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1007" r:id="rId2"/>
    <p:sldId id="1009" r:id="rId3"/>
    <p:sldId id="854" r:id="rId4"/>
    <p:sldId id="878" r:id="rId5"/>
    <p:sldId id="976" r:id="rId6"/>
    <p:sldId id="977" r:id="rId7"/>
    <p:sldId id="978" r:id="rId8"/>
    <p:sldId id="979" r:id="rId9"/>
    <p:sldId id="1010" r:id="rId10"/>
    <p:sldId id="980" r:id="rId11"/>
    <p:sldId id="981" r:id="rId12"/>
    <p:sldId id="982" r:id="rId13"/>
    <p:sldId id="983" r:id="rId14"/>
    <p:sldId id="984" r:id="rId15"/>
    <p:sldId id="985" r:id="rId16"/>
    <p:sldId id="1011" r:id="rId17"/>
    <p:sldId id="986" r:id="rId18"/>
    <p:sldId id="987" r:id="rId19"/>
    <p:sldId id="988" r:id="rId20"/>
    <p:sldId id="989" r:id="rId21"/>
    <p:sldId id="990" r:id="rId22"/>
    <p:sldId id="991" r:id="rId23"/>
    <p:sldId id="1012" r:id="rId24"/>
    <p:sldId id="992" r:id="rId25"/>
    <p:sldId id="993" r:id="rId26"/>
    <p:sldId id="994" r:id="rId27"/>
    <p:sldId id="995" r:id="rId28"/>
    <p:sldId id="1013" r:id="rId29"/>
    <p:sldId id="996" r:id="rId30"/>
    <p:sldId id="997" r:id="rId31"/>
    <p:sldId id="999" r:id="rId32"/>
    <p:sldId id="1014" r:id="rId33"/>
  </p:sldIdLst>
  <p:sldSz cx="12196763" cy="6858000"/>
  <p:notesSz cx="6858000" cy="9144000"/>
  <p:custDataLst>
    <p:tags r:id="rId36"/>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5F2F5"/>
    <a:srgbClr val="317ABD"/>
    <a:srgbClr val="038EDB"/>
    <a:srgbClr val="0380C6"/>
    <a:srgbClr val="026EBB"/>
    <a:srgbClr val="01AFED"/>
    <a:srgbClr val="0090DD"/>
    <a:srgbClr val="0389D2"/>
    <a:srgbClr val="006C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09" autoAdjust="0"/>
    <p:restoredTop sz="49635" autoAdjust="0"/>
  </p:normalViewPr>
  <p:slideViewPr>
    <p:cSldViewPr snapToObjects="1">
      <p:cViewPr varScale="1">
        <p:scale>
          <a:sx n="85" d="100"/>
          <a:sy n="85" d="100"/>
        </p:scale>
        <p:origin x="48" y="624"/>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3806555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2019/6/13</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a:t>
            </a:fld>
            <a:endParaRPr lang="en-US"/>
          </a:p>
        </p:txBody>
      </p:sp>
    </p:spTree>
    <p:extLst>
      <p:ext uri="{BB962C8B-B14F-4D97-AF65-F5344CB8AC3E}">
        <p14:creationId xmlns:p14="http://schemas.microsoft.com/office/powerpoint/2010/main" val="4165208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073185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59393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093149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230399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800340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188365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16</a:t>
            </a:fld>
            <a:endParaRPr lang="en-US"/>
          </a:p>
        </p:txBody>
      </p:sp>
    </p:spTree>
    <p:extLst>
      <p:ext uri="{BB962C8B-B14F-4D97-AF65-F5344CB8AC3E}">
        <p14:creationId xmlns:p14="http://schemas.microsoft.com/office/powerpoint/2010/main" val="40162253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39990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0714771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951305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727846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10006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401286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378548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23</a:t>
            </a:fld>
            <a:endParaRPr lang="en-US"/>
          </a:p>
        </p:txBody>
      </p:sp>
    </p:spTree>
    <p:extLst>
      <p:ext uri="{BB962C8B-B14F-4D97-AF65-F5344CB8AC3E}">
        <p14:creationId xmlns:p14="http://schemas.microsoft.com/office/powerpoint/2010/main" val="111396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32697273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848335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5804897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864919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28</a:t>
            </a:fld>
            <a:endParaRPr lang="en-US"/>
          </a:p>
        </p:txBody>
      </p:sp>
    </p:spTree>
    <p:extLst>
      <p:ext uri="{BB962C8B-B14F-4D97-AF65-F5344CB8AC3E}">
        <p14:creationId xmlns:p14="http://schemas.microsoft.com/office/powerpoint/2010/main" val="1158992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154737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a:t>
            </a:fld>
            <a:endParaRPr lang="en-US"/>
          </a:p>
        </p:txBody>
      </p:sp>
    </p:spTree>
    <p:extLst>
      <p:ext uri="{BB962C8B-B14F-4D97-AF65-F5344CB8AC3E}">
        <p14:creationId xmlns:p14="http://schemas.microsoft.com/office/powerpoint/2010/main" val="3124746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7916123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4641748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32</a:t>
            </a:fld>
            <a:endParaRPr lang="en-US"/>
          </a:p>
        </p:txBody>
      </p:sp>
    </p:spTree>
    <p:extLst>
      <p:ext uri="{BB962C8B-B14F-4D97-AF65-F5344CB8AC3E}">
        <p14:creationId xmlns:p14="http://schemas.microsoft.com/office/powerpoint/2010/main" val="1987331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20547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938001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849171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605987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565510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9</a:t>
            </a:fld>
            <a:endParaRPr lang="en-US"/>
          </a:p>
        </p:txBody>
      </p:sp>
    </p:spTree>
    <p:extLst>
      <p:ext uri="{BB962C8B-B14F-4D97-AF65-F5344CB8AC3E}">
        <p14:creationId xmlns:p14="http://schemas.microsoft.com/office/powerpoint/2010/main" val="1184780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860498"/>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6F6F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121183"/>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34120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3576128"/>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81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85" r:id="rId4"/>
  </p:sldLayoutIdLst>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par>
    </p:tnLst>
  </p:timing>
  <p:txStyles>
    <p:titleStyle>
      <a:lvl1pPr algn="l" rtl="0" fontAlgn="base">
        <a:spcBef>
          <a:spcPct val="0"/>
        </a:spcBef>
        <a:spcAft>
          <a:spcPct val="0"/>
        </a:spcAft>
        <a:defRPr sz="2400">
          <a:solidFill>
            <a:schemeClr val="tx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9.jpg"/><Relationship Id="rId4" Type="http://schemas.openxmlformats.org/officeDocument/2006/relationships/image" Target="../media/image12.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grpSp>
        <p:nvGrpSpPr>
          <p:cNvPr id="20" name="组合 19"/>
          <p:cNvGrpSpPr/>
          <p:nvPr/>
        </p:nvGrpSpPr>
        <p:grpSpPr>
          <a:xfrm>
            <a:off x="0" y="1484784"/>
            <a:ext cx="12196763" cy="2088232"/>
            <a:chOff x="0" y="1484784"/>
            <a:chExt cx="12196763" cy="2088232"/>
          </a:xfrm>
        </p:grpSpPr>
        <p:sp>
          <p:nvSpPr>
            <p:cNvPr id="34" name="任意多边形 33"/>
            <p:cNvSpPr/>
            <p:nvPr/>
          </p:nvSpPr>
          <p:spPr bwMode="auto">
            <a:xfrm>
              <a:off x="0" y="1484784"/>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5234" y="1785216"/>
              <a:ext cx="7781529" cy="1787800"/>
            </a:xfrm>
            <a:prstGeom prst="rect">
              <a:avLst/>
            </a:prstGeom>
          </p:spPr>
        </p:pic>
      </p:grpSp>
      <p:sp>
        <p:nvSpPr>
          <p:cNvPr id="37" name="任意多边形 36"/>
          <p:cNvSpPr/>
          <p:nvPr/>
        </p:nvSpPr>
        <p:spPr bwMode="auto">
          <a:xfrm>
            <a:off x="-2008830"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任意多边形 35"/>
          <p:cNvSpPr/>
          <p:nvPr/>
        </p:nvSpPr>
        <p:spPr bwMode="auto">
          <a:xfrm>
            <a:off x="819433" y="1484784"/>
            <a:ext cx="3595797" cy="2088232"/>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100000">
                <a:srgbClr val="0389D2"/>
              </a:gs>
              <a:gs pos="0">
                <a:srgbClr val="01AFED"/>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 name="等腰三角形 7"/>
          <p:cNvSpPr/>
          <p:nvPr/>
        </p:nvSpPr>
        <p:spPr bwMode="auto">
          <a:xfrm>
            <a:off x="1621019" y="5700798"/>
            <a:ext cx="1992625" cy="1157202"/>
          </a:xfrm>
          <a:prstGeom prst="triangle">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0" name="文本框 69"/>
          <p:cNvSpPr txBox="1"/>
          <p:nvPr/>
        </p:nvSpPr>
        <p:spPr>
          <a:xfrm>
            <a:off x="8088397" y="475295"/>
            <a:ext cx="2786340" cy="584775"/>
          </a:xfrm>
          <a:prstGeom prst="rect">
            <a:avLst/>
          </a:prstGeom>
          <a:noFill/>
        </p:spPr>
        <p:txBody>
          <a:bodyPr wrap="none" rtlCol="0">
            <a:spAutoFit/>
          </a:bodyPr>
          <a:lstStyle/>
          <a:p>
            <a:r>
              <a:rPr lang="en-US" altLang="zh-CN" sz="3200" dirty="0" smtClean="0">
                <a:solidFill>
                  <a:srgbClr val="317ABD"/>
                </a:solidFill>
                <a:latin typeface="Eras Bold ITC" panose="020B0907030504020204" pitchFamily="34" charset="0"/>
                <a:ea typeface="思源黑体 CN Normal" panose="020B0400000000000000" pitchFamily="34" charset="-122"/>
                <a:sym typeface="Century Gothic" panose="020B0502020202020204" pitchFamily="34" charset="0"/>
              </a:rPr>
              <a:t>YOUR LOGO</a:t>
            </a:r>
            <a:endParaRPr lang="zh-CN" altLang="en-US" sz="3200" dirty="0">
              <a:solidFill>
                <a:srgbClr val="317ABD"/>
              </a:solidFill>
              <a:latin typeface="Eras Bold ITC" panose="020B0907030504020204" pitchFamily="34" charset="0"/>
              <a:ea typeface="思源黑体 CN Normal" panose="020B0400000000000000" pitchFamily="34" charset="-122"/>
              <a:sym typeface="Century Gothic" panose="020B0502020202020204" pitchFamily="34" charset="0"/>
            </a:endParaRPr>
          </a:p>
        </p:txBody>
      </p:sp>
      <p:sp>
        <p:nvSpPr>
          <p:cNvPr id="123" name="Rectangle 3"/>
          <p:cNvSpPr txBox="1">
            <a:spLocks noChangeArrowheads="1"/>
          </p:cNvSpPr>
          <p:nvPr/>
        </p:nvSpPr>
        <p:spPr bwMode="auto">
          <a:xfrm>
            <a:off x="1391379" y="3855538"/>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en-US" altLang="zh-CN" sz="4800" b="1" dirty="0" smtClean="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B</a:t>
            </a:r>
            <a:r>
              <a:rPr lang="en-US" altLang="zh-CN" sz="4800" b="1" dirty="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usiness </a:t>
            </a:r>
            <a:r>
              <a:rPr lang="en-US" altLang="zh-CN" sz="4800" b="1" dirty="0" smtClean="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 Plan</a:t>
            </a:r>
            <a:endParaRPr lang="zh-CN" altLang="zh-CN" sz="4800" b="1" dirty="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endParaRPr>
          </a:p>
        </p:txBody>
      </p:sp>
      <p:sp>
        <p:nvSpPr>
          <p:cNvPr id="139" name="Rectangle 3"/>
          <p:cNvSpPr txBox="1">
            <a:spLocks noChangeArrowheads="1"/>
          </p:cNvSpPr>
          <p:nvPr/>
        </p:nvSpPr>
        <p:spPr bwMode="auto">
          <a:xfrm>
            <a:off x="1391379" y="4581128"/>
            <a:ext cx="5852112"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4800" b="1" dirty="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商业项目计划</a:t>
            </a:r>
            <a:r>
              <a:rPr lang="zh-CN" altLang="en-US" sz="4800" b="1" dirty="0" smtClean="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书</a:t>
            </a:r>
            <a:r>
              <a:rPr lang="en-US" altLang="zh-CN" sz="4800" b="1" dirty="0" smtClean="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PPT</a:t>
            </a:r>
            <a:endParaRPr lang="zh-CN" sz="4800" b="1" dirty="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40" name="组合 139"/>
          <p:cNvGrpSpPr/>
          <p:nvPr/>
        </p:nvGrpSpPr>
        <p:grpSpPr>
          <a:xfrm>
            <a:off x="8546653" y="5882143"/>
            <a:ext cx="495300" cy="509588"/>
            <a:chOff x="7127876" y="5013176"/>
            <a:chExt cx="495300" cy="509588"/>
          </a:xfrm>
          <a:solidFill>
            <a:schemeClr val="bg2"/>
          </a:solidFill>
        </p:grpSpPr>
        <p:sp>
          <p:nvSpPr>
            <p:cNvPr id="141" name="Oval 9"/>
            <p:cNvSpPr>
              <a:spLocks noChangeArrowheads="1"/>
            </p:cNvSpPr>
            <p:nvPr/>
          </p:nvSpPr>
          <p:spPr bwMode="auto">
            <a:xfrm>
              <a:off x="712787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2"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3" name="组合 142"/>
          <p:cNvGrpSpPr/>
          <p:nvPr/>
        </p:nvGrpSpPr>
        <p:grpSpPr>
          <a:xfrm>
            <a:off x="9155062" y="5882143"/>
            <a:ext cx="495300" cy="509588"/>
            <a:chOff x="7743826" y="5013176"/>
            <a:chExt cx="495300" cy="509588"/>
          </a:xfrm>
          <a:solidFill>
            <a:schemeClr val="bg2"/>
          </a:solidFill>
        </p:grpSpPr>
        <p:sp>
          <p:nvSpPr>
            <p:cNvPr id="144" name="Oval 10"/>
            <p:cNvSpPr>
              <a:spLocks noChangeArrowheads="1"/>
            </p:cNvSpPr>
            <p:nvPr/>
          </p:nvSpPr>
          <p:spPr bwMode="auto">
            <a:xfrm>
              <a:off x="774382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5"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6" name="组合 145"/>
          <p:cNvGrpSpPr/>
          <p:nvPr/>
        </p:nvGrpSpPr>
        <p:grpSpPr>
          <a:xfrm>
            <a:off x="9763472" y="5882143"/>
            <a:ext cx="495300" cy="509588"/>
            <a:chOff x="8326438" y="5013176"/>
            <a:chExt cx="495300" cy="509588"/>
          </a:xfrm>
          <a:solidFill>
            <a:schemeClr val="bg2"/>
          </a:solidFill>
        </p:grpSpPr>
        <p:sp>
          <p:nvSpPr>
            <p:cNvPr id="147" name="Oval 11"/>
            <p:cNvSpPr>
              <a:spLocks noChangeArrowheads="1"/>
            </p:cNvSpPr>
            <p:nvPr/>
          </p:nvSpPr>
          <p:spPr bwMode="auto">
            <a:xfrm>
              <a:off x="8326438"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8"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9" name="组合 148"/>
          <p:cNvGrpSpPr/>
          <p:nvPr/>
        </p:nvGrpSpPr>
        <p:grpSpPr>
          <a:xfrm>
            <a:off x="10371882" y="5882143"/>
            <a:ext cx="493712" cy="509588"/>
            <a:chOff x="8940801" y="5013176"/>
            <a:chExt cx="493712" cy="509588"/>
          </a:xfrm>
          <a:solidFill>
            <a:schemeClr val="bg2"/>
          </a:solidFill>
        </p:grpSpPr>
        <p:sp>
          <p:nvSpPr>
            <p:cNvPr id="150" name="Oval 12"/>
            <p:cNvSpPr>
              <a:spLocks noChangeArrowheads="1"/>
            </p:cNvSpPr>
            <p:nvPr/>
          </p:nvSpPr>
          <p:spPr bwMode="auto">
            <a:xfrm>
              <a:off x="8940801" y="5013176"/>
              <a:ext cx="493712"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1"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52" name="组合 151"/>
          <p:cNvGrpSpPr/>
          <p:nvPr/>
        </p:nvGrpSpPr>
        <p:grpSpPr>
          <a:xfrm>
            <a:off x="10978703" y="5882143"/>
            <a:ext cx="495300" cy="509588"/>
            <a:chOff x="9559926" y="5013176"/>
            <a:chExt cx="495300" cy="509588"/>
          </a:xfrm>
          <a:solidFill>
            <a:schemeClr val="bg2"/>
          </a:solidFill>
        </p:grpSpPr>
        <p:sp>
          <p:nvSpPr>
            <p:cNvPr id="153" name="Oval 13"/>
            <p:cNvSpPr>
              <a:spLocks noChangeArrowheads="1"/>
            </p:cNvSpPr>
            <p:nvPr/>
          </p:nvSpPr>
          <p:spPr bwMode="auto">
            <a:xfrm>
              <a:off x="955992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4"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Tree>
    <p:extLst>
      <p:ext uri="{BB962C8B-B14F-4D97-AF65-F5344CB8AC3E}">
        <p14:creationId xmlns:p14="http://schemas.microsoft.com/office/powerpoint/2010/main" val="515182645"/>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1+#ppt_w/2"/>
                                              </p:val>
                                            </p:tav>
                                            <p:tav tm="100000">
                                              <p:val>
                                                <p:strVal val="#ppt_x"/>
                                              </p:val>
                                            </p:tav>
                                          </p:tavLst>
                                        </p:anim>
                                        <p:anim calcmode="lin" valueType="num">
                                          <p:cBhvr additive="base">
                                            <p:cTn id="25" dur="500" fill="hold"/>
                                            <p:tgtEl>
                                              <p:spTgt spid="70"/>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23"/>
                                            </p:tgtEl>
                                            <p:attrNameLst>
                                              <p:attrName>style.visibility</p:attrName>
                                            </p:attrNameLst>
                                          </p:cBhvr>
                                          <p:to>
                                            <p:strVal val="visible"/>
                                          </p:to>
                                        </p:set>
                                        <p:anim by="(-#ppt_w*2)" calcmode="lin" valueType="num">
                                          <p:cBhvr rctx="PPT">
                                            <p:cTn id="29" dur="250" autoRev="1" fill="hold">
                                              <p:stCondLst>
                                                <p:cond delay="0"/>
                                              </p:stCondLst>
                                            </p:cTn>
                                            <p:tgtEl>
                                              <p:spTgt spid="123"/>
                                            </p:tgtEl>
                                            <p:attrNameLst>
                                              <p:attrName>ppt_w</p:attrName>
                                            </p:attrNameLst>
                                          </p:cBhvr>
                                        </p:anim>
                                        <p:anim by="(#ppt_w*0.50)" calcmode="lin" valueType="num">
                                          <p:cBhvr>
                                            <p:cTn id="30" dur="250" decel="50000" autoRev="1" fill="hold">
                                              <p:stCondLst>
                                                <p:cond delay="0"/>
                                              </p:stCondLst>
                                            </p:cTn>
                                            <p:tgtEl>
                                              <p:spTgt spid="123"/>
                                            </p:tgtEl>
                                            <p:attrNameLst>
                                              <p:attrName>ppt_x</p:attrName>
                                            </p:attrNameLst>
                                          </p:cBhvr>
                                        </p:anim>
                                        <p:anim from="(-#ppt_h/2)" to="(#ppt_y)" calcmode="lin" valueType="num">
                                          <p:cBhvr>
                                            <p:cTn id="31" dur="500" fill="hold">
                                              <p:stCondLst>
                                                <p:cond delay="0"/>
                                              </p:stCondLst>
                                            </p:cTn>
                                            <p:tgtEl>
                                              <p:spTgt spid="123"/>
                                            </p:tgtEl>
                                            <p:attrNameLst>
                                              <p:attrName>ppt_y</p:attrName>
                                            </p:attrNameLst>
                                          </p:cBhvr>
                                        </p:anim>
                                        <p:animRot by="21600000">
                                          <p:cBhvr>
                                            <p:cTn id="32" dur="500" fill="hold">
                                              <p:stCondLst>
                                                <p:cond delay="0"/>
                                              </p:stCondLst>
                                            </p:cTn>
                                            <p:tgtEl>
                                              <p:spTgt spid="123"/>
                                            </p:tgtEl>
                                            <p:attrNameLst>
                                              <p:attrName>r</p:attrName>
                                            </p:attrNameLst>
                                          </p:cBhvr>
                                        </p:animRot>
                                      </p:childTnLst>
                                    </p:cTn>
                                  </p:par>
                                </p:childTnLst>
                              </p:cTn>
                            </p:par>
                            <p:par>
                              <p:cTn id="33" fill="hold">
                                <p:stCondLst>
                                  <p:cond delay="38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39"/>
                                            </p:tgtEl>
                                            <p:attrNameLst>
                                              <p:attrName>style.visibility</p:attrName>
                                            </p:attrNameLst>
                                          </p:cBhvr>
                                          <p:to>
                                            <p:strVal val="visible"/>
                                          </p:to>
                                        </p:set>
                                        <p:anim by="(-#ppt_w*2)" calcmode="lin" valueType="num">
                                          <p:cBhvr rctx="PPT">
                                            <p:cTn id="36" dur="250" autoRev="1" fill="hold">
                                              <p:stCondLst>
                                                <p:cond delay="0"/>
                                              </p:stCondLst>
                                            </p:cTn>
                                            <p:tgtEl>
                                              <p:spTgt spid="139"/>
                                            </p:tgtEl>
                                            <p:attrNameLst>
                                              <p:attrName>ppt_w</p:attrName>
                                            </p:attrNameLst>
                                          </p:cBhvr>
                                        </p:anim>
                                        <p:anim by="(#ppt_w*0.50)" calcmode="lin" valueType="num">
                                          <p:cBhvr>
                                            <p:cTn id="37" dur="250" decel="50000" autoRev="1" fill="hold">
                                              <p:stCondLst>
                                                <p:cond delay="0"/>
                                              </p:stCondLst>
                                            </p:cTn>
                                            <p:tgtEl>
                                              <p:spTgt spid="139"/>
                                            </p:tgtEl>
                                            <p:attrNameLst>
                                              <p:attrName>ppt_x</p:attrName>
                                            </p:attrNameLst>
                                          </p:cBhvr>
                                        </p:anim>
                                        <p:anim from="(-#ppt_h/2)" to="(#ppt_y)" calcmode="lin" valueType="num">
                                          <p:cBhvr>
                                            <p:cTn id="38" dur="500" fill="hold">
                                              <p:stCondLst>
                                                <p:cond delay="0"/>
                                              </p:stCondLst>
                                            </p:cTn>
                                            <p:tgtEl>
                                              <p:spTgt spid="139"/>
                                            </p:tgtEl>
                                            <p:attrNameLst>
                                              <p:attrName>ppt_y</p:attrName>
                                            </p:attrNameLst>
                                          </p:cBhvr>
                                        </p:anim>
                                        <p:animRot by="21600000">
                                          <p:cBhvr>
                                            <p:cTn id="39" dur="500" fill="hold">
                                              <p:stCondLst>
                                                <p:cond delay="0"/>
                                              </p:stCondLst>
                                            </p:cTn>
                                            <p:tgtEl>
                                              <p:spTgt spid="139"/>
                                            </p:tgtEl>
                                            <p:attrNameLst>
                                              <p:attrName>r</p:attrName>
                                            </p:attrNameLst>
                                          </p:cBhvr>
                                        </p:animRot>
                                      </p:childTnLst>
                                    </p:cTn>
                                  </p:par>
                                </p:childTnLst>
                              </p:cTn>
                            </p:par>
                            <p:par>
                              <p:cTn id="40" fill="hold">
                                <p:stCondLst>
                                  <p:cond delay="4750"/>
                                </p:stCondLst>
                                <p:childTnLst>
                                  <p:par>
                                    <p:cTn id="41" presetID="2" presetClass="entr" presetSubtype="1" fill="hold" nodeType="afterEffect" p14:presetBounceEnd="33333">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14:bounceEnd="33333">
                                          <p:cBhvr additive="base">
                                            <p:cTn id="43" dur="300" fill="hold"/>
                                            <p:tgtEl>
                                              <p:spTgt spid="140"/>
                                            </p:tgtEl>
                                            <p:attrNameLst>
                                              <p:attrName>ppt_x</p:attrName>
                                            </p:attrNameLst>
                                          </p:cBhvr>
                                          <p:tavLst>
                                            <p:tav tm="0">
                                              <p:val>
                                                <p:strVal val="#ppt_x"/>
                                              </p:val>
                                            </p:tav>
                                            <p:tav tm="100000">
                                              <p:val>
                                                <p:strVal val="#ppt_x"/>
                                              </p:val>
                                            </p:tav>
                                          </p:tavLst>
                                        </p:anim>
                                        <p:anim calcmode="lin" valueType="num" p14:bounceEnd="33333">
                                          <p:cBhvr additive="base">
                                            <p:cTn id="44" dur="300" fill="hold"/>
                                            <p:tgtEl>
                                              <p:spTgt spid="140"/>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33333">
                                      <p:stCondLst>
                                        <p:cond delay="100"/>
                                      </p:stCondLst>
                                      <p:childTnLst>
                                        <p:set>
                                          <p:cBhvr>
                                            <p:cTn id="46" dur="1" fill="hold">
                                              <p:stCondLst>
                                                <p:cond delay="0"/>
                                              </p:stCondLst>
                                            </p:cTn>
                                            <p:tgtEl>
                                              <p:spTgt spid="143"/>
                                            </p:tgtEl>
                                            <p:attrNameLst>
                                              <p:attrName>style.visibility</p:attrName>
                                            </p:attrNameLst>
                                          </p:cBhvr>
                                          <p:to>
                                            <p:strVal val="visible"/>
                                          </p:to>
                                        </p:set>
                                        <p:anim calcmode="lin" valueType="num" p14:bounceEnd="33333">
                                          <p:cBhvr additive="base">
                                            <p:cTn id="47" dur="300" fill="hold"/>
                                            <p:tgtEl>
                                              <p:spTgt spid="143"/>
                                            </p:tgtEl>
                                            <p:attrNameLst>
                                              <p:attrName>ppt_x</p:attrName>
                                            </p:attrNameLst>
                                          </p:cBhvr>
                                          <p:tavLst>
                                            <p:tav tm="0">
                                              <p:val>
                                                <p:strVal val="#ppt_x"/>
                                              </p:val>
                                            </p:tav>
                                            <p:tav tm="100000">
                                              <p:val>
                                                <p:strVal val="#ppt_x"/>
                                              </p:val>
                                            </p:tav>
                                          </p:tavLst>
                                        </p:anim>
                                        <p:anim calcmode="lin" valueType="num" p14:bounceEnd="33333">
                                          <p:cBhvr additive="base">
                                            <p:cTn id="48" dur="300" fill="hold"/>
                                            <p:tgtEl>
                                              <p:spTgt spid="143"/>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14:presetBounceEnd="33333">
                                      <p:stCondLst>
                                        <p:cond delay="200"/>
                                      </p:stCondLst>
                                      <p:childTnLst>
                                        <p:set>
                                          <p:cBhvr>
                                            <p:cTn id="50" dur="1" fill="hold">
                                              <p:stCondLst>
                                                <p:cond delay="0"/>
                                              </p:stCondLst>
                                            </p:cTn>
                                            <p:tgtEl>
                                              <p:spTgt spid="146"/>
                                            </p:tgtEl>
                                            <p:attrNameLst>
                                              <p:attrName>style.visibility</p:attrName>
                                            </p:attrNameLst>
                                          </p:cBhvr>
                                          <p:to>
                                            <p:strVal val="visible"/>
                                          </p:to>
                                        </p:set>
                                        <p:anim calcmode="lin" valueType="num" p14:bounceEnd="33333">
                                          <p:cBhvr additive="base">
                                            <p:cTn id="51" dur="300" fill="hold"/>
                                            <p:tgtEl>
                                              <p:spTgt spid="146"/>
                                            </p:tgtEl>
                                            <p:attrNameLst>
                                              <p:attrName>ppt_x</p:attrName>
                                            </p:attrNameLst>
                                          </p:cBhvr>
                                          <p:tavLst>
                                            <p:tav tm="0">
                                              <p:val>
                                                <p:strVal val="#ppt_x"/>
                                              </p:val>
                                            </p:tav>
                                            <p:tav tm="100000">
                                              <p:val>
                                                <p:strVal val="#ppt_x"/>
                                              </p:val>
                                            </p:tav>
                                          </p:tavLst>
                                        </p:anim>
                                        <p:anim calcmode="lin" valueType="num" p14:bounceEnd="33333">
                                          <p:cBhvr additive="base">
                                            <p:cTn id="52" dur="300" fill="hold"/>
                                            <p:tgtEl>
                                              <p:spTgt spid="14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14:presetBounceEnd="33333">
                                      <p:stCondLst>
                                        <p:cond delay="300"/>
                                      </p:stCondLst>
                                      <p:childTnLst>
                                        <p:set>
                                          <p:cBhvr>
                                            <p:cTn id="54" dur="1" fill="hold">
                                              <p:stCondLst>
                                                <p:cond delay="0"/>
                                              </p:stCondLst>
                                            </p:cTn>
                                            <p:tgtEl>
                                              <p:spTgt spid="149"/>
                                            </p:tgtEl>
                                            <p:attrNameLst>
                                              <p:attrName>style.visibility</p:attrName>
                                            </p:attrNameLst>
                                          </p:cBhvr>
                                          <p:to>
                                            <p:strVal val="visible"/>
                                          </p:to>
                                        </p:set>
                                        <p:anim calcmode="lin" valueType="num" p14:bounceEnd="33333">
                                          <p:cBhvr additive="base">
                                            <p:cTn id="55" dur="300" fill="hold"/>
                                            <p:tgtEl>
                                              <p:spTgt spid="149"/>
                                            </p:tgtEl>
                                            <p:attrNameLst>
                                              <p:attrName>ppt_x</p:attrName>
                                            </p:attrNameLst>
                                          </p:cBhvr>
                                          <p:tavLst>
                                            <p:tav tm="0">
                                              <p:val>
                                                <p:strVal val="#ppt_x"/>
                                              </p:val>
                                            </p:tav>
                                            <p:tav tm="100000">
                                              <p:val>
                                                <p:strVal val="#ppt_x"/>
                                              </p:val>
                                            </p:tav>
                                          </p:tavLst>
                                        </p:anim>
                                        <p:anim calcmode="lin" valueType="num" p14:bounceEnd="33333">
                                          <p:cBhvr additive="base">
                                            <p:cTn id="56" dur="300" fill="hold"/>
                                            <p:tgtEl>
                                              <p:spTgt spid="149"/>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33333">
                                      <p:stCondLst>
                                        <p:cond delay="400"/>
                                      </p:stCondLst>
                                      <p:childTnLst>
                                        <p:set>
                                          <p:cBhvr>
                                            <p:cTn id="58" dur="1" fill="hold">
                                              <p:stCondLst>
                                                <p:cond delay="0"/>
                                              </p:stCondLst>
                                            </p:cTn>
                                            <p:tgtEl>
                                              <p:spTgt spid="152"/>
                                            </p:tgtEl>
                                            <p:attrNameLst>
                                              <p:attrName>style.visibility</p:attrName>
                                            </p:attrNameLst>
                                          </p:cBhvr>
                                          <p:to>
                                            <p:strVal val="visible"/>
                                          </p:to>
                                        </p:set>
                                        <p:anim calcmode="lin" valueType="num" p14:bounceEnd="33333">
                                          <p:cBhvr additive="base">
                                            <p:cTn id="59" dur="300" fill="hold"/>
                                            <p:tgtEl>
                                              <p:spTgt spid="152"/>
                                            </p:tgtEl>
                                            <p:attrNameLst>
                                              <p:attrName>ppt_x</p:attrName>
                                            </p:attrNameLst>
                                          </p:cBhvr>
                                          <p:tavLst>
                                            <p:tav tm="0">
                                              <p:val>
                                                <p:strVal val="#ppt_x"/>
                                              </p:val>
                                            </p:tav>
                                            <p:tav tm="100000">
                                              <p:val>
                                                <p:strVal val="#ppt_x"/>
                                              </p:val>
                                            </p:tav>
                                          </p:tavLst>
                                        </p:anim>
                                        <p:anim calcmode="lin" valueType="num" p14:bounceEnd="33333">
                                          <p:cBhvr additive="base">
                                            <p:cTn id="60" dur="300" fill="hold"/>
                                            <p:tgtEl>
                                              <p:spTgt spid="1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8" grpId="0" animBg="1"/>
          <p:bldP spid="70" grpId="0"/>
          <p:bldP spid="123" grpId="0"/>
          <p:bldP spid="1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1+#ppt_w/2"/>
                                              </p:val>
                                            </p:tav>
                                            <p:tav tm="100000">
                                              <p:val>
                                                <p:strVal val="#ppt_x"/>
                                              </p:val>
                                            </p:tav>
                                          </p:tavLst>
                                        </p:anim>
                                        <p:anim calcmode="lin" valueType="num">
                                          <p:cBhvr additive="base">
                                            <p:cTn id="25" dur="500" fill="hold"/>
                                            <p:tgtEl>
                                              <p:spTgt spid="70"/>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23"/>
                                            </p:tgtEl>
                                            <p:attrNameLst>
                                              <p:attrName>style.visibility</p:attrName>
                                            </p:attrNameLst>
                                          </p:cBhvr>
                                          <p:to>
                                            <p:strVal val="visible"/>
                                          </p:to>
                                        </p:set>
                                        <p:anim by="(-#ppt_w*2)" calcmode="lin" valueType="num">
                                          <p:cBhvr rctx="PPT">
                                            <p:cTn id="29" dur="250" autoRev="1" fill="hold">
                                              <p:stCondLst>
                                                <p:cond delay="0"/>
                                              </p:stCondLst>
                                            </p:cTn>
                                            <p:tgtEl>
                                              <p:spTgt spid="123"/>
                                            </p:tgtEl>
                                            <p:attrNameLst>
                                              <p:attrName>ppt_w</p:attrName>
                                            </p:attrNameLst>
                                          </p:cBhvr>
                                        </p:anim>
                                        <p:anim by="(#ppt_w*0.50)" calcmode="lin" valueType="num">
                                          <p:cBhvr>
                                            <p:cTn id="30" dur="250" decel="50000" autoRev="1" fill="hold">
                                              <p:stCondLst>
                                                <p:cond delay="0"/>
                                              </p:stCondLst>
                                            </p:cTn>
                                            <p:tgtEl>
                                              <p:spTgt spid="123"/>
                                            </p:tgtEl>
                                            <p:attrNameLst>
                                              <p:attrName>ppt_x</p:attrName>
                                            </p:attrNameLst>
                                          </p:cBhvr>
                                        </p:anim>
                                        <p:anim from="(-#ppt_h/2)" to="(#ppt_y)" calcmode="lin" valueType="num">
                                          <p:cBhvr>
                                            <p:cTn id="31" dur="500" fill="hold">
                                              <p:stCondLst>
                                                <p:cond delay="0"/>
                                              </p:stCondLst>
                                            </p:cTn>
                                            <p:tgtEl>
                                              <p:spTgt spid="123"/>
                                            </p:tgtEl>
                                            <p:attrNameLst>
                                              <p:attrName>ppt_y</p:attrName>
                                            </p:attrNameLst>
                                          </p:cBhvr>
                                        </p:anim>
                                        <p:animRot by="21600000">
                                          <p:cBhvr>
                                            <p:cTn id="32" dur="500" fill="hold">
                                              <p:stCondLst>
                                                <p:cond delay="0"/>
                                              </p:stCondLst>
                                            </p:cTn>
                                            <p:tgtEl>
                                              <p:spTgt spid="123"/>
                                            </p:tgtEl>
                                            <p:attrNameLst>
                                              <p:attrName>r</p:attrName>
                                            </p:attrNameLst>
                                          </p:cBhvr>
                                        </p:animRot>
                                      </p:childTnLst>
                                    </p:cTn>
                                  </p:par>
                                </p:childTnLst>
                              </p:cTn>
                            </p:par>
                            <p:par>
                              <p:cTn id="33" fill="hold">
                                <p:stCondLst>
                                  <p:cond delay="38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39"/>
                                            </p:tgtEl>
                                            <p:attrNameLst>
                                              <p:attrName>style.visibility</p:attrName>
                                            </p:attrNameLst>
                                          </p:cBhvr>
                                          <p:to>
                                            <p:strVal val="visible"/>
                                          </p:to>
                                        </p:set>
                                        <p:anim by="(-#ppt_w*2)" calcmode="lin" valueType="num">
                                          <p:cBhvr rctx="PPT">
                                            <p:cTn id="36" dur="250" autoRev="1" fill="hold">
                                              <p:stCondLst>
                                                <p:cond delay="0"/>
                                              </p:stCondLst>
                                            </p:cTn>
                                            <p:tgtEl>
                                              <p:spTgt spid="139"/>
                                            </p:tgtEl>
                                            <p:attrNameLst>
                                              <p:attrName>ppt_w</p:attrName>
                                            </p:attrNameLst>
                                          </p:cBhvr>
                                        </p:anim>
                                        <p:anim by="(#ppt_w*0.50)" calcmode="lin" valueType="num">
                                          <p:cBhvr>
                                            <p:cTn id="37" dur="250" decel="50000" autoRev="1" fill="hold">
                                              <p:stCondLst>
                                                <p:cond delay="0"/>
                                              </p:stCondLst>
                                            </p:cTn>
                                            <p:tgtEl>
                                              <p:spTgt spid="139"/>
                                            </p:tgtEl>
                                            <p:attrNameLst>
                                              <p:attrName>ppt_x</p:attrName>
                                            </p:attrNameLst>
                                          </p:cBhvr>
                                        </p:anim>
                                        <p:anim from="(-#ppt_h/2)" to="(#ppt_y)" calcmode="lin" valueType="num">
                                          <p:cBhvr>
                                            <p:cTn id="38" dur="500" fill="hold">
                                              <p:stCondLst>
                                                <p:cond delay="0"/>
                                              </p:stCondLst>
                                            </p:cTn>
                                            <p:tgtEl>
                                              <p:spTgt spid="139"/>
                                            </p:tgtEl>
                                            <p:attrNameLst>
                                              <p:attrName>ppt_y</p:attrName>
                                            </p:attrNameLst>
                                          </p:cBhvr>
                                        </p:anim>
                                        <p:animRot by="21600000">
                                          <p:cBhvr>
                                            <p:cTn id="39" dur="500" fill="hold">
                                              <p:stCondLst>
                                                <p:cond delay="0"/>
                                              </p:stCondLst>
                                            </p:cTn>
                                            <p:tgtEl>
                                              <p:spTgt spid="139"/>
                                            </p:tgtEl>
                                            <p:attrNameLst>
                                              <p:attrName>r</p:attrName>
                                            </p:attrNameLst>
                                          </p:cBhvr>
                                        </p:animRot>
                                      </p:childTnLst>
                                    </p:cTn>
                                  </p:par>
                                </p:childTnLst>
                              </p:cTn>
                            </p:par>
                            <p:par>
                              <p:cTn id="40" fill="hold">
                                <p:stCondLst>
                                  <p:cond delay="4750"/>
                                </p:stCondLst>
                                <p:childTnLst>
                                  <p:par>
                                    <p:cTn id="41" presetID="2" presetClass="entr" presetSubtype="1" fill="hold" nodeType="afterEffect">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cBhvr additive="base">
                                            <p:cTn id="43" dur="300" fill="hold"/>
                                            <p:tgtEl>
                                              <p:spTgt spid="140"/>
                                            </p:tgtEl>
                                            <p:attrNameLst>
                                              <p:attrName>ppt_x</p:attrName>
                                            </p:attrNameLst>
                                          </p:cBhvr>
                                          <p:tavLst>
                                            <p:tav tm="0">
                                              <p:val>
                                                <p:strVal val="#ppt_x"/>
                                              </p:val>
                                            </p:tav>
                                            <p:tav tm="100000">
                                              <p:val>
                                                <p:strVal val="#ppt_x"/>
                                              </p:val>
                                            </p:tav>
                                          </p:tavLst>
                                        </p:anim>
                                        <p:anim calcmode="lin" valueType="num">
                                          <p:cBhvr additive="base">
                                            <p:cTn id="44" dur="300" fill="hold"/>
                                            <p:tgtEl>
                                              <p:spTgt spid="140"/>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00"/>
                                      </p:stCondLst>
                                      <p:childTnLst>
                                        <p:set>
                                          <p:cBhvr>
                                            <p:cTn id="46" dur="1" fill="hold">
                                              <p:stCondLst>
                                                <p:cond delay="0"/>
                                              </p:stCondLst>
                                            </p:cTn>
                                            <p:tgtEl>
                                              <p:spTgt spid="143"/>
                                            </p:tgtEl>
                                            <p:attrNameLst>
                                              <p:attrName>style.visibility</p:attrName>
                                            </p:attrNameLst>
                                          </p:cBhvr>
                                          <p:to>
                                            <p:strVal val="visible"/>
                                          </p:to>
                                        </p:set>
                                        <p:anim calcmode="lin" valueType="num">
                                          <p:cBhvr additive="base">
                                            <p:cTn id="47" dur="300" fill="hold"/>
                                            <p:tgtEl>
                                              <p:spTgt spid="143"/>
                                            </p:tgtEl>
                                            <p:attrNameLst>
                                              <p:attrName>ppt_x</p:attrName>
                                            </p:attrNameLst>
                                          </p:cBhvr>
                                          <p:tavLst>
                                            <p:tav tm="0">
                                              <p:val>
                                                <p:strVal val="#ppt_x"/>
                                              </p:val>
                                            </p:tav>
                                            <p:tav tm="100000">
                                              <p:val>
                                                <p:strVal val="#ppt_x"/>
                                              </p:val>
                                            </p:tav>
                                          </p:tavLst>
                                        </p:anim>
                                        <p:anim calcmode="lin" valueType="num">
                                          <p:cBhvr additive="base">
                                            <p:cTn id="48" dur="300" fill="hold"/>
                                            <p:tgtEl>
                                              <p:spTgt spid="143"/>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
                                      </p:stCondLst>
                                      <p:childTnLst>
                                        <p:set>
                                          <p:cBhvr>
                                            <p:cTn id="50" dur="1" fill="hold">
                                              <p:stCondLst>
                                                <p:cond delay="0"/>
                                              </p:stCondLst>
                                            </p:cTn>
                                            <p:tgtEl>
                                              <p:spTgt spid="146"/>
                                            </p:tgtEl>
                                            <p:attrNameLst>
                                              <p:attrName>style.visibility</p:attrName>
                                            </p:attrNameLst>
                                          </p:cBhvr>
                                          <p:to>
                                            <p:strVal val="visible"/>
                                          </p:to>
                                        </p:set>
                                        <p:anim calcmode="lin" valueType="num">
                                          <p:cBhvr additive="base">
                                            <p:cTn id="51" dur="300" fill="hold"/>
                                            <p:tgtEl>
                                              <p:spTgt spid="146"/>
                                            </p:tgtEl>
                                            <p:attrNameLst>
                                              <p:attrName>ppt_x</p:attrName>
                                            </p:attrNameLst>
                                          </p:cBhvr>
                                          <p:tavLst>
                                            <p:tav tm="0">
                                              <p:val>
                                                <p:strVal val="#ppt_x"/>
                                              </p:val>
                                            </p:tav>
                                            <p:tav tm="100000">
                                              <p:val>
                                                <p:strVal val="#ppt_x"/>
                                              </p:val>
                                            </p:tav>
                                          </p:tavLst>
                                        </p:anim>
                                        <p:anim calcmode="lin" valueType="num">
                                          <p:cBhvr additive="base">
                                            <p:cTn id="52" dur="300" fill="hold"/>
                                            <p:tgtEl>
                                              <p:spTgt spid="14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300"/>
                                      </p:stCondLst>
                                      <p:childTnLst>
                                        <p:set>
                                          <p:cBhvr>
                                            <p:cTn id="54" dur="1" fill="hold">
                                              <p:stCondLst>
                                                <p:cond delay="0"/>
                                              </p:stCondLst>
                                            </p:cTn>
                                            <p:tgtEl>
                                              <p:spTgt spid="149"/>
                                            </p:tgtEl>
                                            <p:attrNameLst>
                                              <p:attrName>style.visibility</p:attrName>
                                            </p:attrNameLst>
                                          </p:cBhvr>
                                          <p:to>
                                            <p:strVal val="visible"/>
                                          </p:to>
                                        </p:set>
                                        <p:anim calcmode="lin" valueType="num">
                                          <p:cBhvr additive="base">
                                            <p:cTn id="55" dur="300" fill="hold"/>
                                            <p:tgtEl>
                                              <p:spTgt spid="149"/>
                                            </p:tgtEl>
                                            <p:attrNameLst>
                                              <p:attrName>ppt_x</p:attrName>
                                            </p:attrNameLst>
                                          </p:cBhvr>
                                          <p:tavLst>
                                            <p:tav tm="0">
                                              <p:val>
                                                <p:strVal val="#ppt_x"/>
                                              </p:val>
                                            </p:tav>
                                            <p:tav tm="100000">
                                              <p:val>
                                                <p:strVal val="#ppt_x"/>
                                              </p:val>
                                            </p:tav>
                                          </p:tavLst>
                                        </p:anim>
                                        <p:anim calcmode="lin" valueType="num">
                                          <p:cBhvr additive="base">
                                            <p:cTn id="56" dur="300" fill="hold"/>
                                            <p:tgtEl>
                                              <p:spTgt spid="149"/>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400"/>
                                      </p:stCondLst>
                                      <p:childTnLst>
                                        <p:set>
                                          <p:cBhvr>
                                            <p:cTn id="58" dur="1" fill="hold">
                                              <p:stCondLst>
                                                <p:cond delay="0"/>
                                              </p:stCondLst>
                                            </p:cTn>
                                            <p:tgtEl>
                                              <p:spTgt spid="152"/>
                                            </p:tgtEl>
                                            <p:attrNameLst>
                                              <p:attrName>style.visibility</p:attrName>
                                            </p:attrNameLst>
                                          </p:cBhvr>
                                          <p:to>
                                            <p:strVal val="visible"/>
                                          </p:to>
                                        </p:set>
                                        <p:anim calcmode="lin" valueType="num">
                                          <p:cBhvr additive="base">
                                            <p:cTn id="59" dur="300" fill="hold"/>
                                            <p:tgtEl>
                                              <p:spTgt spid="152"/>
                                            </p:tgtEl>
                                            <p:attrNameLst>
                                              <p:attrName>ppt_x</p:attrName>
                                            </p:attrNameLst>
                                          </p:cBhvr>
                                          <p:tavLst>
                                            <p:tav tm="0">
                                              <p:val>
                                                <p:strVal val="#ppt_x"/>
                                              </p:val>
                                            </p:tav>
                                            <p:tav tm="100000">
                                              <p:val>
                                                <p:strVal val="#ppt_x"/>
                                              </p:val>
                                            </p:tav>
                                          </p:tavLst>
                                        </p:anim>
                                        <p:anim calcmode="lin" valueType="num">
                                          <p:cBhvr additive="base">
                                            <p:cTn id="60" dur="300" fill="hold"/>
                                            <p:tgtEl>
                                              <p:spTgt spid="1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8" grpId="0" animBg="1"/>
          <p:bldP spid="70" grpId="0"/>
          <p:bldP spid="123" grpId="0"/>
          <p:bldP spid="139" grpId="0"/>
        </p:bldLst>
      </p:timing>
    </mc:Fallback>
  </mc:AlternateContent>
  <p:extLst mod="1">
    <p:ext uri="{E180D4A7-C9FB-4DFB-919C-405C955672EB}">
      <p14:showEvtLst xmlns:p14="http://schemas.microsoft.com/office/powerpoint/2010/main">
        <p14:playEvt time="1"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构建平台</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4" name="Oval 6"/>
          <p:cNvSpPr>
            <a:spLocks noChangeArrowheads="1"/>
          </p:cNvSpPr>
          <p:nvPr/>
        </p:nvSpPr>
        <p:spPr bwMode="auto">
          <a:xfrm>
            <a:off x="1382713" y="1203325"/>
            <a:ext cx="5026025" cy="5027613"/>
          </a:xfrm>
          <a:prstGeom prst="ellipse">
            <a:avLst/>
          </a:prstGeom>
          <a:noFill/>
          <a:ln w="9" cap="flat">
            <a:solidFill>
              <a:schemeClr val="tx2">
                <a:lumMod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Oval 10"/>
          <p:cNvSpPr>
            <a:spLocks noChangeArrowheads="1"/>
          </p:cNvSpPr>
          <p:nvPr/>
        </p:nvSpPr>
        <p:spPr bwMode="auto">
          <a:xfrm>
            <a:off x="5149850" y="1431925"/>
            <a:ext cx="585788" cy="5857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1</a:t>
            </a:r>
            <a:endPar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Oval 11"/>
          <p:cNvSpPr>
            <a:spLocks noChangeArrowheads="1"/>
          </p:cNvSpPr>
          <p:nvPr/>
        </p:nvSpPr>
        <p:spPr bwMode="auto">
          <a:xfrm>
            <a:off x="5149850" y="5416550"/>
            <a:ext cx="585788" cy="5857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5</a:t>
            </a:r>
            <a:endPar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Oval 12"/>
          <p:cNvSpPr>
            <a:spLocks noChangeArrowheads="1"/>
          </p:cNvSpPr>
          <p:nvPr/>
        </p:nvSpPr>
        <p:spPr bwMode="auto">
          <a:xfrm>
            <a:off x="5854700" y="4491038"/>
            <a:ext cx="587375" cy="5857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4</a:t>
            </a:r>
            <a:endPar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Oval 13"/>
          <p:cNvSpPr>
            <a:spLocks noChangeArrowheads="1"/>
          </p:cNvSpPr>
          <p:nvPr/>
        </p:nvSpPr>
        <p:spPr bwMode="auto">
          <a:xfrm>
            <a:off x="5854700" y="2357438"/>
            <a:ext cx="587375" cy="5857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a:t>
            </a:r>
            <a:endPar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Oval 14"/>
          <p:cNvSpPr>
            <a:spLocks noChangeArrowheads="1"/>
          </p:cNvSpPr>
          <p:nvPr/>
        </p:nvSpPr>
        <p:spPr bwMode="auto">
          <a:xfrm>
            <a:off x="6083300" y="3424238"/>
            <a:ext cx="585788" cy="5857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3</a:t>
            </a:r>
            <a:endPar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TextBox 19"/>
          <p:cNvSpPr txBox="1"/>
          <p:nvPr/>
        </p:nvSpPr>
        <p:spPr>
          <a:xfrm>
            <a:off x="5854700" y="1285455"/>
            <a:ext cx="5199657" cy="707886"/>
          </a:xfrm>
          <a:prstGeom prst="rect">
            <a:avLst/>
          </a:prstGeom>
          <a:noFill/>
        </p:spPr>
        <p:txBody>
          <a:bodyPr wrap="square" rtlCol="0">
            <a:spAutoFit/>
          </a:bodyPr>
          <a:lstStyle>
            <a:defPPr>
              <a:defRPr lang="zh-CN"/>
            </a:defPPr>
            <a:lvl1pPr algn="just">
              <a:defRPr sz="2200">
                <a:latin typeface="+mj-ea"/>
                <a:ea typeface="+mj-ea"/>
              </a:defRPr>
            </a:lvl1pPr>
          </a:lstStyle>
          <a:p>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一对一服务，点对点支持，用户再也不用费心了。</a:t>
            </a:r>
          </a:p>
        </p:txBody>
      </p:sp>
      <p:sp>
        <p:nvSpPr>
          <p:cNvPr id="31" name="TextBox 20"/>
          <p:cNvSpPr txBox="1"/>
          <p:nvPr/>
        </p:nvSpPr>
        <p:spPr>
          <a:xfrm>
            <a:off x="6588267" y="2314545"/>
            <a:ext cx="4694690" cy="707886"/>
          </a:xfrm>
          <a:prstGeom prst="rect">
            <a:avLst/>
          </a:prstGeom>
          <a:noFill/>
        </p:spPr>
        <p:txBody>
          <a:bodyPr wrap="square" rtlCol="0">
            <a:spAutoFit/>
          </a:bodyPr>
          <a:lstStyle>
            <a:defPPr>
              <a:defRPr lang="zh-CN"/>
            </a:defPPr>
            <a:lvl1pPr algn="just">
              <a:defRPr sz="2200">
                <a:latin typeface="+mj-ea"/>
                <a:ea typeface="+mj-ea"/>
              </a:defRPr>
            </a:lvl1pPr>
          </a:lstStyle>
          <a:p>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体验度</a:t>
            </a:r>
            <a:r>
              <a:rPr lang="zh-CN" altLang="en-US" sz="2000">
                <a:latin typeface="Century Gothic" panose="020B0502020202020204" pitchFamily="34" charset="0"/>
                <a:ea typeface="思源黑体 CN Normal" panose="020B0400000000000000" pitchFamily="34" charset="-122"/>
                <a:sym typeface="Century Gothic" panose="020B0502020202020204" pitchFamily="34" charset="0"/>
              </a:rPr>
              <a:t>高，全国超过</a:t>
            </a:r>
            <a:r>
              <a:rPr lang="en-US" altLang="zh-CN" sz="2000">
                <a:latin typeface="Century Gothic" panose="020B0502020202020204" pitchFamily="34" charset="0"/>
                <a:ea typeface="思源黑体 CN Normal" panose="020B0400000000000000" pitchFamily="34" charset="-122"/>
                <a:sym typeface="Century Gothic" panose="020B0502020202020204" pitchFamily="34" charset="0"/>
              </a:rPr>
              <a:t>2000</a:t>
            </a:r>
            <a:r>
              <a:rPr lang="zh-CN" altLang="en-US" sz="2000">
                <a:latin typeface="Century Gothic" panose="020B0502020202020204" pitchFamily="34" charset="0"/>
                <a:ea typeface="思源黑体 CN Normal" panose="020B0400000000000000" pitchFamily="34" charset="-122"/>
                <a:sym typeface="Century Gothic" panose="020B0502020202020204" pitchFamily="34" charset="0"/>
              </a:rPr>
              <a:t>个案例，随时可就近参观。</a:t>
            </a:r>
            <a:endPar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TextBox 21"/>
          <p:cNvSpPr txBox="1"/>
          <p:nvPr/>
        </p:nvSpPr>
        <p:spPr>
          <a:xfrm>
            <a:off x="6765688" y="3343635"/>
            <a:ext cx="4517269" cy="707886"/>
          </a:xfrm>
          <a:prstGeom prst="rect">
            <a:avLst/>
          </a:prstGeom>
          <a:noFill/>
        </p:spPr>
        <p:txBody>
          <a:bodyPr wrap="square" rtlCol="0">
            <a:spAutoFit/>
          </a:bodyPr>
          <a:lstStyle>
            <a:defPPr>
              <a:defRPr lang="zh-CN"/>
            </a:defPPr>
            <a:lvl1pPr algn="just">
              <a:defRPr sz="2200">
                <a:latin typeface="+mj-ea"/>
                <a:ea typeface="+mj-ea"/>
              </a:defRPr>
            </a:lvl1pPr>
          </a:lstStyle>
          <a:p>
            <a:r>
              <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rPr>
              <a:t>100%</a:t>
            </a: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保证是客户要想的效果，买得放心。</a:t>
            </a:r>
          </a:p>
        </p:txBody>
      </p:sp>
      <p:sp>
        <p:nvSpPr>
          <p:cNvPr id="33" name="TextBox 22"/>
          <p:cNvSpPr txBox="1"/>
          <p:nvPr/>
        </p:nvSpPr>
        <p:spPr>
          <a:xfrm>
            <a:off x="6506381" y="4438853"/>
            <a:ext cx="4776576" cy="707886"/>
          </a:xfrm>
          <a:prstGeom prst="rect">
            <a:avLst/>
          </a:prstGeom>
          <a:noFill/>
        </p:spPr>
        <p:txBody>
          <a:bodyPr wrap="square" rtlCol="0">
            <a:spAutoFit/>
          </a:bodyPr>
          <a:lstStyle>
            <a:defPPr>
              <a:defRPr lang="zh-CN"/>
            </a:defPPr>
            <a:lvl1pPr algn="just">
              <a:defRPr sz="2200">
                <a:latin typeface="+mj-ea"/>
                <a:ea typeface="+mj-ea"/>
              </a:defRPr>
            </a:lvl1pPr>
          </a:lstStyle>
          <a:p>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用机制鼓励用户主动进行网络分享传播，传给圈内朋友。</a:t>
            </a:r>
          </a:p>
        </p:txBody>
      </p:sp>
      <p:sp>
        <p:nvSpPr>
          <p:cNvPr id="34" name="TextBox 23"/>
          <p:cNvSpPr txBox="1"/>
          <p:nvPr/>
        </p:nvSpPr>
        <p:spPr>
          <a:xfrm>
            <a:off x="6015062" y="5373216"/>
            <a:ext cx="5267895" cy="707886"/>
          </a:xfrm>
          <a:prstGeom prst="rect">
            <a:avLst/>
          </a:prstGeom>
          <a:noFill/>
        </p:spPr>
        <p:txBody>
          <a:bodyPr wrap="square" rtlCol="0">
            <a:spAutoFit/>
          </a:bodyPr>
          <a:lstStyle>
            <a:defPPr>
              <a:defRPr lang="zh-CN"/>
            </a:defPPr>
            <a:lvl1pPr algn="just">
              <a:defRPr sz="2200">
                <a:latin typeface="+mj-ea"/>
                <a:ea typeface="+mj-ea"/>
              </a:defRPr>
            </a:lvl1pPr>
          </a:lstStyle>
          <a:p>
            <a:r>
              <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rPr>
              <a:t>PC</a:t>
            </a: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、移动和微信同时开放，会用手机就能操作。</a:t>
            </a:r>
          </a:p>
        </p:txBody>
      </p:sp>
      <p:sp>
        <p:nvSpPr>
          <p:cNvPr id="35" name="Oval 7"/>
          <p:cNvSpPr>
            <a:spLocks noChangeArrowheads="1"/>
          </p:cNvSpPr>
          <p:nvPr/>
        </p:nvSpPr>
        <p:spPr bwMode="auto">
          <a:xfrm>
            <a:off x="1273175" y="1476375"/>
            <a:ext cx="4452938" cy="4449763"/>
          </a:xfrm>
          <a:prstGeom prst="ellipse">
            <a:avLst/>
          </a:prstGeom>
          <a:solidFill>
            <a:schemeClr val="accent2">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Oval 8"/>
          <p:cNvSpPr>
            <a:spLocks noChangeArrowheads="1"/>
          </p:cNvSpPr>
          <p:nvPr/>
        </p:nvSpPr>
        <p:spPr bwMode="auto">
          <a:xfrm>
            <a:off x="1611625" y="1812821"/>
            <a:ext cx="3762480" cy="3762478"/>
          </a:xfrm>
          <a:prstGeom prst="ellipse">
            <a:avLst/>
          </a:prstGeom>
          <a:blipFill>
            <a:blip r:embed="rId3"/>
            <a:stretch>
              <a:fillRect/>
            </a:stretch>
          </a:blip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7" name="Oval 9"/>
          <p:cNvSpPr>
            <a:spLocks noChangeArrowheads="1"/>
          </p:cNvSpPr>
          <p:nvPr/>
        </p:nvSpPr>
        <p:spPr bwMode="auto">
          <a:xfrm>
            <a:off x="1339350" y="4473075"/>
            <a:ext cx="1147176" cy="1147176"/>
          </a:xfrm>
          <a:prstGeom prst="ellipse">
            <a:avLst/>
          </a:pr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TextBox 18"/>
          <p:cNvSpPr txBox="1"/>
          <p:nvPr/>
        </p:nvSpPr>
        <p:spPr>
          <a:xfrm>
            <a:off x="1467686" y="4631165"/>
            <a:ext cx="890504" cy="830997"/>
          </a:xfrm>
          <a:prstGeom prst="rect">
            <a:avLst/>
          </a:prstGeom>
          <a:noFill/>
        </p:spPr>
        <p:txBody>
          <a:bodyPr wrap="square" rtlCol="0">
            <a:spAutoFit/>
          </a:bodyPr>
          <a:lstStyle>
            <a:defPPr>
              <a:defRPr lang="zh-CN"/>
            </a:defPPr>
            <a:lvl1pPr algn="ctr">
              <a:defRPr sz="2400" b="1">
                <a:solidFill>
                  <a:srgbClr val="F8F8F8"/>
                </a:solidFill>
                <a:latin typeface="+mn-ea"/>
                <a:ea typeface="+mn-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五大特点</a:t>
            </a:r>
            <a:endParaRPr lang="en-US" altLang="zh-CN"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03709992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1000"/>
                                        <p:tgtEl>
                                          <p:spTgt spid="17"/>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heel(1)">
                                      <p:cBhvr>
                                        <p:cTn id="26" dur="1000"/>
                                        <p:tgtEl>
                                          <p:spTgt spid="35"/>
                                        </p:tgtEl>
                                      </p:cBhvr>
                                    </p:animEffect>
                                  </p:childTnLst>
                                </p:cTn>
                              </p:par>
                            </p:childTnLst>
                          </p:cTn>
                        </p:par>
                        <p:par>
                          <p:cTn id="27" fill="hold">
                            <p:stCondLst>
                              <p:cond delay="1920"/>
                            </p:stCondLst>
                            <p:childTnLst>
                              <p:par>
                                <p:cTn id="28" presetID="52"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Scale>
                                      <p:cBhvr>
                                        <p:cTn id="30"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37"/>
                                        </p:tgtEl>
                                        <p:attrNameLst>
                                          <p:attrName>ppt_x</p:attrName>
                                          <p:attrName>ppt_y</p:attrName>
                                        </p:attrNameLst>
                                      </p:cBhvr>
                                    </p:animMotion>
                                    <p:animEffect transition="in" filter="fade">
                                      <p:cBhvr>
                                        <p:cTn id="32" dur="1000"/>
                                        <p:tgtEl>
                                          <p:spTgt spid="37"/>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Scale>
                                      <p:cBhvr>
                                        <p:cTn id="35"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8"/>
                                        </p:tgtEl>
                                        <p:attrNameLst>
                                          <p:attrName>ppt_x</p:attrName>
                                          <p:attrName>ppt_y</p:attrName>
                                        </p:attrNameLst>
                                      </p:cBhvr>
                                    </p:animMotion>
                                    <p:animEffect transition="in" filter="fade">
                                      <p:cBhvr>
                                        <p:cTn id="37" dur="1000"/>
                                        <p:tgtEl>
                                          <p:spTgt spid="38"/>
                                        </p:tgtEl>
                                      </p:cBhvr>
                                    </p:animEffect>
                                  </p:childTnLst>
                                </p:cTn>
                              </p:par>
                            </p:childTnLst>
                          </p:cTn>
                        </p:par>
                        <p:par>
                          <p:cTn id="38" fill="hold">
                            <p:stCondLst>
                              <p:cond delay="2920"/>
                            </p:stCondLst>
                            <p:childTnLst>
                              <p:par>
                                <p:cTn id="39" presetID="21"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heel(1)">
                                      <p:cBhvr>
                                        <p:cTn id="41" dur="2000"/>
                                        <p:tgtEl>
                                          <p:spTgt spid="24"/>
                                        </p:tgtEl>
                                      </p:cBhvr>
                                    </p:animEffect>
                                  </p:childTnLst>
                                </p:cTn>
                              </p:par>
                            </p:childTnLst>
                          </p:cTn>
                        </p:par>
                        <p:par>
                          <p:cTn id="42" fill="hold">
                            <p:stCondLst>
                              <p:cond delay="4920"/>
                            </p:stCondLst>
                            <p:childTnLst>
                              <p:par>
                                <p:cTn id="43" presetID="1"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10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20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30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400"/>
                                  </p:stCondLst>
                                  <p:childTnLst>
                                    <p:set>
                                      <p:cBhvr>
                                        <p:cTn id="52" dur="1" fill="hold">
                                          <p:stCondLst>
                                            <p:cond delay="0"/>
                                          </p:stCondLst>
                                        </p:cTn>
                                        <p:tgtEl>
                                          <p:spTgt spid="26"/>
                                        </p:tgtEl>
                                        <p:attrNameLst>
                                          <p:attrName>style.visibility</p:attrName>
                                        </p:attrNameLst>
                                      </p:cBhvr>
                                      <p:to>
                                        <p:strVal val="visible"/>
                                      </p:to>
                                    </p:set>
                                  </p:childTnLst>
                                </p:cTn>
                              </p:par>
                              <p:par>
                                <p:cTn id="53" presetID="35" presetClass="path" presetSubtype="0" accel="50000" decel="50000" fill="hold" grpId="1" nodeType="withEffect">
                                  <p:stCondLst>
                                    <p:cond delay="0"/>
                                  </p:stCondLst>
                                  <p:childTnLst>
                                    <p:animMotion origin="layout" path="M 2.29608E-6 1.11111E-6 L -0.17354 0.29051 " pathEditMode="relative" rAng="0" ptsTypes="AA">
                                      <p:cBhvr>
                                        <p:cTn id="54" dur="500" spd="-100000" fill="hold"/>
                                        <p:tgtEl>
                                          <p:spTgt spid="25"/>
                                        </p:tgtEl>
                                        <p:attrNameLst>
                                          <p:attrName>ppt_x</p:attrName>
                                          <p:attrName>ppt_y</p:attrName>
                                        </p:attrNameLst>
                                      </p:cBhvr>
                                      <p:rCtr x="-8677" y="14514"/>
                                    </p:animMotion>
                                  </p:childTnLst>
                                </p:cTn>
                              </p:par>
                              <p:par>
                                <p:cTn id="55" presetID="35" presetClass="path" presetSubtype="0" accel="50000" decel="50000" fill="hold" grpId="1" nodeType="withEffect">
                                  <p:stCondLst>
                                    <p:cond delay="100"/>
                                  </p:stCondLst>
                                  <p:childTnLst>
                                    <p:animMotion origin="layout" path="M 2.35202E-6 -2.59259E-6 L -0.23143 0.15556 " pathEditMode="relative" rAng="0" ptsTypes="AA">
                                      <p:cBhvr>
                                        <p:cTn id="56" dur="500" spd="-100000" fill="hold"/>
                                        <p:tgtEl>
                                          <p:spTgt spid="28"/>
                                        </p:tgtEl>
                                        <p:attrNameLst>
                                          <p:attrName>ppt_x</p:attrName>
                                          <p:attrName>ppt_y</p:attrName>
                                        </p:attrNameLst>
                                      </p:cBhvr>
                                      <p:rCtr x="-11578" y="7778"/>
                                    </p:animMotion>
                                  </p:childTnLst>
                                </p:cTn>
                              </p:par>
                              <p:par>
                                <p:cTn id="57" presetID="35" presetClass="path" presetSubtype="0" accel="50000" decel="50000" fill="hold" grpId="1" nodeType="withEffect">
                                  <p:stCondLst>
                                    <p:cond delay="200"/>
                                  </p:stCondLst>
                                  <p:childTnLst>
                                    <p:animMotion origin="layout" path="M 0 0 L -0.25 0 E" pathEditMode="relative" ptsTypes="">
                                      <p:cBhvr>
                                        <p:cTn id="58" dur="500" spd="-100000" fill="hold"/>
                                        <p:tgtEl>
                                          <p:spTgt spid="29"/>
                                        </p:tgtEl>
                                        <p:attrNameLst>
                                          <p:attrName>ppt_x</p:attrName>
                                          <p:attrName>ppt_y</p:attrName>
                                        </p:attrNameLst>
                                      </p:cBhvr>
                                    </p:animMotion>
                                  </p:childTnLst>
                                </p:cTn>
                              </p:par>
                              <p:par>
                                <p:cTn id="59" presetID="35" presetClass="path" presetSubtype="0" accel="50000" decel="50000" fill="hold" grpId="1" nodeType="withEffect">
                                  <p:stCondLst>
                                    <p:cond delay="300"/>
                                  </p:stCondLst>
                                  <p:childTnLst>
                                    <p:animMotion origin="layout" path="M 2.35202E-6 -3.7037E-6 L -0.23143 -0.15555 " pathEditMode="relative" rAng="0" ptsTypes="AA">
                                      <p:cBhvr>
                                        <p:cTn id="60" dur="500" spd="-100000" fill="hold"/>
                                        <p:tgtEl>
                                          <p:spTgt spid="27"/>
                                        </p:tgtEl>
                                        <p:attrNameLst>
                                          <p:attrName>ppt_x</p:attrName>
                                          <p:attrName>ppt_y</p:attrName>
                                        </p:attrNameLst>
                                      </p:cBhvr>
                                      <p:rCtr x="-11578" y="-7778"/>
                                    </p:animMotion>
                                  </p:childTnLst>
                                </p:cTn>
                              </p:par>
                              <p:par>
                                <p:cTn id="61" presetID="35" presetClass="path" presetSubtype="0" accel="50000" decel="50000" fill="hold" grpId="1" nodeType="withEffect">
                                  <p:stCondLst>
                                    <p:cond delay="400"/>
                                  </p:stCondLst>
                                  <p:childTnLst>
                                    <p:animMotion origin="layout" path="M 2.29608E-6 2.59259E-6 L -0.17354 -0.29051 " pathEditMode="relative" rAng="0" ptsTypes="AA">
                                      <p:cBhvr>
                                        <p:cTn id="62" dur="500" spd="-100000" fill="hold"/>
                                        <p:tgtEl>
                                          <p:spTgt spid="26"/>
                                        </p:tgtEl>
                                        <p:attrNameLst>
                                          <p:attrName>ppt_x</p:attrName>
                                          <p:attrName>ppt_y</p:attrName>
                                        </p:attrNameLst>
                                      </p:cBhvr>
                                      <p:rCtr x="-8677" y="-14537"/>
                                    </p:animMotion>
                                  </p:childTnLst>
                                </p:cTn>
                              </p:par>
                            </p:childTnLst>
                          </p:cTn>
                        </p:par>
                        <p:par>
                          <p:cTn id="63" fill="hold">
                            <p:stCondLst>
                              <p:cond delay="5820"/>
                            </p:stCondLst>
                            <p:childTnLst>
                              <p:par>
                                <p:cTn id="64" presetID="22" presetClass="entr" presetSubtype="8"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left)">
                                      <p:cBhvr>
                                        <p:cTn id="69" dur="500"/>
                                        <p:tgtEl>
                                          <p:spTgt spid="3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left)">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p:bldP spid="31" grpId="0"/>
      <p:bldP spid="32" grpId="0"/>
      <p:bldP spid="33" grpId="0"/>
      <p:bldP spid="34" grpId="0"/>
      <p:bldP spid="35" grpId="0" animBg="1"/>
      <p:bldP spid="17" grpId="0" animBg="1"/>
      <p:bldP spid="37" grpId="0" animBg="1"/>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产品定位</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Freeform 6"/>
          <p:cNvSpPr>
            <a:spLocks/>
          </p:cNvSpPr>
          <p:nvPr/>
        </p:nvSpPr>
        <p:spPr bwMode="auto">
          <a:xfrm>
            <a:off x="1779134" y="2289161"/>
            <a:ext cx="1959767" cy="868791"/>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tx2">
              <a:lumMod val="90000"/>
              <a:alpha val="70000"/>
            </a:schemeClr>
          </a:solidFill>
          <a:ln w="17463" cap="flat">
            <a:no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Freeform 39"/>
          <p:cNvSpPr>
            <a:spLocks/>
          </p:cNvSpPr>
          <p:nvPr/>
        </p:nvSpPr>
        <p:spPr bwMode="auto">
          <a:xfrm>
            <a:off x="2918000" y="2852814"/>
            <a:ext cx="4050773" cy="2390464"/>
          </a:xfrm>
          <a:custGeom>
            <a:avLst/>
            <a:gdLst>
              <a:gd name="T0" fmla="*/ 5133 w 5133"/>
              <a:gd name="T1" fmla="*/ 0 h 3021"/>
              <a:gd name="T2" fmla="*/ 0 w 5133"/>
              <a:gd name="T3" fmla="*/ 3021 h 3021"/>
            </a:gdLst>
            <a:ahLst/>
            <a:cxnLst>
              <a:cxn ang="0">
                <a:pos x="T0" y="T1"/>
              </a:cxn>
              <a:cxn ang="0">
                <a:pos x="T2" y="T3"/>
              </a:cxn>
            </a:cxnLst>
            <a:rect l="0" t="0" r="r" b="b"/>
            <a:pathLst>
              <a:path w="5133" h="3021">
                <a:moveTo>
                  <a:pt x="5133" y="0"/>
                </a:moveTo>
                <a:cubicBezTo>
                  <a:pt x="5017" y="1641"/>
                  <a:pt x="2781" y="2958"/>
                  <a:pt x="0" y="3021"/>
                </a:cubicBezTo>
              </a:path>
            </a:pathLst>
          </a:custGeom>
          <a:noFill/>
          <a:ln w="9525" cap="flat">
            <a:solidFill>
              <a:schemeClr val="bg1"/>
            </a:solidFill>
            <a:prstDash val="dash"/>
            <a:miter lim="800000"/>
            <a:headEnd/>
            <a:tailEnd/>
          </a:ln>
          <a:extLst>
            <a:ext uri="{909E8E84-426E-40DD-AFC4-6F175D3DCCD1}">
              <a14:hiddenFill xmlns:a14="http://schemas.microsoft.com/office/drawing/2010/main">
                <a:noFill/>
              </a14:hiddenFill>
            </a:ext>
          </a:extLst>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Line 8"/>
          <p:cNvSpPr>
            <a:spLocks noChangeShapeType="1"/>
          </p:cNvSpPr>
          <p:nvPr/>
        </p:nvSpPr>
        <p:spPr bwMode="auto">
          <a:xfrm>
            <a:off x="3214824" y="2719481"/>
            <a:ext cx="3480934" cy="0"/>
          </a:xfrm>
          <a:prstGeom prst="line">
            <a:avLst/>
          </a:prstGeom>
          <a:noFill/>
          <a:ln w="952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Line 9"/>
          <p:cNvSpPr>
            <a:spLocks noChangeShapeType="1"/>
          </p:cNvSpPr>
          <p:nvPr/>
        </p:nvSpPr>
        <p:spPr bwMode="auto">
          <a:xfrm>
            <a:off x="3132285" y="2855988"/>
            <a:ext cx="3033317" cy="1041264"/>
          </a:xfrm>
          <a:prstGeom prst="line">
            <a:avLst/>
          </a:prstGeom>
          <a:noFill/>
          <a:ln w="952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4" name="Line 10"/>
          <p:cNvSpPr>
            <a:spLocks noChangeShapeType="1"/>
          </p:cNvSpPr>
          <p:nvPr/>
        </p:nvSpPr>
        <p:spPr bwMode="auto">
          <a:xfrm>
            <a:off x="2929111" y="2919480"/>
            <a:ext cx="1796816" cy="1849197"/>
          </a:xfrm>
          <a:prstGeom prst="line">
            <a:avLst/>
          </a:prstGeom>
          <a:noFill/>
          <a:ln w="952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Line 11"/>
          <p:cNvSpPr>
            <a:spLocks noChangeShapeType="1"/>
          </p:cNvSpPr>
          <p:nvPr/>
        </p:nvSpPr>
        <p:spPr bwMode="auto">
          <a:xfrm>
            <a:off x="2735461" y="2936940"/>
            <a:ext cx="0" cy="1406342"/>
          </a:xfrm>
          <a:prstGeom prst="line">
            <a:avLst/>
          </a:prstGeom>
          <a:noFill/>
          <a:ln w="952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6" name="组合 25"/>
          <p:cNvGrpSpPr/>
          <p:nvPr/>
        </p:nvGrpSpPr>
        <p:grpSpPr>
          <a:xfrm>
            <a:off x="2362448" y="1267107"/>
            <a:ext cx="1250787" cy="1639675"/>
            <a:chOff x="1067784" y="1379538"/>
            <a:chExt cx="1250950" cy="1639888"/>
          </a:xfrm>
        </p:grpSpPr>
        <p:sp>
          <p:nvSpPr>
            <p:cNvPr id="27" name="Rectangle 12"/>
            <p:cNvSpPr>
              <a:spLocks noChangeArrowheads="1"/>
            </p:cNvSpPr>
            <p:nvPr/>
          </p:nvSpPr>
          <p:spPr bwMode="auto">
            <a:xfrm>
              <a:off x="1431321" y="1419226"/>
              <a:ext cx="47625" cy="1417638"/>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Freeform 13"/>
            <p:cNvSpPr>
              <a:spLocks noEditPoints="1"/>
            </p:cNvSpPr>
            <p:nvPr/>
          </p:nvSpPr>
          <p:spPr bwMode="auto">
            <a:xfrm>
              <a:off x="1067784" y="2665413"/>
              <a:ext cx="777875" cy="354013"/>
            </a:xfrm>
            <a:custGeom>
              <a:avLst/>
              <a:gdLst>
                <a:gd name="T0" fmla="*/ 635 w 982"/>
                <a:gd name="T1" fmla="*/ 221 h 445"/>
                <a:gd name="T2" fmla="*/ 491 w 982"/>
                <a:gd name="T3" fmla="*/ 280 h 445"/>
                <a:gd name="T4" fmla="*/ 347 w 982"/>
                <a:gd name="T5" fmla="*/ 221 h 445"/>
                <a:gd name="T6" fmla="*/ 434 w 982"/>
                <a:gd name="T7" fmla="*/ 167 h 445"/>
                <a:gd name="T8" fmla="*/ 434 w 982"/>
                <a:gd name="T9" fmla="*/ 216 h 445"/>
                <a:gd name="T10" fmla="*/ 458 w 982"/>
                <a:gd name="T11" fmla="*/ 240 h 445"/>
                <a:gd name="T12" fmla="*/ 519 w 982"/>
                <a:gd name="T13" fmla="*/ 240 h 445"/>
                <a:gd name="T14" fmla="*/ 543 w 982"/>
                <a:gd name="T15" fmla="*/ 216 h 445"/>
                <a:gd name="T16" fmla="*/ 543 w 982"/>
                <a:gd name="T17" fmla="*/ 166 h 445"/>
                <a:gd name="T18" fmla="*/ 635 w 982"/>
                <a:gd name="T19" fmla="*/ 221 h 445"/>
                <a:gd name="T20" fmla="*/ 491 w 982"/>
                <a:gd name="T21" fmla="*/ 371 h 445"/>
                <a:gd name="T22" fmla="*/ 124 w 982"/>
                <a:gd name="T23" fmla="*/ 221 h 445"/>
                <a:gd name="T24" fmla="*/ 433 w 982"/>
                <a:gd name="T25" fmla="*/ 73 h 445"/>
                <a:gd name="T26" fmla="*/ 433 w 982"/>
                <a:gd name="T27" fmla="*/ 113 h 445"/>
                <a:gd name="T28" fmla="*/ 220 w 982"/>
                <a:gd name="T29" fmla="*/ 221 h 445"/>
                <a:gd name="T30" fmla="*/ 491 w 982"/>
                <a:gd name="T31" fmla="*/ 332 h 445"/>
                <a:gd name="T32" fmla="*/ 762 w 982"/>
                <a:gd name="T33" fmla="*/ 221 h 445"/>
                <a:gd name="T34" fmla="*/ 543 w 982"/>
                <a:gd name="T35" fmla="*/ 113 h 445"/>
                <a:gd name="T36" fmla="*/ 543 w 982"/>
                <a:gd name="T37" fmla="*/ 73 h 445"/>
                <a:gd name="T38" fmla="*/ 858 w 982"/>
                <a:gd name="T39" fmla="*/ 221 h 445"/>
                <a:gd name="T40" fmla="*/ 491 w 982"/>
                <a:gd name="T41" fmla="*/ 371 h 445"/>
                <a:gd name="T42" fmla="*/ 491 w 982"/>
                <a:gd name="T43" fmla="*/ 445 h 445"/>
                <a:gd name="T44" fmla="*/ 0 w 982"/>
                <a:gd name="T45" fmla="*/ 222 h 445"/>
                <a:gd name="T46" fmla="*/ 433 w 982"/>
                <a:gd name="T47" fmla="*/ 0 h 445"/>
                <a:gd name="T48" fmla="*/ 433 w 982"/>
                <a:gd name="T49" fmla="*/ 32 h 445"/>
                <a:gd name="T50" fmla="*/ 70 w 982"/>
                <a:gd name="T51" fmla="*/ 222 h 445"/>
                <a:gd name="T52" fmla="*/ 491 w 982"/>
                <a:gd name="T53" fmla="*/ 413 h 445"/>
                <a:gd name="T54" fmla="*/ 911 w 982"/>
                <a:gd name="T55" fmla="*/ 222 h 445"/>
                <a:gd name="T56" fmla="*/ 543 w 982"/>
                <a:gd name="T57" fmla="*/ 32 h 445"/>
                <a:gd name="T58" fmla="*/ 543 w 982"/>
                <a:gd name="T59" fmla="*/ 0 h 445"/>
                <a:gd name="T60" fmla="*/ 982 w 982"/>
                <a:gd name="T61" fmla="*/ 222 h 445"/>
                <a:gd name="T62" fmla="*/ 491 w 982"/>
                <a:gd name="T63"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2" h="445">
                  <a:moveTo>
                    <a:pt x="635" y="221"/>
                  </a:moveTo>
                  <a:cubicBezTo>
                    <a:pt x="635" y="253"/>
                    <a:pt x="571" y="280"/>
                    <a:pt x="491" y="280"/>
                  </a:cubicBezTo>
                  <a:cubicBezTo>
                    <a:pt x="411" y="280"/>
                    <a:pt x="347" y="253"/>
                    <a:pt x="347" y="221"/>
                  </a:cubicBezTo>
                  <a:cubicBezTo>
                    <a:pt x="347" y="197"/>
                    <a:pt x="383" y="176"/>
                    <a:pt x="434" y="167"/>
                  </a:cubicBezTo>
                  <a:lnTo>
                    <a:pt x="434" y="216"/>
                  </a:lnTo>
                  <a:cubicBezTo>
                    <a:pt x="434" y="230"/>
                    <a:pt x="445" y="240"/>
                    <a:pt x="458" y="240"/>
                  </a:cubicBezTo>
                  <a:lnTo>
                    <a:pt x="519" y="240"/>
                  </a:lnTo>
                  <a:cubicBezTo>
                    <a:pt x="532" y="240"/>
                    <a:pt x="543" y="230"/>
                    <a:pt x="543" y="216"/>
                  </a:cubicBezTo>
                  <a:lnTo>
                    <a:pt x="543" y="166"/>
                  </a:lnTo>
                  <a:cubicBezTo>
                    <a:pt x="597" y="175"/>
                    <a:pt x="635" y="196"/>
                    <a:pt x="635" y="221"/>
                  </a:cubicBezTo>
                  <a:close/>
                  <a:moveTo>
                    <a:pt x="491" y="371"/>
                  </a:moveTo>
                  <a:cubicBezTo>
                    <a:pt x="289" y="371"/>
                    <a:pt x="124" y="304"/>
                    <a:pt x="124" y="221"/>
                  </a:cubicBezTo>
                  <a:cubicBezTo>
                    <a:pt x="124" y="147"/>
                    <a:pt x="258" y="85"/>
                    <a:pt x="433" y="73"/>
                  </a:cubicBezTo>
                  <a:lnTo>
                    <a:pt x="433" y="113"/>
                  </a:lnTo>
                  <a:cubicBezTo>
                    <a:pt x="311" y="124"/>
                    <a:pt x="220" y="168"/>
                    <a:pt x="220" y="221"/>
                  </a:cubicBezTo>
                  <a:cubicBezTo>
                    <a:pt x="220" y="282"/>
                    <a:pt x="341" y="332"/>
                    <a:pt x="491" y="332"/>
                  </a:cubicBezTo>
                  <a:cubicBezTo>
                    <a:pt x="640" y="332"/>
                    <a:pt x="762" y="282"/>
                    <a:pt x="762" y="221"/>
                  </a:cubicBezTo>
                  <a:cubicBezTo>
                    <a:pt x="762" y="167"/>
                    <a:pt x="668" y="123"/>
                    <a:pt x="543" y="113"/>
                  </a:cubicBezTo>
                  <a:lnTo>
                    <a:pt x="543" y="73"/>
                  </a:lnTo>
                  <a:cubicBezTo>
                    <a:pt x="721" y="83"/>
                    <a:pt x="858" y="146"/>
                    <a:pt x="858" y="221"/>
                  </a:cubicBezTo>
                  <a:cubicBezTo>
                    <a:pt x="858" y="304"/>
                    <a:pt x="693" y="371"/>
                    <a:pt x="491" y="371"/>
                  </a:cubicBezTo>
                  <a:close/>
                  <a:moveTo>
                    <a:pt x="491" y="445"/>
                  </a:moveTo>
                  <a:cubicBezTo>
                    <a:pt x="220" y="445"/>
                    <a:pt x="0" y="345"/>
                    <a:pt x="0" y="222"/>
                  </a:cubicBezTo>
                  <a:cubicBezTo>
                    <a:pt x="0" y="108"/>
                    <a:pt x="189" y="13"/>
                    <a:pt x="433" y="0"/>
                  </a:cubicBezTo>
                  <a:lnTo>
                    <a:pt x="433" y="32"/>
                  </a:lnTo>
                  <a:cubicBezTo>
                    <a:pt x="228" y="45"/>
                    <a:pt x="70" y="125"/>
                    <a:pt x="70" y="222"/>
                  </a:cubicBezTo>
                  <a:cubicBezTo>
                    <a:pt x="70" y="327"/>
                    <a:pt x="259" y="413"/>
                    <a:pt x="491" y="413"/>
                  </a:cubicBezTo>
                  <a:cubicBezTo>
                    <a:pt x="723" y="413"/>
                    <a:pt x="911" y="327"/>
                    <a:pt x="911" y="222"/>
                  </a:cubicBezTo>
                  <a:cubicBezTo>
                    <a:pt x="911" y="124"/>
                    <a:pt x="750" y="44"/>
                    <a:pt x="543" y="32"/>
                  </a:cubicBezTo>
                  <a:lnTo>
                    <a:pt x="543" y="0"/>
                  </a:lnTo>
                  <a:cubicBezTo>
                    <a:pt x="789" y="12"/>
                    <a:pt x="982" y="107"/>
                    <a:pt x="982" y="222"/>
                  </a:cubicBezTo>
                  <a:cubicBezTo>
                    <a:pt x="982" y="345"/>
                    <a:pt x="762" y="445"/>
                    <a:pt x="491" y="445"/>
                  </a:cubicBezTo>
                  <a:close/>
                </a:path>
              </a:pathLst>
            </a:custGeom>
            <a:solidFill>
              <a:schemeClr val="accent3"/>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Freeform 14"/>
            <p:cNvSpPr>
              <a:spLocks/>
            </p:cNvSpPr>
            <p:nvPr/>
          </p:nvSpPr>
          <p:spPr bwMode="auto">
            <a:xfrm>
              <a:off x="1502759" y="1379538"/>
              <a:ext cx="815975" cy="747713"/>
            </a:xfrm>
            <a:custGeom>
              <a:avLst/>
              <a:gdLst>
                <a:gd name="T0" fmla="*/ 0 w 1029"/>
                <a:gd name="T1" fmla="*/ 73 h 943"/>
                <a:gd name="T2" fmla="*/ 0 w 1029"/>
                <a:gd name="T3" fmla="*/ 826 h 943"/>
                <a:gd name="T4" fmla="*/ 406 w 1029"/>
                <a:gd name="T5" fmla="*/ 826 h 943"/>
                <a:gd name="T6" fmla="*/ 1029 w 1029"/>
                <a:gd name="T7" fmla="*/ 826 h 943"/>
                <a:gd name="T8" fmla="*/ 1029 w 1029"/>
                <a:gd name="T9" fmla="*/ 119 h 943"/>
                <a:gd name="T10" fmla="*/ 439 w 1029"/>
                <a:gd name="T11" fmla="*/ 93 h 943"/>
                <a:gd name="T12" fmla="*/ 0 w 1029"/>
                <a:gd name="T13" fmla="*/ 73 h 943"/>
              </a:gdLst>
              <a:ahLst/>
              <a:cxnLst>
                <a:cxn ang="0">
                  <a:pos x="T0" y="T1"/>
                </a:cxn>
                <a:cxn ang="0">
                  <a:pos x="T2" y="T3"/>
                </a:cxn>
                <a:cxn ang="0">
                  <a:pos x="T4" y="T5"/>
                </a:cxn>
                <a:cxn ang="0">
                  <a:pos x="T6" y="T7"/>
                </a:cxn>
                <a:cxn ang="0">
                  <a:pos x="T8" y="T9"/>
                </a:cxn>
                <a:cxn ang="0">
                  <a:pos x="T10" y="T11"/>
                </a:cxn>
                <a:cxn ang="0">
                  <a:pos x="T12" y="T13"/>
                </a:cxn>
              </a:cxnLst>
              <a:rect l="0" t="0" r="r" b="b"/>
              <a:pathLst>
                <a:path w="1029" h="943">
                  <a:moveTo>
                    <a:pt x="0" y="73"/>
                  </a:moveTo>
                  <a:cubicBezTo>
                    <a:pt x="0" y="324"/>
                    <a:pt x="0" y="575"/>
                    <a:pt x="0" y="826"/>
                  </a:cubicBezTo>
                  <a:cubicBezTo>
                    <a:pt x="56" y="722"/>
                    <a:pt x="191" y="722"/>
                    <a:pt x="406" y="826"/>
                  </a:cubicBezTo>
                  <a:cubicBezTo>
                    <a:pt x="620" y="930"/>
                    <a:pt x="829" y="943"/>
                    <a:pt x="1029" y="826"/>
                  </a:cubicBezTo>
                  <a:cubicBezTo>
                    <a:pt x="1029" y="590"/>
                    <a:pt x="1029" y="355"/>
                    <a:pt x="1029" y="119"/>
                  </a:cubicBezTo>
                  <a:cubicBezTo>
                    <a:pt x="836" y="193"/>
                    <a:pt x="639" y="171"/>
                    <a:pt x="439" y="93"/>
                  </a:cubicBezTo>
                  <a:cubicBezTo>
                    <a:pt x="293" y="19"/>
                    <a:pt x="147" y="0"/>
                    <a:pt x="0" y="73"/>
                  </a:cubicBezTo>
                  <a:close/>
                </a:path>
              </a:pathLst>
            </a:custGeom>
            <a:gradFill>
              <a:gsLst>
                <a:gs pos="100000">
                  <a:srgbClr val="026EBB"/>
                </a:gs>
                <a:gs pos="0">
                  <a:srgbClr val="038EDB"/>
                </a:gs>
              </a:gsLst>
              <a:lin ang="0" scaled="1"/>
            </a:gra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0" name="组合 29"/>
          <p:cNvGrpSpPr/>
          <p:nvPr/>
        </p:nvGrpSpPr>
        <p:grpSpPr>
          <a:xfrm>
            <a:off x="2435463" y="4370266"/>
            <a:ext cx="733329" cy="960312"/>
            <a:chOff x="801688" y="4483101"/>
            <a:chExt cx="733424" cy="960437"/>
          </a:xfrm>
          <a:solidFill>
            <a:schemeClr val="bg2"/>
          </a:solidFill>
        </p:grpSpPr>
        <p:sp>
          <p:nvSpPr>
            <p:cNvPr id="31" name="Rectangle 15"/>
            <p:cNvSpPr>
              <a:spLocks noChangeArrowheads="1"/>
            </p:cNvSpPr>
            <p:nvPr/>
          </p:nvSpPr>
          <p:spPr bwMode="auto">
            <a:xfrm>
              <a:off x="1014413" y="4506913"/>
              <a:ext cx="28575" cy="831850"/>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Freeform 16"/>
            <p:cNvSpPr>
              <a:spLocks noEditPoints="1"/>
            </p:cNvSpPr>
            <p:nvPr/>
          </p:nvSpPr>
          <p:spPr bwMode="auto">
            <a:xfrm>
              <a:off x="801688" y="5237163"/>
              <a:ext cx="455612" cy="206375"/>
            </a:xfrm>
            <a:custGeom>
              <a:avLst/>
              <a:gdLst>
                <a:gd name="T0" fmla="*/ 373 w 576"/>
                <a:gd name="T1" fmla="*/ 130 h 260"/>
                <a:gd name="T2" fmla="*/ 289 w 576"/>
                <a:gd name="T3" fmla="*/ 164 h 260"/>
                <a:gd name="T4" fmla="*/ 203 w 576"/>
                <a:gd name="T5" fmla="*/ 130 h 260"/>
                <a:gd name="T6" fmla="*/ 255 w 576"/>
                <a:gd name="T7" fmla="*/ 97 h 260"/>
                <a:gd name="T8" fmla="*/ 255 w 576"/>
                <a:gd name="T9" fmla="*/ 127 h 260"/>
                <a:gd name="T10" fmla="*/ 269 w 576"/>
                <a:gd name="T11" fmla="*/ 141 h 260"/>
                <a:gd name="T12" fmla="*/ 305 w 576"/>
                <a:gd name="T13" fmla="*/ 141 h 260"/>
                <a:gd name="T14" fmla="*/ 319 w 576"/>
                <a:gd name="T15" fmla="*/ 127 h 260"/>
                <a:gd name="T16" fmla="*/ 319 w 576"/>
                <a:gd name="T17" fmla="*/ 97 h 260"/>
                <a:gd name="T18" fmla="*/ 373 w 576"/>
                <a:gd name="T19" fmla="*/ 130 h 260"/>
                <a:gd name="T20" fmla="*/ 289 w 576"/>
                <a:gd name="T21" fmla="*/ 217 h 260"/>
                <a:gd name="T22" fmla="*/ 73 w 576"/>
                <a:gd name="T23" fmla="*/ 130 h 260"/>
                <a:gd name="T24" fmla="*/ 254 w 576"/>
                <a:gd name="T25" fmla="*/ 43 h 260"/>
                <a:gd name="T26" fmla="*/ 254 w 576"/>
                <a:gd name="T27" fmla="*/ 66 h 260"/>
                <a:gd name="T28" fmla="*/ 129 w 576"/>
                <a:gd name="T29" fmla="*/ 130 h 260"/>
                <a:gd name="T30" fmla="*/ 289 w 576"/>
                <a:gd name="T31" fmla="*/ 195 h 260"/>
                <a:gd name="T32" fmla="*/ 447 w 576"/>
                <a:gd name="T33" fmla="*/ 130 h 260"/>
                <a:gd name="T34" fmla="*/ 319 w 576"/>
                <a:gd name="T35" fmla="*/ 66 h 260"/>
                <a:gd name="T36" fmla="*/ 319 w 576"/>
                <a:gd name="T37" fmla="*/ 43 h 260"/>
                <a:gd name="T38" fmla="*/ 503 w 576"/>
                <a:gd name="T39" fmla="*/ 130 h 260"/>
                <a:gd name="T40" fmla="*/ 289 w 576"/>
                <a:gd name="T41" fmla="*/ 217 h 260"/>
                <a:gd name="T42" fmla="*/ 289 w 576"/>
                <a:gd name="T43" fmla="*/ 260 h 260"/>
                <a:gd name="T44" fmla="*/ 0 w 576"/>
                <a:gd name="T45" fmla="*/ 130 h 260"/>
                <a:gd name="T46" fmla="*/ 254 w 576"/>
                <a:gd name="T47" fmla="*/ 0 h 260"/>
                <a:gd name="T48" fmla="*/ 254 w 576"/>
                <a:gd name="T49" fmla="*/ 19 h 260"/>
                <a:gd name="T50" fmla="*/ 41 w 576"/>
                <a:gd name="T51" fmla="*/ 130 h 260"/>
                <a:gd name="T52" fmla="*/ 289 w 576"/>
                <a:gd name="T53" fmla="*/ 242 h 260"/>
                <a:gd name="T54" fmla="*/ 535 w 576"/>
                <a:gd name="T55" fmla="*/ 130 h 260"/>
                <a:gd name="T56" fmla="*/ 319 w 576"/>
                <a:gd name="T57" fmla="*/ 18 h 260"/>
                <a:gd name="T58" fmla="*/ 319 w 576"/>
                <a:gd name="T59" fmla="*/ 0 h 260"/>
                <a:gd name="T60" fmla="*/ 576 w 576"/>
                <a:gd name="T61" fmla="*/ 130 h 260"/>
                <a:gd name="T62" fmla="*/ 289 w 576"/>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6" h="260">
                  <a:moveTo>
                    <a:pt x="373" y="130"/>
                  </a:moveTo>
                  <a:cubicBezTo>
                    <a:pt x="373" y="148"/>
                    <a:pt x="335" y="164"/>
                    <a:pt x="289" y="164"/>
                  </a:cubicBezTo>
                  <a:cubicBezTo>
                    <a:pt x="241" y="164"/>
                    <a:pt x="203" y="148"/>
                    <a:pt x="203" y="130"/>
                  </a:cubicBezTo>
                  <a:cubicBezTo>
                    <a:pt x="203" y="115"/>
                    <a:pt x="225" y="103"/>
                    <a:pt x="255" y="97"/>
                  </a:cubicBezTo>
                  <a:lnTo>
                    <a:pt x="255" y="127"/>
                  </a:lnTo>
                  <a:cubicBezTo>
                    <a:pt x="255" y="135"/>
                    <a:pt x="261" y="141"/>
                    <a:pt x="269" y="141"/>
                  </a:cubicBezTo>
                  <a:lnTo>
                    <a:pt x="305" y="141"/>
                  </a:lnTo>
                  <a:cubicBezTo>
                    <a:pt x="312" y="141"/>
                    <a:pt x="319" y="135"/>
                    <a:pt x="319" y="127"/>
                  </a:cubicBezTo>
                  <a:lnTo>
                    <a:pt x="319" y="97"/>
                  </a:lnTo>
                  <a:cubicBezTo>
                    <a:pt x="350" y="102"/>
                    <a:pt x="373" y="114"/>
                    <a:pt x="373" y="130"/>
                  </a:cubicBezTo>
                  <a:close/>
                  <a:moveTo>
                    <a:pt x="289" y="217"/>
                  </a:moveTo>
                  <a:cubicBezTo>
                    <a:pt x="170" y="217"/>
                    <a:pt x="73" y="177"/>
                    <a:pt x="73" y="130"/>
                  </a:cubicBezTo>
                  <a:cubicBezTo>
                    <a:pt x="73" y="86"/>
                    <a:pt x="152" y="50"/>
                    <a:pt x="254" y="43"/>
                  </a:cubicBezTo>
                  <a:lnTo>
                    <a:pt x="254" y="66"/>
                  </a:lnTo>
                  <a:cubicBezTo>
                    <a:pt x="183" y="73"/>
                    <a:pt x="129" y="98"/>
                    <a:pt x="129" y="130"/>
                  </a:cubicBezTo>
                  <a:cubicBezTo>
                    <a:pt x="129" y="165"/>
                    <a:pt x="200" y="195"/>
                    <a:pt x="289" y="195"/>
                  </a:cubicBezTo>
                  <a:cubicBezTo>
                    <a:pt x="376" y="195"/>
                    <a:pt x="447" y="165"/>
                    <a:pt x="447" y="130"/>
                  </a:cubicBezTo>
                  <a:cubicBezTo>
                    <a:pt x="447" y="98"/>
                    <a:pt x="392" y="72"/>
                    <a:pt x="319" y="66"/>
                  </a:cubicBezTo>
                  <a:lnTo>
                    <a:pt x="319" y="43"/>
                  </a:lnTo>
                  <a:cubicBezTo>
                    <a:pt x="422" y="49"/>
                    <a:pt x="503" y="85"/>
                    <a:pt x="503" y="130"/>
                  </a:cubicBezTo>
                  <a:cubicBezTo>
                    <a:pt x="503" y="177"/>
                    <a:pt x="406" y="217"/>
                    <a:pt x="289" y="217"/>
                  </a:cubicBezTo>
                  <a:close/>
                  <a:moveTo>
                    <a:pt x="289" y="260"/>
                  </a:moveTo>
                  <a:cubicBezTo>
                    <a:pt x="129" y="260"/>
                    <a:pt x="0" y="202"/>
                    <a:pt x="0" y="130"/>
                  </a:cubicBezTo>
                  <a:cubicBezTo>
                    <a:pt x="0" y="63"/>
                    <a:pt x="111" y="7"/>
                    <a:pt x="254" y="0"/>
                  </a:cubicBezTo>
                  <a:lnTo>
                    <a:pt x="254" y="19"/>
                  </a:lnTo>
                  <a:cubicBezTo>
                    <a:pt x="135" y="26"/>
                    <a:pt x="41" y="73"/>
                    <a:pt x="41" y="130"/>
                  </a:cubicBezTo>
                  <a:cubicBezTo>
                    <a:pt x="41" y="191"/>
                    <a:pt x="152" y="242"/>
                    <a:pt x="289" y="242"/>
                  </a:cubicBezTo>
                  <a:cubicBezTo>
                    <a:pt x="424" y="242"/>
                    <a:pt x="535" y="191"/>
                    <a:pt x="535" y="130"/>
                  </a:cubicBezTo>
                  <a:cubicBezTo>
                    <a:pt x="535" y="73"/>
                    <a:pt x="441" y="25"/>
                    <a:pt x="319" y="18"/>
                  </a:cubicBezTo>
                  <a:lnTo>
                    <a:pt x="319" y="0"/>
                  </a:lnTo>
                  <a:cubicBezTo>
                    <a:pt x="463" y="6"/>
                    <a:pt x="576" y="62"/>
                    <a:pt x="576" y="130"/>
                  </a:cubicBezTo>
                  <a:cubicBezTo>
                    <a:pt x="576" y="202"/>
                    <a:pt x="447" y="260"/>
                    <a:pt x="289" y="260"/>
                  </a:cubicBezTo>
                  <a:close/>
                </a:path>
              </a:pathLst>
            </a:custGeom>
            <a:solidFill>
              <a:schemeClr val="accent3"/>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Freeform 17"/>
            <p:cNvSpPr>
              <a:spLocks/>
            </p:cNvSpPr>
            <p:nvPr/>
          </p:nvSpPr>
          <p:spPr bwMode="auto">
            <a:xfrm>
              <a:off x="1057275" y="4483101"/>
              <a:ext cx="477837" cy="438150"/>
            </a:xfrm>
            <a:custGeom>
              <a:avLst/>
              <a:gdLst>
                <a:gd name="T0" fmla="*/ 0 w 603"/>
                <a:gd name="T1" fmla="*/ 42 h 553"/>
                <a:gd name="T2" fmla="*/ 0 w 603"/>
                <a:gd name="T3" fmla="*/ 484 h 553"/>
                <a:gd name="T4" fmla="*/ 237 w 603"/>
                <a:gd name="T5" fmla="*/ 484 h 553"/>
                <a:gd name="T6" fmla="*/ 603 w 603"/>
                <a:gd name="T7" fmla="*/ 484 h 553"/>
                <a:gd name="T8" fmla="*/ 603 w 603"/>
                <a:gd name="T9" fmla="*/ 70 h 553"/>
                <a:gd name="T10" fmla="*/ 257 w 603"/>
                <a:gd name="T11" fmla="*/ 53 h 553"/>
                <a:gd name="T12" fmla="*/ 0 w 603"/>
                <a:gd name="T13" fmla="*/ 42 h 553"/>
              </a:gdLst>
              <a:ahLst/>
              <a:cxnLst>
                <a:cxn ang="0">
                  <a:pos x="T0" y="T1"/>
                </a:cxn>
                <a:cxn ang="0">
                  <a:pos x="T2" y="T3"/>
                </a:cxn>
                <a:cxn ang="0">
                  <a:pos x="T4" y="T5"/>
                </a:cxn>
                <a:cxn ang="0">
                  <a:pos x="T6" y="T7"/>
                </a:cxn>
                <a:cxn ang="0">
                  <a:pos x="T8" y="T9"/>
                </a:cxn>
                <a:cxn ang="0">
                  <a:pos x="T10" y="T11"/>
                </a:cxn>
                <a:cxn ang="0">
                  <a:pos x="T12" y="T13"/>
                </a:cxn>
              </a:cxnLst>
              <a:rect l="0" t="0" r="r" b="b"/>
              <a:pathLst>
                <a:path w="603" h="553">
                  <a:moveTo>
                    <a:pt x="0" y="42"/>
                  </a:moveTo>
                  <a:cubicBezTo>
                    <a:pt x="0" y="189"/>
                    <a:pt x="0" y="336"/>
                    <a:pt x="0" y="484"/>
                  </a:cubicBezTo>
                  <a:cubicBezTo>
                    <a:pt x="32" y="423"/>
                    <a:pt x="111" y="423"/>
                    <a:pt x="237" y="484"/>
                  </a:cubicBezTo>
                  <a:cubicBezTo>
                    <a:pt x="363" y="545"/>
                    <a:pt x="485" y="553"/>
                    <a:pt x="603" y="484"/>
                  </a:cubicBezTo>
                  <a:cubicBezTo>
                    <a:pt x="603" y="345"/>
                    <a:pt x="603" y="207"/>
                    <a:pt x="603" y="70"/>
                  </a:cubicBezTo>
                  <a:cubicBezTo>
                    <a:pt x="489" y="113"/>
                    <a:pt x="374" y="100"/>
                    <a:pt x="257" y="53"/>
                  </a:cubicBezTo>
                  <a:cubicBezTo>
                    <a:pt x="171" y="11"/>
                    <a:pt x="86" y="0"/>
                    <a:pt x="0" y="42"/>
                  </a:cubicBezTo>
                  <a:close/>
                </a:path>
              </a:pathLst>
            </a:custGeom>
            <a:gradFill>
              <a:gsLst>
                <a:gs pos="100000">
                  <a:srgbClr val="026EBB"/>
                </a:gs>
                <a:gs pos="0">
                  <a:srgbClr val="038EDB"/>
                </a:gs>
              </a:gsLst>
              <a:lin ang="0" scaled="1"/>
            </a:gra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4" name="组合 33"/>
          <p:cNvGrpSpPr/>
          <p:nvPr/>
        </p:nvGrpSpPr>
        <p:grpSpPr>
          <a:xfrm>
            <a:off x="4624340" y="4043284"/>
            <a:ext cx="731743" cy="960312"/>
            <a:chOff x="2990850" y="4156076"/>
            <a:chExt cx="731838" cy="960437"/>
          </a:xfrm>
          <a:solidFill>
            <a:schemeClr val="bg2"/>
          </a:solidFill>
        </p:grpSpPr>
        <p:sp>
          <p:nvSpPr>
            <p:cNvPr id="35" name="Rectangle 18"/>
            <p:cNvSpPr>
              <a:spLocks noChangeArrowheads="1"/>
            </p:cNvSpPr>
            <p:nvPr/>
          </p:nvSpPr>
          <p:spPr bwMode="auto">
            <a:xfrm>
              <a:off x="3203575" y="4181476"/>
              <a:ext cx="28575" cy="828675"/>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Freeform 19"/>
            <p:cNvSpPr>
              <a:spLocks noEditPoints="1"/>
            </p:cNvSpPr>
            <p:nvPr/>
          </p:nvSpPr>
          <p:spPr bwMode="auto">
            <a:xfrm>
              <a:off x="2990850" y="4910138"/>
              <a:ext cx="455612" cy="206375"/>
            </a:xfrm>
            <a:custGeom>
              <a:avLst/>
              <a:gdLst>
                <a:gd name="T0" fmla="*/ 372 w 576"/>
                <a:gd name="T1" fmla="*/ 129 h 260"/>
                <a:gd name="T2" fmla="*/ 288 w 576"/>
                <a:gd name="T3" fmla="*/ 164 h 260"/>
                <a:gd name="T4" fmla="*/ 203 w 576"/>
                <a:gd name="T5" fmla="*/ 129 h 260"/>
                <a:gd name="T6" fmla="*/ 255 w 576"/>
                <a:gd name="T7" fmla="*/ 97 h 260"/>
                <a:gd name="T8" fmla="*/ 255 w 576"/>
                <a:gd name="T9" fmla="*/ 126 h 260"/>
                <a:gd name="T10" fmla="*/ 269 w 576"/>
                <a:gd name="T11" fmla="*/ 141 h 260"/>
                <a:gd name="T12" fmla="*/ 304 w 576"/>
                <a:gd name="T13" fmla="*/ 141 h 260"/>
                <a:gd name="T14" fmla="*/ 319 w 576"/>
                <a:gd name="T15" fmla="*/ 126 h 260"/>
                <a:gd name="T16" fmla="*/ 319 w 576"/>
                <a:gd name="T17" fmla="*/ 97 h 260"/>
                <a:gd name="T18" fmla="*/ 372 w 576"/>
                <a:gd name="T19" fmla="*/ 129 h 260"/>
                <a:gd name="T20" fmla="*/ 288 w 576"/>
                <a:gd name="T21" fmla="*/ 217 h 260"/>
                <a:gd name="T22" fmla="*/ 72 w 576"/>
                <a:gd name="T23" fmla="*/ 129 h 260"/>
                <a:gd name="T24" fmla="*/ 254 w 576"/>
                <a:gd name="T25" fmla="*/ 42 h 260"/>
                <a:gd name="T26" fmla="*/ 254 w 576"/>
                <a:gd name="T27" fmla="*/ 66 h 260"/>
                <a:gd name="T28" fmla="*/ 129 w 576"/>
                <a:gd name="T29" fmla="*/ 129 h 260"/>
                <a:gd name="T30" fmla="*/ 288 w 576"/>
                <a:gd name="T31" fmla="*/ 194 h 260"/>
                <a:gd name="T32" fmla="*/ 446 w 576"/>
                <a:gd name="T33" fmla="*/ 129 h 260"/>
                <a:gd name="T34" fmla="*/ 319 w 576"/>
                <a:gd name="T35" fmla="*/ 66 h 260"/>
                <a:gd name="T36" fmla="*/ 319 w 576"/>
                <a:gd name="T37" fmla="*/ 42 h 260"/>
                <a:gd name="T38" fmla="*/ 503 w 576"/>
                <a:gd name="T39" fmla="*/ 129 h 260"/>
                <a:gd name="T40" fmla="*/ 288 w 576"/>
                <a:gd name="T41" fmla="*/ 217 h 260"/>
                <a:gd name="T42" fmla="*/ 288 w 576"/>
                <a:gd name="T43" fmla="*/ 260 h 260"/>
                <a:gd name="T44" fmla="*/ 0 w 576"/>
                <a:gd name="T45" fmla="*/ 129 h 260"/>
                <a:gd name="T46" fmla="*/ 254 w 576"/>
                <a:gd name="T47" fmla="*/ 0 h 260"/>
                <a:gd name="T48" fmla="*/ 254 w 576"/>
                <a:gd name="T49" fmla="*/ 19 h 260"/>
                <a:gd name="T50" fmla="*/ 41 w 576"/>
                <a:gd name="T51" fmla="*/ 129 h 260"/>
                <a:gd name="T52" fmla="*/ 288 w 576"/>
                <a:gd name="T53" fmla="*/ 242 h 260"/>
                <a:gd name="T54" fmla="*/ 534 w 576"/>
                <a:gd name="T55" fmla="*/ 129 h 260"/>
                <a:gd name="T56" fmla="*/ 319 w 576"/>
                <a:gd name="T57" fmla="*/ 18 h 260"/>
                <a:gd name="T58" fmla="*/ 319 w 576"/>
                <a:gd name="T59" fmla="*/ 0 h 260"/>
                <a:gd name="T60" fmla="*/ 576 w 576"/>
                <a:gd name="T61" fmla="*/ 129 h 260"/>
                <a:gd name="T62" fmla="*/ 288 w 576"/>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6" h="260">
                  <a:moveTo>
                    <a:pt x="372" y="129"/>
                  </a:moveTo>
                  <a:cubicBezTo>
                    <a:pt x="372" y="148"/>
                    <a:pt x="335" y="164"/>
                    <a:pt x="288" y="164"/>
                  </a:cubicBezTo>
                  <a:cubicBezTo>
                    <a:pt x="241" y="164"/>
                    <a:pt x="203" y="148"/>
                    <a:pt x="203" y="129"/>
                  </a:cubicBezTo>
                  <a:cubicBezTo>
                    <a:pt x="203" y="115"/>
                    <a:pt x="224" y="103"/>
                    <a:pt x="255" y="97"/>
                  </a:cubicBezTo>
                  <a:lnTo>
                    <a:pt x="255" y="126"/>
                  </a:lnTo>
                  <a:cubicBezTo>
                    <a:pt x="255" y="134"/>
                    <a:pt x="261" y="141"/>
                    <a:pt x="269" y="141"/>
                  </a:cubicBezTo>
                  <a:lnTo>
                    <a:pt x="304" y="141"/>
                  </a:lnTo>
                  <a:cubicBezTo>
                    <a:pt x="312" y="141"/>
                    <a:pt x="319" y="134"/>
                    <a:pt x="319" y="126"/>
                  </a:cubicBezTo>
                  <a:lnTo>
                    <a:pt x="319" y="97"/>
                  </a:lnTo>
                  <a:cubicBezTo>
                    <a:pt x="350" y="102"/>
                    <a:pt x="372" y="114"/>
                    <a:pt x="372" y="129"/>
                  </a:cubicBezTo>
                  <a:close/>
                  <a:moveTo>
                    <a:pt x="288" y="217"/>
                  </a:moveTo>
                  <a:cubicBezTo>
                    <a:pt x="170" y="217"/>
                    <a:pt x="72" y="177"/>
                    <a:pt x="72" y="129"/>
                  </a:cubicBezTo>
                  <a:cubicBezTo>
                    <a:pt x="72" y="86"/>
                    <a:pt x="151" y="49"/>
                    <a:pt x="254" y="42"/>
                  </a:cubicBezTo>
                  <a:lnTo>
                    <a:pt x="254" y="66"/>
                  </a:lnTo>
                  <a:cubicBezTo>
                    <a:pt x="183" y="73"/>
                    <a:pt x="129" y="98"/>
                    <a:pt x="129" y="129"/>
                  </a:cubicBezTo>
                  <a:cubicBezTo>
                    <a:pt x="129" y="165"/>
                    <a:pt x="200" y="194"/>
                    <a:pt x="288" y="194"/>
                  </a:cubicBezTo>
                  <a:cubicBezTo>
                    <a:pt x="375" y="194"/>
                    <a:pt x="446" y="165"/>
                    <a:pt x="446" y="129"/>
                  </a:cubicBezTo>
                  <a:cubicBezTo>
                    <a:pt x="446" y="98"/>
                    <a:pt x="392" y="72"/>
                    <a:pt x="319" y="66"/>
                  </a:cubicBezTo>
                  <a:lnTo>
                    <a:pt x="319" y="42"/>
                  </a:lnTo>
                  <a:cubicBezTo>
                    <a:pt x="422" y="48"/>
                    <a:pt x="503" y="85"/>
                    <a:pt x="503" y="129"/>
                  </a:cubicBezTo>
                  <a:cubicBezTo>
                    <a:pt x="503" y="177"/>
                    <a:pt x="406" y="217"/>
                    <a:pt x="288" y="217"/>
                  </a:cubicBezTo>
                  <a:close/>
                  <a:moveTo>
                    <a:pt x="288" y="260"/>
                  </a:moveTo>
                  <a:cubicBezTo>
                    <a:pt x="129" y="260"/>
                    <a:pt x="0" y="201"/>
                    <a:pt x="0" y="129"/>
                  </a:cubicBezTo>
                  <a:cubicBezTo>
                    <a:pt x="0" y="63"/>
                    <a:pt x="111" y="7"/>
                    <a:pt x="254" y="0"/>
                  </a:cubicBezTo>
                  <a:lnTo>
                    <a:pt x="254" y="19"/>
                  </a:lnTo>
                  <a:cubicBezTo>
                    <a:pt x="134" y="26"/>
                    <a:pt x="41" y="73"/>
                    <a:pt x="41" y="129"/>
                  </a:cubicBezTo>
                  <a:cubicBezTo>
                    <a:pt x="41" y="191"/>
                    <a:pt x="151" y="242"/>
                    <a:pt x="288" y="242"/>
                  </a:cubicBezTo>
                  <a:cubicBezTo>
                    <a:pt x="424" y="242"/>
                    <a:pt x="534" y="191"/>
                    <a:pt x="534" y="129"/>
                  </a:cubicBezTo>
                  <a:cubicBezTo>
                    <a:pt x="534" y="73"/>
                    <a:pt x="440" y="25"/>
                    <a:pt x="319" y="18"/>
                  </a:cubicBezTo>
                  <a:lnTo>
                    <a:pt x="319" y="0"/>
                  </a:lnTo>
                  <a:cubicBezTo>
                    <a:pt x="462" y="6"/>
                    <a:pt x="576" y="61"/>
                    <a:pt x="576" y="129"/>
                  </a:cubicBezTo>
                  <a:cubicBezTo>
                    <a:pt x="576" y="201"/>
                    <a:pt x="446" y="260"/>
                    <a:pt x="288" y="260"/>
                  </a:cubicBezTo>
                  <a:close/>
                </a:path>
              </a:pathLst>
            </a:custGeom>
            <a:solidFill>
              <a:schemeClr val="accent3"/>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7" name="Freeform 20"/>
            <p:cNvSpPr>
              <a:spLocks/>
            </p:cNvSpPr>
            <p:nvPr/>
          </p:nvSpPr>
          <p:spPr bwMode="auto">
            <a:xfrm>
              <a:off x="3246438" y="4156076"/>
              <a:ext cx="476250" cy="439738"/>
            </a:xfrm>
            <a:custGeom>
              <a:avLst/>
              <a:gdLst>
                <a:gd name="T0" fmla="*/ 0 w 602"/>
                <a:gd name="T1" fmla="*/ 43 h 554"/>
                <a:gd name="T2" fmla="*/ 0 w 602"/>
                <a:gd name="T3" fmla="*/ 485 h 554"/>
                <a:gd name="T4" fmla="*/ 237 w 602"/>
                <a:gd name="T5" fmla="*/ 485 h 554"/>
                <a:gd name="T6" fmla="*/ 602 w 602"/>
                <a:gd name="T7" fmla="*/ 485 h 554"/>
                <a:gd name="T8" fmla="*/ 602 w 602"/>
                <a:gd name="T9" fmla="*/ 70 h 554"/>
                <a:gd name="T10" fmla="*/ 257 w 602"/>
                <a:gd name="T11" fmla="*/ 54 h 554"/>
                <a:gd name="T12" fmla="*/ 0 w 602"/>
                <a:gd name="T13" fmla="*/ 43 h 554"/>
              </a:gdLst>
              <a:ahLst/>
              <a:cxnLst>
                <a:cxn ang="0">
                  <a:pos x="T0" y="T1"/>
                </a:cxn>
                <a:cxn ang="0">
                  <a:pos x="T2" y="T3"/>
                </a:cxn>
                <a:cxn ang="0">
                  <a:pos x="T4" y="T5"/>
                </a:cxn>
                <a:cxn ang="0">
                  <a:pos x="T6" y="T7"/>
                </a:cxn>
                <a:cxn ang="0">
                  <a:pos x="T8" y="T9"/>
                </a:cxn>
                <a:cxn ang="0">
                  <a:pos x="T10" y="T11"/>
                </a:cxn>
                <a:cxn ang="0">
                  <a:pos x="T12" y="T13"/>
                </a:cxn>
              </a:cxnLst>
              <a:rect l="0" t="0" r="r" b="b"/>
              <a:pathLst>
                <a:path w="602" h="554">
                  <a:moveTo>
                    <a:pt x="0" y="43"/>
                  </a:moveTo>
                  <a:cubicBezTo>
                    <a:pt x="0" y="190"/>
                    <a:pt x="0" y="337"/>
                    <a:pt x="0" y="485"/>
                  </a:cubicBezTo>
                  <a:cubicBezTo>
                    <a:pt x="32" y="424"/>
                    <a:pt x="111" y="424"/>
                    <a:pt x="237" y="485"/>
                  </a:cubicBezTo>
                  <a:cubicBezTo>
                    <a:pt x="362" y="545"/>
                    <a:pt x="485" y="554"/>
                    <a:pt x="602" y="485"/>
                  </a:cubicBezTo>
                  <a:cubicBezTo>
                    <a:pt x="602" y="346"/>
                    <a:pt x="602" y="208"/>
                    <a:pt x="602" y="70"/>
                  </a:cubicBezTo>
                  <a:cubicBezTo>
                    <a:pt x="489" y="114"/>
                    <a:pt x="373" y="101"/>
                    <a:pt x="257" y="54"/>
                  </a:cubicBezTo>
                  <a:cubicBezTo>
                    <a:pt x="171" y="12"/>
                    <a:pt x="86" y="0"/>
                    <a:pt x="0" y="43"/>
                  </a:cubicBezTo>
                  <a:close/>
                </a:path>
              </a:pathLst>
            </a:custGeom>
            <a:gradFill>
              <a:gsLst>
                <a:gs pos="100000">
                  <a:srgbClr val="026EBB"/>
                </a:gs>
                <a:gs pos="0">
                  <a:srgbClr val="038EDB"/>
                </a:gs>
              </a:gsLst>
              <a:lin ang="0" scaled="1"/>
            </a:gra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8" name="组合 37"/>
          <p:cNvGrpSpPr/>
          <p:nvPr/>
        </p:nvGrpSpPr>
        <p:grpSpPr>
          <a:xfrm>
            <a:off x="6178300" y="3130590"/>
            <a:ext cx="733330" cy="961900"/>
            <a:chOff x="4545012" y="3243263"/>
            <a:chExt cx="733425" cy="962025"/>
          </a:xfrm>
          <a:solidFill>
            <a:schemeClr val="bg2"/>
          </a:solidFill>
        </p:grpSpPr>
        <p:sp>
          <p:nvSpPr>
            <p:cNvPr id="39" name="Rectangle 21"/>
            <p:cNvSpPr>
              <a:spLocks noChangeArrowheads="1"/>
            </p:cNvSpPr>
            <p:nvPr/>
          </p:nvSpPr>
          <p:spPr bwMode="auto">
            <a:xfrm>
              <a:off x="4757737" y="3268663"/>
              <a:ext cx="28575" cy="830263"/>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Freeform 22"/>
            <p:cNvSpPr>
              <a:spLocks noEditPoints="1"/>
            </p:cNvSpPr>
            <p:nvPr/>
          </p:nvSpPr>
          <p:spPr bwMode="auto">
            <a:xfrm>
              <a:off x="4545012" y="3998913"/>
              <a:ext cx="455612" cy="206375"/>
            </a:xfrm>
            <a:custGeom>
              <a:avLst/>
              <a:gdLst>
                <a:gd name="T0" fmla="*/ 373 w 576"/>
                <a:gd name="T1" fmla="*/ 129 h 260"/>
                <a:gd name="T2" fmla="*/ 289 w 576"/>
                <a:gd name="T3" fmla="*/ 164 h 260"/>
                <a:gd name="T4" fmla="*/ 203 w 576"/>
                <a:gd name="T5" fmla="*/ 129 h 260"/>
                <a:gd name="T6" fmla="*/ 255 w 576"/>
                <a:gd name="T7" fmla="*/ 97 h 260"/>
                <a:gd name="T8" fmla="*/ 255 w 576"/>
                <a:gd name="T9" fmla="*/ 126 h 260"/>
                <a:gd name="T10" fmla="*/ 269 w 576"/>
                <a:gd name="T11" fmla="*/ 141 h 260"/>
                <a:gd name="T12" fmla="*/ 305 w 576"/>
                <a:gd name="T13" fmla="*/ 141 h 260"/>
                <a:gd name="T14" fmla="*/ 319 w 576"/>
                <a:gd name="T15" fmla="*/ 126 h 260"/>
                <a:gd name="T16" fmla="*/ 319 w 576"/>
                <a:gd name="T17" fmla="*/ 97 h 260"/>
                <a:gd name="T18" fmla="*/ 373 w 576"/>
                <a:gd name="T19" fmla="*/ 129 h 260"/>
                <a:gd name="T20" fmla="*/ 289 w 576"/>
                <a:gd name="T21" fmla="*/ 217 h 260"/>
                <a:gd name="T22" fmla="*/ 73 w 576"/>
                <a:gd name="T23" fmla="*/ 129 h 260"/>
                <a:gd name="T24" fmla="*/ 254 w 576"/>
                <a:gd name="T25" fmla="*/ 42 h 260"/>
                <a:gd name="T26" fmla="*/ 254 w 576"/>
                <a:gd name="T27" fmla="*/ 66 h 260"/>
                <a:gd name="T28" fmla="*/ 130 w 576"/>
                <a:gd name="T29" fmla="*/ 129 h 260"/>
                <a:gd name="T30" fmla="*/ 289 w 576"/>
                <a:gd name="T31" fmla="*/ 194 h 260"/>
                <a:gd name="T32" fmla="*/ 447 w 576"/>
                <a:gd name="T33" fmla="*/ 129 h 260"/>
                <a:gd name="T34" fmla="*/ 319 w 576"/>
                <a:gd name="T35" fmla="*/ 66 h 260"/>
                <a:gd name="T36" fmla="*/ 319 w 576"/>
                <a:gd name="T37" fmla="*/ 42 h 260"/>
                <a:gd name="T38" fmla="*/ 503 w 576"/>
                <a:gd name="T39" fmla="*/ 129 h 260"/>
                <a:gd name="T40" fmla="*/ 289 w 576"/>
                <a:gd name="T41" fmla="*/ 217 h 260"/>
                <a:gd name="T42" fmla="*/ 289 w 576"/>
                <a:gd name="T43" fmla="*/ 260 h 260"/>
                <a:gd name="T44" fmla="*/ 0 w 576"/>
                <a:gd name="T45" fmla="*/ 129 h 260"/>
                <a:gd name="T46" fmla="*/ 254 w 576"/>
                <a:gd name="T47" fmla="*/ 0 h 260"/>
                <a:gd name="T48" fmla="*/ 254 w 576"/>
                <a:gd name="T49" fmla="*/ 19 h 260"/>
                <a:gd name="T50" fmla="*/ 41 w 576"/>
                <a:gd name="T51" fmla="*/ 129 h 260"/>
                <a:gd name="T52" fmla="*/ 289 w 576"/>
                <a:gd name="T53" fmla="*/ 242 h 260"/>
                <a:gd name="T54" fmla="*/ 535 w 576"/>
                <a:gd name="T55" fmla="*/ 129 h 260"/>
                <a:gd name="T56" fmla="*/ 319 w 576"/>
                <a:gd name="T57" fmla="*/ 18 h 260"/>
                <a:gd name="T58" fmla="*/ 319 w 576"/>
                <a:gd name="T59" fmla="*/ 0 h 260"/>
                <a:gd name="T60" fmla="*/ 576 w 576"/>
                <a:gd name="T61" fmla="*/ 129 h 260"/>
                <a:gd name="T62" fmla="*/ 289 w 576"/>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6" h="260">
                  <a:moveTo>
                    <a:pt x="373" y="129"/>
                  </a:moveTo>
                  <a:cubicBezTo>
                    <a:pt x="373" y="148"/>
                    <a:pt x="335" y="164"/>
                    <a:pt x="289" y="164"/>
                  </a:cubicBezTo>
                  <a:cubicBezTo>
                    <a:pt x="241" y="164"/>
                    <a:pt x="203" y="148"/>
                    <a:pt x="203" y="129"/>
                  </a:cubicBezTo>
                  <a:cubicBezTo>
                    <a:pt x="203" y="115"/>
                    <a:pt x="225" y="103"/>
                    <a:pt x="255" y="97"/>
                  </a:cubicBezTo>
                  <a:lnTo>
                    <a:pt x="255" y="126"/>
                  </a:lnTo>
                  <a:cubicBezTo>
                    <a:pt x="255" y="134"/>
                    <a:pt x="261" y="141"/>
                    <a:pt x="269" y="141"/>
                  </a:cubicBezTo>
                  <a:lnTo>
                    <a:pt x="305" y="141"/>
                  </a:lnTo>
                  <a:cubicBezTo>
                    <a:pt x="312" y="141"/>
                    <a:pt x="319" y="134"/>
                    <a:pt x="319" y="126"/>
                  </a:cubicBezTo>
                  <a:lnTo>
                    <a:pt x="319" y="97"/>
                  </a:lnTo>
                  <a:cubicBezTo>
                    <a:pt x="350" y="102"/>
                    <a:pt x="373" y="114"/>
                    <a:pt x="373" y="129"/>
                  </a:cubicBezTo>
                  <a:close/>
                  <a:moveTo>
                    <a:pt x="289" y="217"/>
                  </a:moveTo>
                  <a:cubicBezTo>
                    <a:pt x="170" y="217"/>
                    <a:pt x="73" y="177"/>
                    <a:pt x="73" y="129"/>
                  </a:cubicBezTo>
                  <a:cubicBezTo>
                    <a:pt x="73" y="86"/>
                    <a:pt x="152" y="49"/>
                    <a:pt x="254" y="42"/>
                  </a:cubicBezTo>
                  <a:lnTo>
                    <a:pt x="254" y="66"/>
                  </a:lnTo>
                  <a:cubicBezTo>
                    <a:pt x="183" y="73"/>
                    <a:pt x="130" y="98"/>
                    <a:pt x="130" y="129"/>
                  </a:cubicBezTo>
                  <a:cubicBezTo>
                    <a:pt x="130" y="165"/>
                    <a:pt x="200" y="194"/>
                    <a:pt x="289" y="194"/>
                  </a:cubicBezTo>
                  <a:cubicBezTo>
                    <a:pt x="376" y="194"/>
                    <a:pt x="447" y="165"/>
                    <a:pt x="447" y="129"/>
                  </a:cubicBezTo>
                  <a:cubicBezTo>
                    <a:pt x="447" y="98"/>
                    <a:pt x="392" y="72"/>
                    <a:pt x="319" y="66"/>
                  </a:cubicBezTo>
                  <a:lnTo>
                    <a:pt x="319" y="42"/>
                  </a:lnTo>
                  <a:cubicBezTo>
                    <a:pt x="422" y="48"/>
                    <a:pt x="503" y="85"/>
                    <a:pt x="503" y="129"/>
                  </a:cubicBezTo>
                  <a:cubicBezTo>
                    <a:pt x="503" y="177"/>
                    <a:pt x="406" y="217"/>
                    <a:pt x="289" y="217"/>
                  </a:cubicBezTo>
                  <a:close/>
                  <a:moveTo>
                    <a:pt x="289" y="260"/>
                  </a:moveTo>
                  <a:cubicBezTo>
                    <a:pt x="130" y="260"/>
                    <a:pt x="0" y="201"/>
                    <a:pt x="0" y="129"/>
                  </a:cubicBezTo>
                  <a:cubicBezTo>
                    <a:pt x="0" y="63"/>
                    <a:pt x="111" y="7"/>
                    <a:pt x="254" y="0"/>
                  </a:cubicBezTo>
                  <a:lnTo>
                    <a:pt x="254" y="19"/>
                  </a:lnTo>
                  <a:cubicBezTo>
                    <a:pt x="135" y="26"/>
                    <a:pt x="41" y="73"/>
                    <a:pt x="41" y="129"/>
                  </a:cubicBezTo>
                  <a:cubicBezTo>
                    <a:pt x="41" y="191"/>
                    <a:pt x="152" y="242"/>
                    <a:pt x="289" y="242"/>
                  </a:cubicBezTo>
                  <a:cubicBezTo>
                    <a:pt x="424" y="242"/>
                    <a:pt x="535" y="191"/>
                    <a:pt x="535" y="129"/>
                  </a:cubicBezTo>
                  <a:cubicBezTo>
                    <a:pt x="535" y="73"/>
                    <a:pt x="441" y="25"/>
                    <a:pt x="319" y="18"/>
                  </a:cubicBezTo>
                  <a:lnTo>
                    <a:pt x="319" y="0"/>
                  </a:lnTo>
                  <a:cubicBezTo>
                    <a:pt x="463" y="6"/>
                    <a:pt x="576" y="62"/>
                    <a:pt x="576" y="129"/>
                  </a:cubicBezTo>
                  <a:cubicBezTo>
                    <a:pt x="576" y="201"/>
                    <a:pt x="447" y="260"/>
                    <a:pt x="289" y="260"/>
                  </a:cubicBezTo>
                  <a:close/>
                </a:path>
              </a:pathLst>
            </a:custGeom>
            <a:solidFill>
              <a:schemeClr val="accent3"/>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Freeform 23"/>
            <p:cNvSpPr>
              <a:spLocks/>
            </p:cNvSpPr>
            <p:nvPr/>
          </p:nvSpPr>
          <p:spPr bwMode="auto">
            <a:xfrm>
              <a:off x="4800600" y="3243263"/>
              <a:ext cx="477837" cy="439738"/>
            </a:xfrm>
            <a:custGeom>
              <a:avLst/>
              <a:gdLst>
                <a:gd name="T0" fmla="*/ 0 w 603"/>
                <a:gd name="T1" fmla="*/ 43 h 554"/>
                <a:gd name="T2" fmla="*/ 0 w 603"/>
                <a:gd name="T3" fmla="*/ 485 h 554"/>
                <a:gd name="T4" fmla="*/ 237 w 603"/>
                <a:gd name="T5" fmla="*/ 485 h 554"/>
                <a:gd name="T6" fmla="*/ 603 w 603"/>
                <a:gd name="T7" fmla="*/ 485 h 554"/>
                <a:gd name="T8" fmla="*/ 603 w 603"/>
                <a:gd name="T9" fmla="*/ 70 h 554"/>
                <a:gd name="T10" fmla="*/ 257 w 603"/>
                <a:gd name="T11" fmla="*/ 54 h 554"/>
                <a:gd name="T12" fmla="*/ 0 w 603"/>
                <a:gd name="T13" fmla="*/ 43 h 554"/>
              </a:gdLst>
              <a:ahLst/>
              <a:cxnLst>
                <a:cxn ang="0">
                  <a:pos x="T0" y="T1"/>
                </a:cxn>
                <a:cxn ang="0">
                  <a:pos x="T2" y="T3"/>
                </a:cxn>
                <a:cxn ang="0">
                  <a:pos x="T4" y="T5"/>
                </a:cxn>
                <a:cxn ang="0">
                  <a:pos x="T6" y="T7"/>
                </a:cxn>
                <a:cxn ang="0">
                  <a:pos x="T8" y="T9"/>
                </a:cxn>
                <a:cxn ang="0">
                  <a:pos x="T10" y="T11"/>
                </a:cxn>
                <a:cxn ang="0">
                  <a:pos x="T12" y="T13"/>
                </a:cxn>
              </a:cxnLst>
              <a:rect l="0" t="0" r="r" b="b"/>
              <a:pathLst>
                <a:path w="603" h="554">
                  <a:moveTo>
                    <a:pt x="0" y="43"/>
                  </a:moveTo>
                  <a:cubicBezTo>
                    <a:pt x="0" y="190"/>
                    <a:pt x="0" y="337"/>
                    <a:pt x="0" y="485"/>
                  </a:cubicBezTo>
                  <a:cubicBezTo>
                    <a:pt x="32" y="424"/>
                    <a:pt x="111" y="424"/>
                    <a:pt x="237" y="485"/>
                  </a:cubicBezTo>
                  <a:cubicBezTo>
                    <a:pt x="363" y="546"/>
                    <a:pt x="485" y="554"/>
                    <a:pt x="603" y="485"/>
                  </a:cubicBezTo>
                  <a:cubicBezTo>
                    <a:pt x="603" y="346"/>
                    <a:pt x="603" y="208"/>
                    <a:pt x="603" y="70"/>
                  </a:cubicBezTo>
                  <a:cubicBezTo>
                    <a:pt x="489" y="114"/>
                    <a:pt x="374" y="101"/>
                    <a:pt x="257" y="54"/>
                  </a:cubicBezTo>
                  <a:cubicBezTo>
                    <a:pt x="171" y="12"/>
                    <a:pt x="86" y="0"/>
                    <a:pt x="0" y="43"/>
                  </a:cubicBezTo>
                  <a:close/>
                </a:path>
              </a:pathLst>
            </a:custGeom>
            <a:gradFill>
              <a:gsLst>
                <a:gs pos="100000">
                  <a:srgbClr val="026EBB"/>
                </a:gs>
                <a:gs pos="0">
                  <a:srgbClr val="038EDB"/>
                </a:gs>
              </a:gsLst>
              <a:lin ang="0" scaled="1"/>
            </a:gra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43" name="组合 42"/>
          <p:cNvGrpSpPr/>
          <p:nvPr/>
        </p:nvGrpSpPr>
        <p:grpSpPr>
          <a:xfrm>
            <a:off x="6743377" y="1852819"/>
            <a:ext cx="733330" cy="960312"/>
            <a:chOff x="5110162" y="1965326"/>
            <a:chExt cx="733425" cy="960437"/>
          </a:xfrm>
          <a:solidFill>
            <a:schemeClr val="bg2"/>
          </a:solidFill>
        </p:grpSpPr>
        <p:sp>
          <p:nvSpPr>
            <p:cNvPr id="44" name="Rectangle 24"/>
            <p:cNvSpPr>
              <a:spLocks noChangeArrowheads="1"/>
            </p:cNvSpPr>
            <p:nvPr/>
          </p:nvSpPr>
          <p:spPr bwMode="auto">
            <a:xfrm>
              <a:off x="5324475" y="1989138"/>
              <a:ext cx="26987" cy="830263"/>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Freeform 25"/>
            <p:cNvSpPr>
              <a:spLocks noEditPoints="1"/>
            </p:cNvSpPr>
            <p:nvPr/>
          </p:nvSpPr>
          <p:spPr bwMode="auto">
            <a:xfrm>
              <a:off x="5110162" y="2719388"/>
              <a:ext cx="457200" cy="206375"/>
            </a:xfrm>
            <a:custGeom>
              <a:avLst/>
              <a:gdLst>
                <a:gd name="T0" fmla="*/ 373 w 577"/>
                <a:gd name="T1" fmla="*/ 129 h 260"/>
                <a:gd name="T2" fmla="*/ 289 w 577"/>
                <a:gd name="T3" fmla="*/ 164 h 260"/>
                <a:gd name="T4" fmla="*/ 204 w 577"/>
                <a:gd name="T5" fmla="*/ 129 h 260"/>
                <a:gd name="T6" fmla="*/ 255 w 577"/>
                <a:gd name="T7" fmla="*/ 97 h 260"/>
                <a:gd name="T8" fmla="*/ 255 w 577"/>
                <a:gd name="T9" fmla="*/ 126 h 260"/>
                <a:gd name="T10" fmla="*/ 270 w 577"/>
                <a:gd name="T11" fmla="*/ 141 h 260"/>
                <a:gd name="T12" fmla="*/ 305 w 577"/>
                <a:gd name="T13" fmla="*/ 141 h 260"/>
                <a:gd name="T14" fmla="*/ 319 w 577"/>
                <a:gd name="T15" fmla="*/ 126 h 260"/>
                <a:gd name="T16" fmla="*/ 319 w 577"/>
                <a:gd name="T17" fmla="*/ 97 h 260"/>
                <a:gd name="T18" fmla="*/ 373 w 577"/>
                <a:gd name="T19" fmla="*/ 129 h 260"/>
                <a:gd name="T20" fmla="*/ 289 w 577"/>
                <a:gd name="T21" fmla="*/ 217 h 260"/>
                <a:gd name="T22" fmla="*/ 73 w 577"/>
                <a:gd name="T23" fmla="*/ 129 h 260"/>
                <a:gd name="T24" fmla="*/ 254 w 577"/>
                <a:gd name="T25" fmla="*/ 42 h 260"/>
                <a:gd name="T26" fmla="*/ 254 w 577"/>
                <a:gd name="T27" fmla="*/ 66 h 260"/>
                <a:gd name="T28" fmla="*/ 130 w 577"/>
                <a:gd name="T29" fmla="*/ 129 h 260"/>
                <a:gd name="T30" fmla="*/ 289 w 577"/>
                <a:gd name="T31" fmla="*/ 194 h 260"/>
                <a:gd name="T32" fmla="*/ 447 w 577"/>
                <a:gd name="T33" fmla="*/ 129 h 260"/>
                <a:gd name="T34" fmla="*/ 319 w 577"/>
                <a:gd name="T35" fmla="*/ 66 h 260"/>
                <a:gd name="T36" fmla="*/ 319 w 577"/>
                <a:gd name="T37" fmla="*/ 42 h 260"/>
                <a:gd name="T38" fmla="*/ 504 w 577"/>
                <a:gd name="T39" fmla="*/ 129 h 260"/>
                <a:gd name="T40" fmla="*/ 289 w 577"/>
                <a:gd name="T41" fmla="*/ 217 h 260"/>
                <a:gd name="T42" fmla="*/ 289 w 577"/>
                <a:gd name="T43" fmla="*/ 260 h 260"/>
                <a:gd name="T44" fmla="*/ 0 w 577"/>
                <a:gd name="T45" fmla="*/ 129 h 260"/>
                <a:gd name="T46" fmla="*/ 254 w 577"/>
                <a:gd name="T47" fmla="*/ 0 h 260"/>
                <a:gd name="T48" fmla="*/ 254 w 577"/>
                <a:gd name="T49" fmla="*/ 19 h 260"/>
                <a:gd name="T50" fmla="*/ 42 w 577"/>
                <a:gd name="T51" fmla="*/ 129 h 260"/>
                <a:gd name="T52" fmla="*/ 289 w 577"/>
                <a:gd name="T53" fmla="*/ 242 h 260"/>
                <a:gd name="T54" fmla="*/ 535 w 577"/>
                <a:gd name="T55" fmla="*/ 129 h 260"/>
                <a:gd name="T56" fmla="*/ 319 w 577"/>
                <a:gd name="T57" fmla="*/ 18 h 260"/>
                <a:gd name="T58" fmla="*/ 319 w 577"/>
                <a:gd name="T59" fmla="*/ 0 h 260"/>
                <a:gd name="T60" fmla="*/ 577 w 577"/>
                <a:gd name="T61" fmla="*/ 129 h 260"/>
                <a:gd name="T62" fmla="*/ 289 w 577"/>
                <a:gd name="T63"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7" h="260">
                  <a:moveTo>
                    <a:pt x="373" y="129"/>
                  </a:moveTo>
                  <a:cubicBezTo>
                    <a:pt x="373" y="148"/>
                    <a:pt x="336" y="164"/>
                    <a:pt x="289" y="164"/>
                  </a:cubicBezTo>
                  <a:cubicBezTo>
                    <a:pt x="241" y="164"/>
                    <a:pt x="204" y="148"/>
                    <a:pt x="204" y="129"/>
                  </a:cubicBezTo>
                  <a:cubicBezTo>
                    <a:pt x="204" y="115"/>
                    <a:pt x="225" y="103"/>
                    <a:pt x="255" y="97"/>
                  </a:cubicBezTo>
                  <a:lnTo>
                    <a:pt x="255" y="126"/>
                  </a:lnTo>
                  <a:cubicBezTo>
                    <a:pt x="255" y="135"/>
                    <a:pt x="262" y="141"/>
                    <a:pt x="270" y="141"/>
                  </a:cubicBezTo>
                  <a:lnTo>
                    <a:pt x="305" y="141"/>
                  </a:lnTo>
                  <a:cubicBezTo>
                    <a:pt x="312" y="141"/>
                    <a:pt x="319" y="135"/>
                    <a:pt x="319" y="126"/>
                  </a:cubicBezTo>
                  <a:lnTo>
                    <a:pt x="319" y="97"/>
                  </a:lnTo>
                  <a:cubicBezTo>
                    <a:pt x="351" y="102"/>
                    <a:pt x="373" y="114"/>
                    <a:pt x="373" y="129"/>
                  </a:cubicBezTo>
                  <a:close/>
                  <a:moveTo>
                    <a:pt x="289" y="217"/>
                  </a:moveTo>
                  <a:cubicBezTo>
                    <a:pt x="170" y="217"/>
                    <a:pt x="73" y="177"/>
                    <a:pt x="73" y="129"/>
                  </a:cubicBezTo>
                  <a:cubicBezTo>
                    <a:pt x="73" y="86"/>
                    <a:pt x="152" y="49"/>
                    <a:pt x="254" y="42"/>
                  </a:cubicBezTo>
                  <a:lnTo>
                    <a:pt x="254" y="66"/>
                  </a:lnTo>
                  <a:cubicBezTo>
                    <a:pt x="184" y="73"/>
                    <a:pt x="130" y="98"/>
                    <a:pt x="130" y="129"/>
                  </a:cubicBezTo>
                  <a:cubicBezTo>
                    <a:pt x="130" y="165"/>
                    <a:pt x="201" y="194"/>
                    <a:pt x="289" y="194"/>
                  </a:cubicBezTo>
                  <a:cubicBezTo>
                    <a:pt x="376" y="194"/>
                    <a:pt x="447" y="165"/>
                    <a:pt x="447" y="129"/>
                  </a:cubicBezTo>
                  <a:cubicBezTo>
                    <a:pt x="447" y="98"/>
                    <a:pt x="392" y="72"/>
                    <a:pt x="319" y="66"/>
                  </a:cubicBezTo>
                  <a:lnTo>
                    <a:pt x="319" y="42"/>
                  </a:lnTo>
                  <a:cubicBezTo>
                    <a:pt x="423" y="48"/>
                    <a:pt x="504" y="85"/>
                    <a:pt x="504" y="129"/>
                  </a:cubicBezTo>
                  <a:cubicBezTo>
                    <a:pt x="504" y="177"/>
                    <a:pt x="406" y="217"/>
                    <a:pt x="289" y="217"/>
                  </a:cubicBezTo>
                  <a:close/>
                  <a:moveTo>
                    <a:pt x="289" y="260"/>
                  </a:moveTo>
                  <a:cubicBezTo>
                    <a:pt x="130" y="260"/>
                    <a:pt x="0" y="201"/>
                    <a:pt x="0" y="129"/>
                  </a:cubicBezTo>
                  <a:cubicBezTo>
                    <a:pt x="0" y="63"/>
                    <a:pt x="112" y="7"/>
                    <a:pt x="254" y="0"/>
                  </a:cubicBezTo>
                  <a:lnTo>
                    <a:pt x="254" y="19"/>
                  </a:lnTo>
                  <a:cubicBezTo>
                    <a:pt x="135" y="26"/>
                    <a:pt x="42" y="73"/>
                    <a:pt x="42" y="129"/>
                  </a:cubicBezTo>
                  <a:cubicBezTo>
                    <a:pt x="42" y="191"/>
                    <a:pt x="152" y="242"/>
                    <a:pt x="289" y="242"/>
                  </a:cubicBezTo>
                  <a:cubicBezTo>
                    <a:pt x="425" y="242"/>
                    <a:pt x="535" y="191"/>
                    <a:pt x="535" y="129"/>
                  </a:cubicBezTo>
                  <a:cubicBezTo>
                    <a:pt x="535" y="73"/>
                    <a:pt x="441" y="25"/>
                    <a:pt x="319" y="18"/>
                  </a:cubicBezTo>
                  <a:lnTo>
                    <a:pt x="319" y="0"/>
                  </a:lnTo>
                  <a:cubicBezTo>
                    <a:pt x="463" y="6"/>
                    <a:pt x="577" y="62"/>
                    <a:pt x="577" y="129"/>
                  </a:cubicBezTo>
                  <a:cubicBezTo>
                    <a:pt x="577" y="201"/>
                    <a:pt x="447" y="260"/>
                    <a:pt x="289" y="260"/>
                  </a:cubicBezTo>
                  <a:close/>
                </a:path>
              </a:pathLst>
            </a:custGeom>
            <a:solidFill>
              <a:schemeClr val="accent3"/>
            </a:solidFill>
            <a:ln>
              <a:noFill/>
            </a:ln>
          </p:spPr>
          <p:txBody>
            <a:bodyPr vert="horz" wrap="square" lIns="91428" tIns="45714" rIns="91428" bIns="45714"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Freeform 26"/>
            <p:cNvSpPr>
              <a:spLocks/>
            </p:cNvSpPr>
            <p:nvPr/>
          </p:nvSpPr>
          <p:spPr bwMode="auto">
            <a:xfrm>
              <a:off x="5365750" y="1965326"/>
              <a:ext cx="477837" cy="438150"/>
            </a:xfrm>
            <a:custGeom>
              <a:avLst/>
              <a:gdLst>
                <a:gd name="T0" fmla="*/ 0 w 603"/>
                <a:gd name="T1" fmla="*/ 42 h 553"/>
                <a:gd name="T2" fmla="*/ 0 w 603"/>
                <a:gd name="T3" fmla="*/ 484 h 553"/>
                <a:gd name="T4" fmla="*/ 237 w 603"/>
                <a:gd name="T5" fmla="*/ 484 h 553"/>
                <a:gd name="T6" fmla="*/ 603 w 603"/>
                <a:gd name="T7" fmla="*/ 484 h 553"/>
                <a:gd name="T8" fmla="*/ 603 w 603"/>
                <a:gd name="T9" fmla="*/ 69 h 553"/>
                <a:gd name="T10" fmla="*/ 258 w 603"/>
                <a:gd name="T11" fmla="*/ 53 h 553"/>
                <a:gd name="T12" fmla="*/ 0 w 603"/>
                <a:gd name="T13" fmla="*/ 42 h 553"/>
              </a:gdLst>
              <a:ahLst/>
              <a:cxnLst>
                <a:cxn ang="0">
                  <a:pos x="T0" y="T1"/>
                </a:cxn>
                <a:cxn ang="0">
                  <a:pos x="T2" y="T3"/>
                </a:cxn>
                <a:cxn ang="0">
                  <a:pos x="T4" y="T5"/>
                </a:cxn>
                <a:cxn ang="0">
                  <a:pos x="T6" y="T7"/>
                </a:cxn>
                <a:cxn ang="0">
                  <a:pos x="T8" y="T9"/>
                </a:cxn>
                <a:cxn ang="0">
                  <a:pos x="T10" y="T11"/>
                </a:cxn>
                <a:cxn ang="0">
                  <a:pos x="T12" y="T13"/>
                </a:cxn>
              </a:cxnLst>
              <a:rect l="0" t="0" r="r" b="b"/>
              <a:pathLst>
                <a:path w="603" h="553">
                  <a:moveTo>
                    <a:pt x="0" y="42"/>
                  </a:moveTo>
                  <a:cubicBezTo>
                    <a:pt x="0" y="189"/>
                    <a:pt x="0" y="336"/>
                    <a:pt x="0" y="484"/>
                  </a:cubicBezTo>
                  <a:cubicBezTo>
                    <a:pt x="33" y="423"/>
                    <a:pt x="112" y="423"/>
                    <a:pt x="237" y="484"/>
                  </a:cubicBezTo>
                  <a:cubicBezTo>
                    <a:pt x="363" y="545"/>
                    <a:pt x="486" y="553"/>
                    <a:pt x="603" y="484"/>
                  </a:cubicBezTo>
                  <a:cubicBezTo>
                    <a:pt x="603" y="345"/>
                    <a:pt x="603" y="207"/>
                    <a:pt x="603" y="69"/>
                  </a:cubicBezTo>
                  <a:cubicBezTo>
                    <a:pt x="490" y="113"/>
                    <a:pt x="374" y="100"/>
                    <a:pt x="258" y="53"/>
                  </a:cubicBezTo>
                  <a:cubicBezTo>
                    <a:pt x="172" y="11"/>
                    <a:pt x="86" y="0"/>
                    <a:pt x="0" y="42"/>
                  </a:cubicBezTo>
                  <a:close/>
                </a:path>
              </a:pathLst>
            </a:custGeom>
            <a:gradFill>
              <a:gsLst>
                <a:gs pos="100000">
                  <a:srgbClr val="026EBB"/>
                </a:gs>
                <a:gs pos="0">
                  <a:srgbClr val="038EDB"/>
                </a:gs>
              </a:gsLst>
              <a:lin ang="0" scaled="1"/>
            </a:gradFill>
            <a:ln>
              <a:noFill/>
            </a:ln>
          </p:spPr>
          <p:txBody>
            <a:bodyPr vert="horz" wrap="square" lIns="91428" tIns="45714" rIns="91428" bIns="45714" numCol="1" anchor="t" anchorCtr="0" compatLnSpc="1">
              <a:prstTxWarp prst="textNoShape">
                <a:avLst/>
              </a:prstTxWarp>
            </a:bodyPr>
            <a:lstStyle/>
            <a:p>
              <a:endParaRPr lang="zh-CN" altLang="en-US">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50" name="矩形 49"/>
          <p:cNvSpPr/>
          <p:nvPr/>
        </p:nvSpPr>
        <p:spPr>
          <a:xfrm>
            <a:off x="3756284" y="1498922"/>
            <a:ext cx="1236236" cy="400110"/>
          </a:xfrm>
          <a:prstGeom prst="rect">
            <a:avLst/>
          </a:prstGeom>
        </p:spPr>
        <p:txBody>
          <a:bodyPr wrap="none">
            <a:spAutoFit/>
          </a:bodyPr>
          <a:lstStyle/>
          <a:p>
            <a:r>
              <a:rPr lang="zh-CN" altLang="en-US"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产品定位</a:t>
            </a:r>
          </a:p>
        </p:txBody>
      </p:sp>
      <p:sp>
        <p:nvSpPr>
          <p:cNvPr id="51" name="矩形 50"/>
          <p:cNvSpPr/>
          <p:nvPr/>
        </p:nvSpPr>
        <p:spPr>
          <a:xfrm>
            <a:off x="2412954" y="5402157"/>
            <a:ext cx="639919" cy="369332"/>
          </a:xfrm>
          <a:prstGeom prst="rect">
            <a:avLst/>
          </a:prstGeom>
        </p:spPr>
        <p:txBody>
          <a:bodyPr wrap="none">
            <a:spAutoFit/>
          </a:bodyPr>
          <a:lstStyle/>
          <a:p>
            <a:pPr algn="ctr"/>
            <a:r>
              <a:rPr lang="en-US" altLang="zh-CN"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B2C</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矩形 51"/>
          <p:cNvSpPr/>
          <p:nvPr/>
        </p:nvSpPr>
        <p:spPr>
          <a:xfrm>
            <a:off x="4600229" y="5033597"/>
            <a:ext cx="896399" cy="369332"/>
          </a:xfrm>
          <a:prstGeom prst="rect">
            <a:avLst/>
          </a:prstGeom>
        </p:spPr>
        <p:txBody>
          <a:bodyPr wrap="none">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专业化</a:t>
            </a:r>
          </a:p>
        </p:txBody>
      </p:sp>
      <p:sp>
        <p:nvSpPr>
          <p:cNvPr id="53" name="矩形 52"/>
          <p:cNvSpPr/>
          <p:nvPr/>
        </p:nvSpPr>
        <p:spPr>
          <a:xfrm>
            <a:off x="6189451" y="4092003"/>
            <a:ext cx="896399" cy="369332"/>
          </a:xfrm>
          <a:prstGeom prst="rect">
            <a:avLst/>
          </a:prstGeom>
        </p:spPr>
        <p:txBody>
          <a:bodyPr wrap="none">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开放性</a:t>
            </a:r>
          </a:p>
        </p:txBody>
      </p:sp>
      <p:sp>
        <p:nvSpPr>
          <p:cNvPr id="54" name="矩形 53"/>
          <p:cNvSpPr/>
          <p:nvPr/>
        </p:nvSpPr>
        <p:spPr>
          <a:xfrm>
            <a:off x="7158639" y="2537515"/>
            <a:ext cx="896399" cy="369332"/>
          </a:xfrm>
          <a:prstGeom prst="rect">
            <a:avLst/>
          </a:prstGeom>
        </p:spPr>
        <p:txBody>
          <a:bodyPr wrap="none">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自助性</a:t>
            </a:r>
          </a:p>
        </p:txBody>
      </p:sp>
      <p:sp>
        <p:nvSpPr>
          <p:cNvPr id="55" name="矩形 54"/>
          <p:cNvSpPr/>
          <p:nvPr/>
        </p:nvSpPr>
        <p:spPr>
          <a:xfrm>
            <a:off x="2310432" y="5817073"/>
            <a:ext cx="4955673" cy="338554"/>
          </a:xfrm>
          <a:prstGeom prst="rect">
            <a:avLst/>
          </a:prstGeom>
          <a:noFill/>
        </p:spPr>
        <p:txBody>
          <a:bodyPr wrap="square" rtlCol="0">
            <a:spAutoFit/>
          </a:bodyPr>
          <a:lstStyle/>
          <a:p>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构建自有平台，主要采用</a:t>
            </a:r>
            <a:r>
              <a:rPr lang="en-US" altLang="zh-CN" sz="1600" dirty="0">
                <a:latin typeface="Century Gothic" panose="020B0502020202020204" pitchFamily="34" charset="0"/>
                <a:ea typeface="思源黑体 CN Normal" panose="020B0400000000000000" pitchFamily="34" charset="-122"/>
                <a:sym typeface="Century Gothic" panose="020B0502020202020204" pitchFamily="34" charset="0"/>
              </a:rPr>
              <a:t>B2C</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方式进行服务。</a:t>
            </a:r>
          </a:p>
        </p:txBody>
      </p:sp>
      <p:sp>
        <p:nvSpPr>
          <p:cNvPr id="56" name="矩形 55"/>
          <p:cNvSpPr/>
          <p:nvPr/>
        </p:nvSpPr>
        <p:spPr>
          <a:xfrm>
            <a:off x="4579199" y="5361282"/>
            <a:ext cx="6041633" cy="338554"/>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为客户提供专业化的销售、技术、售后服务，注重客户体验。</a:t>
            </a:r>
            <a:endParaRPr lang="zh-CN" altLang="zh-CN"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矩形 56"/>
          <p:cNvSpPr/>
          <p:nvPr/>
        </p:nvSpPr>
        <p:spPr>
          <a:xfrm>
            <a:off x="6169651" y="4367238"/>
            <a:ext cx="4739211" cy="584775"/>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开放式管理模式，吸纳行业企业共同构建，共同分享、共同收获</a:t>
            </a:r>
            <a:endParaRPr lang="en-US" altLang="zh-CN"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矩形 57"/>
          <p:cNvSpPr/>
          <p:nvPr/>
        </p:nvSpPr>
        <p:spPr>
          <a:xfrm>
            <a:off x="7228430" y="2859280"/>
            <a:ext cx="3680433" cy="584775"/>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服务自助性、客户可根据需求，自助选择技术服务和产品组合。</a:t>
            </a:r>
            <a:endParaRPr lang="en-US" altLang="zh-CN"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907811836"/>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47"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142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192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50"/>
                                        </p:tgtEl>
                                        <p:attrNameLst>
                                          <p:attrName>style.visibility</p:attrName>
                                        </p:attrNameLst>
                                      </p:cBhvr>
                                      <p:to>
                                        <p:strVal val="visible"/>
                                      </p:to>
                                    </p:set>
                                    <p:anim by="(-#ppt_w*2)" calcmode="lin" valueType="num">
                                      <p:cBhvr rctx="PPT">
                                        <p:cTn id="35" dur="250" autoRev="1" fill="hold">
                                          <p:stCondLst>
                                            <p:cond delay="0"/>
                                          </p:stCondLst>
                                        </p:cTn>
                                        <p:tgtEl>
                                          <p:spTgt spid="50"/>
                                        </p:tgtEl>
                                        <p:attrNameLst>
                                          <p:attrName>ppt_w</p:attrName>
                                        </p:attrNameLst>
                                      </p:cBhvr>
                                    </p:anim>
                                    <p:anim by="(#ppt_w*0.50)" calcmode="lin" valueType="num">
                                      <p:cBhvr>
                                        <p:cTn id="36" dur="250" decel="50000" autoRev="1" fill="hold">
                                          <p:stCondLst>
                                            <p:cond delay="0"/>
                                          </p:stCondLst>
                                        </p:cTn>
                                        <p:tgtEl>
                                          <p:spTgt spid="50"/>
                                        </p:tgtEl>
                                        <p:attrNameLst>
                                          <p:attrName>ppt_x</p:attrName>
                                        </p:attrNameLst>
                                      </p:cBhvr>
                                    </p:anim>
                                    <p:anim from="(-#ppt_h/2)" to="(#ppt_y)" calcmode="lin" valueType="num">
                                      <p:cBhvr>
                                        <p:cTn id="37" dur="500" fill="hold">
                                          <p:stCondLst>
                                            <p:cond delay="0"/>
                                          </p:stCondLst>
                                        </p:cTn>
                                        <p:tgtEl>
                                          <p:spTgt spid="50"/>
                                        </p:tgtEl>
                                        <p:attrNameLst>
                                          <p:attrName>ppt_y</p:attrName>
                                        </p:attrNameLst>
                                      </p:cBhvr>
                                    </p:anim>
                                    <p:animRot by="21600000">
                                      <p:cBhvr>
                                        <p:cTn id="38" dur="500" fill="hold">
                                          <p:stCondLst>
                                            <p:cond delay="0"/>
                                          </p:stCondLst>
                                        </p:cTn>
                                        <p:tgtEl>
                                          <p:spTgt spid="50"/>
                                        </p:tgtEl>
                                        <p:attrNameLst>
                                          <p:attrName>r</p:attrName>
                                        </p:attrNameLst>
                                      </p:cBhvr>
                                    </p:animRot>
                                  </p:childTnLst>
                                </p:cTn>
                              </p:par>
                            </p:childTnLst>
                          </p:cTn>
                        </p:par>
                        <p:par>
                          <p:cTn id="39" fill="hold">
                            <p:stCondLst>
                              <p:cond delay="2570"/>
                            </p:stCondLst>
                            <p:childTnLst>
                              <p:par>
                                <p:cTn id="40" presetID="22" presetClass="entr" presetSubtype="1"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up)">
                                      <p:cBhvr>
                                        <p:cTn id="42" dur="500"/>
                                        <p:tgtEl>
                                          <p:spTgt spid="25"/>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up)">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par>
                          <p:cTn id="52" fill="hold">
                            <p:stCondLst>
                              <p:cond delay="3070"/>
                            </p:stCondLst>
                            <p:childTnLst>
                              <p:par>
                                <p:cTn id="53" presetID="47" presetClass="entr" presetSubtype="0"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anim calcmode="lin" valueType="num">
                                      <p:cBhvr>
                                        <p:cTn id="56" dur="500" fill="hold"/>
                                        <p:tgtEl>
                                          <p:spTgt spid="30"/>
                                        </p:tgtEl>
                                        <p:attrNameLst>
                                          <p:attrName>ppt_x</p:attrName>
                                        </p:attrNameLst>
                                      </p:cBhvr>
                                      <p:tavLst>
                                        <p:tav tm="0">
                                          <p:val>
                                            <p:strVal val="#ppt_x"/>
                                          </p:val>
                                        </p:tav>
                                        <p:tav tm="100000">
                                          <p:val>
                                            <p:strVal val="#ppt_x"/>
                                          </p:val>
                                        </p:tav>
                                      </p:tavLst>
                                    </p:anim>
                                    <p:anim calcmode="lin" valueType="num">
                                      <p:cBhvr>
                                        <p:cTn id="57" dur="500" fill="hold"/>
                                        <p:tgtEl>
                                          <p:spTgt spid="30"/>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10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anim calcmode="lin" valueType="num">
                                      <p:cBhvr>
                                        <p:cTn id="61" dur="500" fill="hold"/>
                                        <p:tgtEl>
                                          <p:spTgt spid="34"/>
                                        </p:tgtEl>
                                        <p:attrNameLst>
                                          <p:attrName>ppt_x</p:attrName>
                                        </p:attrNameLst>
                                      </p:cBhvr>
                                      <p:tavLst>
                                        <p:tav tm="0">
                                          <p:val>
                                            <p:strVal val="#ppt_x"/>
                                          </p:val>
                                        </p:tav>
                                        <p:tav tm="100000">
                                          <p:val>
                                            <p:strVal val="#ppt_x"/>
                                          </p:val>
                                        </p:tav>
                                      </p:tavLst>
                                    </p:anim>
                                    <p:anim calcmode="lin" valueType="num">
                                      <p:cBhvr>
                                        <p:cTn id="62" dur="500" fill="hold"/>
                                        <p:tgtEl>
                                          <p:spTgt spid="34"/>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20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anim calcmode="lin" valueType="num">
                                      <p:cBhvr>
                                        <p:cTn id="66" dur="500" fill="hold"/>
                                        <p:tgtEl>
                                          <p:spTgt spid="38"/>
                                        </p:tgtEl>
                                        <p:attrNameLst>
                                          <p:attrName>ppt_x</p:attrName>
                                        </p:attrNameLst>
                                      </p:cBhvr>
                                      <p:tavLst>
                                        <p:tav tm="0">
                                          <p:val>
                                            <p:strVal val="#ppt_x"/>
                                          </p:val>
                                        </p:tav>
                                        <p:tav tm="100000">
                                          <p:val>
                                            <p:strVal val="#ppt_x"/>
                                          </p:val>
                                        </p:tav>
                                      </p:tavLst>
                                    </p:anim>
                                    <p:anim calcmode="lin" valueType="num">
                                      <p:cBhvr>
                                        <p:cTn id="67" dur="500" fill="hold"/>
                                        <p:tgtEl>
                                          <p:spTgt spid="38"/>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30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anim calcmode="lin" valueType="num">
                                      <p:cBhvr>
                                        <p:cTn id="71" dur="500" fill="hold"/>
                                        <p:tgtEl>
                                          <p:spTgt spid="43"/>
                                        </p:tgtEl>
                                        <p:attrNameLst>
                                          <p:attrName>ppt_x</p:attrName>
                                        </p:attrNameLst>
                                      </p:cBhvr>
                                      <p:tavLst>
                                        <p:tav tm="0">
                                          <p:val>
                                            <p:strVal val="#ppt_x"/>
                                          </p:val>
                                        </p:tav>
                                        <p:tav tm="100000">
                                          <p:val>
                                            <p:strVal val="#ppt_x"/>
                                          </p:val>
                                        </p:tav>
                                      </p:tavLst>
                                    </p:anim>
                                    <p:anim calcmode="lin" valueType="num">
                                      <p:cBhvr>
                                        <p:cTn id="72" dur="500" fill="hold"/>
                                        <p:tgtEl>
                                          <p:spTgt spid="43"/>
                                        </p:tgtEl>
                                        <p:attrNameLst>
                                          <p:attrName>ppt_y</p:attrName>
                                        </p:attrNameLst>
                                      </p:cBhvr>
                                      <p:tavLst>
                                        <p:tav tm="0">
                                          <p:val>
                                            <p:strVal val="#ppt_y-.1"/>
                                          </p:val>
                                        </p:tav>
                                        <p:tav tm="100000">
                                          <p:val>
                                            <p:strVal val="#ppt_y"/>
                                          </p:val>
                                        </p:tav>
                                      </p:tavLst>
                                    </p:anim>
                                  </p:childTnLst>
                                </p:cTn>
                              </p:par>
                            </p:childTnLst>
                          </p:cTn>
                        </p:par>
                        <p:par>
                          <p:cTn id="73" fill="hold">
                            <p:stCondLst>
                              <p:cond delay="3870"/>
                            </p:stCondLst>
                            <p:childTnLst>
                              <p:par>
                                <p:cTn id="74" presetID="2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left)">
                                      <p:cBhvr>
                                        <p:cTn id="76" dur="500"/>
                                        <p:tgtEl>
                                          <p:spTgt spid="21"/>
                                        </p:tgtEl>
                                      </p:cBhvr>
                                    </p:animEffect>
                                  </p:childTnLst>
                                </p:cTn>
                              </p:par>
                            </p:childTnLst>
                          </p:cTn>
                        </p:par>
                        <p:par>
                          <p:cTn id="77" fill="hold">
                            <p:stCondLst>
                              <p:cond delay="4370"/>
                            </p:stCondLst>
                            <p:childTnLst>
                              <p:par>
                                <p:cTn id="78" presetID="31" presetClass="entr" presetSubtype="0"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p:cTn id="80" dur="300" fill="hold"/>
                                        <p:tgtEl>
                                          <p:spTgt spid="51"/>
                                        </p:tgtEl>
                                        <p:attrNameLst>
                                          <p:attrName>ppt_w</p:attrName>
                                        </p:attrNameLst>
                                      </p:cBhvr>
                                      <p:tavLst>
                                        <p:tav tm="0">
                                          <p:val>
                                            <p:fltVal val="0"/>
                                          </p:val>
                                        </p:tav>
                                        <p:tav tm="100000">
                                          <p:val>
                                            <p:strVal val="#ppt_w"/>
                                          </p:val>
                                        </p:tav>
                                      </p:tavLst>
                                    </p:anim>
                                    <p:anim calcmode="lin" valueType="num">
                                      <p:cBhvr>
                                        <p:cTn id="81" dur="300" fill="hold"/>
                                        <p:tgtEl>
                                          <p:spTgt spid="51"/>
                                        </p:tgtEl>
                                        <p:attrNameLst>
                                          <p:attrName>ppt_h</p:attrName>
                                        </p:attrNameLst>
                                      </p:cBhvr>
                                      <p:tavLst>
                                        <p:tav tm="0">
                                          <p:val>
                                            <p:fltVal val="0"/>
                                          </p:val>
                                        </p:tav>
                                        <p:tav tm="100000">
                                          <p:val>
                                            <p:strVal val="#ppt_h"/>
                                          </p:val>
                                        </p:tav>
                                      </p:tavLst>
                                    </p:anim>
                                    <p:anim calcmode="lin" valueType="num">
                                      <p:cBhvr>
                                        <p:cTn id="82" dur="300" fill="hold"/>
                                        <p:tgtEl>
                                          <p:spTgt spid="51"/>
                                        </p:tgtEl>
                                        <p:attrNameLst>
                                          <p:attrName>style.rotation</p:attrName>
                                        </p:attrNameLst>
                                      </p:cBhvr>
                                      <p:tavLst>
                                        <p:tav tm="0">
                                          <p:val>
                                            <p:fltVal val="90"/>
                                          </p:val>
                                        </p:tav>
                                        <p:tav tm="100000">
                                          <p:val>
                                            <p:fltVal val="0"/>
                                          </p:val>
                                        </p:tav>
                                      </p:tavLst>
                                    </p:anim>
                                    <p:animEffect transition="in" filter="fade">
                                      <p:cBhvr>
                                        <p:cTn id="83" dur="300"/>
                                        <p:tgtEl>
                                          <p:spTgt spid="51"/>
                                        </p:tgtEl>
                                      </p:cBhvr>
                                    </p:animEffect>
                                  </p:childTnLst>
                                </p:cTn>
                              </p:par>
                            </p:childTnLst>
                          </p:cTn>
                        </p:par>
                        <p:par>
                          <p:cTn id="84" fill="hold">
                            <p:stCondLst>
                              <p:cond delay="4670"/>
                            </p:stCondLst>
                            <p:childTnLst>
                              <p:par>
                                <p:cTn id="85" presetID="22" presetClass="entr" presetSubtype="1"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up)">
                                      <p:cBhvr>
                                        <p:cTn id="87" dur="400"/>
                                        <p:tgtEl>
                                          <p:spTgt spid="55"/>
                                        </p:tgtEl>
                                      </p:cBhvr>
                                    </p:animEffect>
                                  </p:childTnLst>
                                </p:cTn>
                              </p:par>
                            </p:childTnLst>
                          </p:cTn>
                        </p:par>
                        <p:par>
                          <p:cTn id="88" fill="hold">
                            <p:stCondLst>
                              <p:cond delay="5070"/>
                            </p:stCondLst>
                            <p:childTnLst>
                              <p:par>
                                <p:cTn id="89" presetID="31" presetClass="entr" presetSubtype="0"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300" fill="hold"/>
                                        <p:tgtEl>
                                          <p:spTgt spid="52"/>
                                        </p:tgtEl>
                                        <p:attrNameLst>
                                          <p:attrName>ppt_w</p:attrName>
                                        </p:attrNameLst>
                                      </p:cBhvr>
                                      <p:tavLst>
                                        <p:tav tm="0">
                                          <p:val>
                                            <p:fltVal val="0"/>
                                          </p:val>
                                        </p:tav>
                                        <p:tav tm="100000">
                                          <p:val>
                                            <p:strVal val="#ppt_w"/>
                                          </p:val>
                                        </p:tav>
                                      </p:tavLst>
                                    </p:anim>
                                    <p:anim calcmode="lin" valueType="num">
                                      <p:cBhvr>
                                        <p:cTn id="92" dur="300" fill="hold"/>
                                        <p:tgtEl>
                                          <p:spTgt spid="52"/>
                                        </p:tgtEl>
                                        <p:attrNameLst>
                                          <p:attrName>ppt_h</p:attrName>
                                        </p:attrNameLst>
                                      </p:cBhvr>
                                      <p:tavLst>
                                        <p:tav tm="0">
                                          <p:val>
                                            <p:fltVal val="0"/>
                                          </p:val>
                                        </p:tav>
                                        <p:tav tm="100000">
                                          <p:val>
                                            <p:strVal val="#ppt_h"/>
                                          </p:val>
                                        </p:tav>
                                      </p:tavLst>
                                    </p:anim>
                                    <p:anim calcmode="lin" valueType="num">
                                      <p:cBhvr>
                                        <p:cTn id="93" dur="300" fill="hold"/>
                                        <p:tgtEl>
                                          <p:spTgt spid="52"/>
                                        </p:tgtEl>
                                        <p:attrNameLst>
                                          <p:attrName>style.rotation</p:attrName>
                                        </p:attrNameLst>
                                      </p:cBhvr>
                                      <p:tavLst>
                                        <p:tav tm="0">
                                          <p:val>
                                            <p:fltVal val="90"/>
                                          </p:val>
                                        </p:tav>
                                        <p:tav tm="100000">
                                          <p:val>
                                            <p:fltVal val="0"/>
                                          </p:val>
                                        </p:tav>
                                      </p:tavLst>
                                    </p:anim>
                                    <p:animEffect transition="in" filter="fade">
                                      <p:cBhvr>
                                        <p:cTn id="94" dur="300"/>
                                        <p:tgtEl>
                                          <p:spTgt spid="52"/>
                                        </p:tgtEl>
                                      </p:cBhvr>
                                    </p:animEffect>
                                  </p:childTnLst>
                                </p:cTn>
                              </p:par>
                            </p:childTnLst>
                          </p:cTn>
                        </p:par>
                        <p:par>
                          <p:cTn id="95" fill="hold">
                            <p:stCondLst>
                              <p:cond delay="5370"/>
                            </p:stCondLst>
                            <p:childTnLst>
                              <p:par>
                                <p:cTn id="96" presetID="22" presetClass="entr" presetSubtype="8" fill="hold" grpId="0" nodeType="afterEffect">
                                  <p:stCondLst>
                                    <p:cond delay="0"/>
                                  </p:stCondLst>
                                  <p:childTnLst>
                                    <p:set>
                                      <p:cBhvr>
                                        <p:cTn id="97" dur="1" fill="hold">
                                          <p:stCondLst>
                                            <p:cond delay="0"/>
                                          </p:stCondLst>
                                        </p:cTn>
                                        <p:tgtEl>
                                          <p:spTgt spid="56"/>
                                        </p:tgtEl>
                                        <p:attrNameLst>
                                          <p:attrName>style.visibility</p:attrName>
                                        </p:attrNameLst>
                                      </p:cBhvr>
                                      <p:to>
                                        <p:strVal val="visible"/>
                                      </p:to>
                                    </p:set>
                                    <p:animEffect transition="in" filter="wipe(left)">
                                      <p:cBhvr>
                                        <p:cTn id="98" dur="400"/>
                                        <p:tgtEl>
                                          <p:spTgt spid="56"/>
                                        </p:tgtEl>
                                      </p:cBhvr>
                                    </p:animEffect>
                                  </p:childTnLst>
                                </p:cTn>
                              </p:par>
                            </p:childTnLst>
                          </p:cTn>
                        </p:par>
                        <p:par>
                          <p:cTn id="99" fill="hold">
                            <p:stCondLst>
                              <p:cond delay="5770"/>
                            </p:stCondLst>
                            <p:childTnLst>
                              <p:par>
                                <p:cTn id="100" presetID="31" presetClass="entr" presetSubtype="0"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 calcmode="lin" valueType="num">
                                      <p:cBhvr>
                                        <p:cTn id="102" dur="300" fill="hold"/>
                                        <p:tgtEl>
                                          <p:spTgt spid="53"/>
                                        </p:tgtEl>
                                        <p:attrNameLst>
                                          <p:attrName>ppt_w</p:attrName>
                                        </p:attrNameLst>
                                      </p:cBhvr>
                                      <p:tavLst>
                                        <p:tav tm="0">
                                          <p:val>
                                            <p:fltVal val="0"/>
                                          </p:val>
                                        </p:tav>
                                        <p:tav tm="100000">
                                          <p:val>
                                            <p:strVal val="#ppt_w"/>
                                          </p:val>
                                        </p:tav>
                                      </p:tavLst>
                                    </p:anim>
                                    <p:anim calcmode="lin" valueType="num">
                                      <p:cBhvr>
                                        <p:cTn id="103" dur="300" fill="hold"/>
                                        <p:tgtEl>
                                          <p:spTgt spid="53"/>
                                        </p:tgtEl>
                                        <p:attrNameLst>
                                          <p:attrName>ppt_h</p:attrName>
                                        </p:attrNameLst>
                                      </p:cBhvr>
                                      <p:tavLst>
                                        <p:tav tm="0">
                                          <p:val>
                                            <p:fltVal val="0"/>
                                          </p:val>
                                        </p:tav>
                                        <p:tav tm="100000">
                                          <p:val>
                                            <p:strVal val="#ppt_h"/>
                                          </p:val>
                                        </p:tav>
                                      </p:tavLst>
                                    </p:anim>
                                    <p:anim calcmode="lin" valueType="num">
                                      <p:cBhvr>
                                        <p:cTn id="104" dur="300" fill="hold"/>
                                        <p:tgtEl>
                                          <p:spTgt spid="53"/>
                                        </p:tgtEl>
                                        <p:attrNameLst>
                                          <p:attrName>style.rotation</p:attrName>
                                        </p:attrNameLst>
                                      </p:cBhvr>
                                      <p:tavLst>
                                        <p:tav tm="0">
                                          <p:val>
                                            <p:fltVal val="90"/>
                                          </p:val>
                                        </p:tav>
                                        <p:tav tm="100000">
                                          <p:val>
                                            <p:fltVal val="0"/>
                                          </p:val>
                                        </p:tav>
                                      </p:tavLst>
                                    </p:anim>
                                    <p:animEffect transition="in" filter="fade">
                                      <p:cBhvr>
                                        <p:cTn id="105" dur="300"/>
                                        <p:tgtEl>
                                          <p:spTgt spid="53"/>
                                        </p:tgtEl>
                                      </p:cBhvr>
                                    </p:animEffect>
                                  </p:childTnLst>
                                </p:cTn>
                              </p:par>
                            </p:childTnLst>
                          </p:cTn>
                        </p:par>
                        <p:par>
                          <p:cTn id="106" fill="hold">
                            <p:stCondLst>
                              <p:cond delay="6070"/>
                            </p:stCondLst>
                            <p:childTnLst>
                              <p:par>
                                <p:cTn id="107" presetID="22" presetClass="entr" presetSubtype="8" fill="hold" grpId="0" nodeType="afterEffect">
                                  <p:stCondLst>
                                    <p:cond delay="0"/>
                                  </p:stCondLst>
                                  <p:childTnLst>
                                    <p:set>
                                      <p:cBhvr>
                                        <p:cTn id="108" dur="1" fill="hold">
                                          <p:stCondLst>
                                            <p:cond delay="0"/>
                                          </p:stCondLst>
                                        </p:cTn>
                                        <p:tgtEl>
                                          <p:spTgt spid="57"/>
                                        </p:tgtEl>
                                        <p:attrNameLst>
                                          <p:attrName>style.visibility</p:attrName>
                                        </p:attrNameLst>
                                      </p:cBhvr>
                                      <p:to>
                                        <p:strVal val="visible"/>
                                      </p:to>
                                    </p:set>
                                    <p:animEffect transition="in" filter="wipe(left)">
                                      <p:cBhvr>
                                        <p:cTn id="109" dur="400"/>
                                        <p:tgtEl>
                                          <p:spTgt spid="57"/>
                                        </p:tgtEl>
                                      </p:cBhvr>
                                    </p:animEffect>
                                  </p:childTnLst>
                                </p:cTn>
                              </p:par>
                            </p:childTnLst>
                          </p:cTn>
                        </p:par>
                        <p:par>
                          <p:cTn id="110" fill="hold">
                            <p:stCondLst>
                              <p:cond delay="6470"/>
                            </p:stCondLst>
                            <p:childTnLst>
                              <p:par>
                                <p:cTn id="111" presetID="31" presetClass="entr" presetSubtype="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300" fill="hold"/>
                                        <p:tgtEl>
                                          <p:spTgt spid="54"/>
                                        </p:tgtEl>
                                        <p:attrNameLst>
                                          <p:attrName>ppt_w</p:attrName>
                                        </p:attrNameLst>
                                      </p:cBhvr>
                                      <p:tavLst>
                                        <p:tav tm="0">
                                          <p:val>
                                            <p:fltVal val="0"/>
                                          </p:val>
                                        </p:tav>
                                        <p:tav tm="100000">
                                          <p:val>
                                            <p:strVal val="#ppt_w"/>
                                          </p:val>
                                        </p:tav>
                                      </p:tavLst>
                                    </p:anim>
                                    <p:anim calcmode="lin" valueType="num">
                                      <p:cBhvr>
                                        <p:cTn id="114" dur="300" fill="hold"/>
                                        <p:tgtEl>
                                          <p:spTgt spid="54"/>
                                        </p:tgtEl>
                                        <p:attrNameLst>
                                          <p:attrName>ppt_h</p:attrName>
                                        </p:attrNameLst>
                                      </p:cBhvr>
                                      <p:tavLst>
                                        <p:tav tm="0">
                                          <p:val>
                                            <p:fltVal val="0"/>
                                          </p:val>
                                        </p:tav>
                                        <p:tav tm="100000">
                                          <p:val>
                                            <p:strVal val="#ppt_h"/>
                                          </p:val>
                                        </p:tav>
                                      </p:tavLst>
                                    </p:anim>
                                    <p:anim calcmode="lin" valueType="num">
                                      <p:cBhvr>
                                        <p:cTn id="115" dur="300" fill="hold"/>
                                        <p:tgtEl>
                                          <p:spTgt spid="54"/>
                                        </p:tgtEl>
                                        <p:attrNameLst>
                                          <p:attrName>style.rotation</p:attrName>
                                        </p:attrNameLst>
                                      </p:cBhvr>
                                      <p:tavLst>
                                        <p:tav tm="0">
                                          <p:val>
                                            <p:fltVal val="90"/>
                                          </p:val>
                                        </p:tav>
                                        <p:tav tm="100000">
                                          <p:val>
                                            <p:fltVal val="0"/>
                                          </p:val>
                                        </p:tav>
                                      </p:tavLst>
                                    </p:anim>
                                    <p:animEffect transition="in" filter="fade">
                                      <p:cBhvr>
                                        <p:cTn id="116" dur="300"/>
                                        <p:tgtEl>
                                          <p:spTgt spid="54"/>
                                        </p:tgtEl>
                                      </p:cBhvr>
                                    </p:animEffect>
                                  </p:childTnLst>
                                </p:cTn>
                              </p:par>
                            </p:childTnLst>
                          </p:cTn>
                        </p:par>
                        <p:par>
                          <p:cTn id="117" fill="hold">
                            <p:stCondLst>
                              <p:cond delay="6770"/>
                            </p:stCondLst>
                            <p:childTnLst>
                              <p:par>
                                <p:cTn id="118" presetID="22" presetClass="entr" presetSubtype="8"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wipe(left)">
                                      <p:cBhvr>
                                        <p:cTn id="120" dur="4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0" grpId="0" animBg="1"/>
      <p:bldP spid="21" grpId="0" animBg="1"/>
      <p:bldP spid="22" grpId="0" animBg="1"/>
      <p:bldP spid="23" grpId="0" animBg="1"/>
      <p:bldP spid="24" grpId="0" animBg="1"/>
      <p:bldP spid="25" grpId="0" animBg="1"/>
      <p:bldP spid="50" grpId="0"/>
      <p:bldP spid="51" grpId="0"/>
      <p:bldP spid="52" grpId="0"/>
      <p:bldP spid="53" grpId="0"/>
      <p:bldP spid="54" grpId="0"/>
      <p:bldP spid="55" grpId="0"/>
      <p:bldP spid="56" grpId="0"/>
      <p:bldP spid="57" grpId="0"/>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六大亮点</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Line 5"/>
          <p:cNvSpPr>
            <a:spLocks noChangeShapeType="1"/>
          </p:cNvSpPr>
          <p:nvPr/>
        </p:nvSpPr>
        <p:spPr bwMode="auto">
          <a:xfrm flipH="1">
            <a:off x="5102244" y="1460625"/>
            <a:ext cx="2206625" cy="862013"/>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Line 6"/>
          <p:cNvSpPr>
            <a:spLocks noChangeShapeType="1"/>
          </p:cNvSpPr>
          <p:nvPr/>
        </p:nvSpPr>
        <p:spPr bwMode="auto">
          <a:xfrm>
            <a:off x="5102244" y="2322638"/>
            <a:ext cx="2206625" cy="86360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Line 7"/>
          <p:cNvSpPr>
            <a:spLocks noChangeShapeType="1"/>
          </p:cNvSpPr>
          <p:nvPr/>
        </p:nvSpPr>
        <p:spPr bwMode="auto">
          <a:xfrm flipH="1">
            <a:off x="5102244" y="3186238"/>
            <a:ext cx="2206625" cy="86360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Line 8"/>
          <p:cNvSpPr>
            <a:spLocks noChangeShapeType="1"/>
          </p:cNvSpPr>
          <p:nvPr/>
        </p:nvSpPr>
        <p:spPr bwMode="auto">
          <a:xfrm>
            <a:off x="5102244" y="4049838"/>
            <a:ext cx="2206625" cy="86360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Line 9"/>
          <p:cNvSpPr>
            <a:spLocks noChangeShapeType="1"/>
          </p:cNvSpPr>
          <p:nvPr/>
        </p:nvSpPr>
        <p:spPr bwMode="auto">
          <a:xfrm flipH="1">
            <a:off x="5102244" y="4913438"/>
            <a:ext cx="2206625" cy="86360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Freeform 10"/>
          <p:cNvSpPr>
            <a:spLocks/>
          </p:cNvSpPr>
          <p:nvPr/>
        </p:nvSpPr>
        <p:spPr bwMode="auto">
          <a:xfrm>
            <a:off x="6821208" y="1020730"/>
            <a:ext cx="975324" cy="97345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7"/>
                  <a:pt x="968" y="1013"/>
                  <a:pt x="911" y="1013"/>
                </a:cubicBezTo>
                <a:lnTo>
                  <a:pt x="102" y="1013"/>
                </a:lnTo>
                <a:cubicBezTo>
                  <a:pt x="46" y="1013"/>
                  <a:pt x="0" y="967"/>
                  <a:pt x="0" y="911"/>
                </a:cubicBezTo>
                <a:lnTo>
                  <a:pt x="0" y="102"/>
                </a:lnTo>
                <a:cubicBezTo>
                  <a:pt x="0" y="46"/>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Freeform 11"/>
          <p:cNvSpPr>
            <a:spLocks/>
          </p:cNvSpPr>
          <p:nvPr/>
        </p:nvSpPr>
        <p:spPr bwMode="auto">
          <a:xfrm>
            <a:off x="6821209" y="2708383"/>
            <a:ext cx="975322" cy="97158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8"/>
                  <a:pt x="968" y="1013"/>
                  <a:pt x="911" y="1013"/>
                </a:cubicBezTo>
                <a:lnTo>
                  <a:pt x="102" y="1013"/>
                </a:lnTo>
                <a:cubicBezTo>
                  <a:pt x="46" y="1013"/>
                  <a:pt x="0" y="968"/>
                  <a:pt x="0" y="911"/>
                </a:cubicBezTo>
                <a:lnTo>
                  <a:pt x="0" y="102"/>
                </a:lnTo>
                <a:cubicBezTo>
                  <a:pt x="0" y="46"/>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Freeform 12"/>
          <p:cNvSpPr>
            <a:spLocks/>
          </p:cNvSpPr>
          <p:nvPr/>
        </p:nvSpPr>
        <p:spPr bwMode="auto">
          <a:xfrm>
            <a:off x="6821208" y="4403692"/>
            <a:ext cx="975324" cy="97345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8" y="0"/>
                  <a:pt x="1013" y="46"/>
                  <a:pt x="1013" y="102"/>
                </a:cubicBezTo>
                <a:lnTo>
                  <a:pt x="1013" y="911"/>
                </a:lnTo>
                <a:cubicBezTo>
                  <a:pt x="1013" y="967"/>
                  <a:pt x="968" y="1013"/>
                  <a:pt x="911" y="1013"/>
                </a:cubicBezTo>
                <a:lnTo>
                  <a:pt x="102" y="1013"/>
                </a:lnTo>
                <a:cubicBezTo>
                  <a:pt x="46" y="1013"/>
                  <a:pt x="0" y="967"/>
                  <a:pt x="0" y="911"/>
                </a:cubicBezTo>
                <a:lnTo>
                  <a:pt x="0" y="102"/>
                </a:lnTo>
                <a:cubicBezTo>
                  <a:pt x="0" y="46"/>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Freeform 13"/>
          <p:cNvSpPr>
            <a:spLocks/>
          </p:cNvSpPr>
          <p:nvPr/>
        </p:nvSpPr>
        <p:spPr bwMode="auto">
          <a:xfrm>
            <a:off x="4632046" y="1825397"/>
            <a:ext cx="975322" cy="97158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7" y="0"/>
                  <a:pt x="1013" y="46"/>
                  <a:pt x="1013" y="102"/>
                </a:cubicBezTo>
                <a:lnTo>
                  <a:pt x="1013" y="911"/>
                </a:lnTo>
                <a:cubicBezTo>
                  <a:pt x="1013" y="967"/>
                  <a:pt x="967" y="1013"/>
                  <a:pt x="911" y="1013"/>
                </a:cubicBezTo>
                <a:lnTo>
                  <a:pt x="102" y="1013"/>
                </a:lnTo>
                <a:cubicBezTo>
                  <a:pt x="46" y="1013"/>
                  <a:pt x="0" y="967"/>
                  <a:pt x="0" y="911"/>
                </a:cubicBezTo>
                <a:lnTo>
                  <a:pt x="0" y="102"/>
                </a:lnTo>
                <a:cubicBezTo>
                  <a:pt x="0" y="46"/>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Freeform 14"/>
          <p:cNvSpPr>
            <a:spLocks/>
          </p:cNvSpPr>
          <p:nvPr/>
        </p:nvSpPr>
        <p:spPr bwMode="auto">
          <a:xfrm>
            <a:off x="4632046" y="3537058"/>
            <a:ext cx="975322" cy="97158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7" y="0"/>
                  <a:pt x="1013" y="46"/>
                  <a:pt x="1013" y="102"/>
                </a:cubicBezTo>
                <a:lnTo>
                  <a:pt x="1013" y="911"/>
                </a:lnTo>
                <a:cubicBezTo>
                  <a:pt x="1013" y="967"/>
                  <a:pt x="967" y="1013"/>
                  <a:pt x="911" y="1013"/>
                </a:cubicBezTo>
                <a:lnTo>
                  <a:pt x="102" y="1013"/>
                </a:lnTo>
                <a:cubicBezTo>
                  <a:pt x="46" y="1013"/>
                  <a:pt x="0" y="967"/>
                  <a:pt x="0" y="911"/>
                </a:cubicBezTo>
                <a:lnTo>
                  <a:pt x="0" y="102"/>
                </a:lnTo>
                <a:cubicBezTo>
                  <a:pt x="0" y="46"/>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Freeform 15"/>
          <p:cNvSpPr>
            <a:spLocks/>
          </p:cNvSpPr>
          <p:nvPr/>
        </p:nvSpPr>
        <p:spPr bwMode="auto">
          <a:xfrm>
            <a:off x="4632046" y="5189646"/>
            <a:ext cx="975322" cy="971584"/>
          </a:xfrm>
          <a:custGeom>
            <a:avLst/>
            <a:gdLst>
              <a:gd name="T0" fmla="*/ 102 w 1013"/>
              <a:gd name="T1" fmla="*/ 0 h 1013"/>
              <a:gd name="T2" fmla="*/ 911 w 1013"/>
              <a:gd name="T3" fmla="*/ 0 h 1013"/>
              <a:gd name="T4" fmla="*/ 1013 w 1013"/>
              <a:gd name="T5" fmla="*/ 102 h 1013"/>
              <a:gd name="T6" fmla="*/ 1013 w 1013"/>
              <a:gd name="T7" fmla="*/ 911 h 1013"/>
              <a:gd name="T8" fmla="*/ 911 w 1013"/>
              <a:gd name="T9" fmla="*/ 1013 h 1013"/>
              <a:gd name="T10" fmla="*/ 102 w 1013"/>
              <a:gd name="T11" fmla="*/ 1013 h 1013"/>
              <a:gd name="T12" fmla="*/ 0 w 1013"/>
              <a:gd name="T13" fmla="*/ 911 h 1013"/>
              <a:gd name="T14" fmla="*/ 0 w 1013"/>
              <a:gd name="T15" fmla="*/ 102 h 1013"/>
              <a:gd name="T16" fmla="*/ 102 w 1013"/>
              <a:gd name="T17"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3" h="1013">
                <a:moveTo>
                  <a:pt x="102" y="0"/>
                </a:moveTo>
                <a:lnTo>
                  <a:pt x="911" y="0"/>
                </a:lnTo>
                <a:cubicBezTo>
                  <a:pt x="967" y="0"/>
                  <a:pt x="1013" y="45"/>
                  <a:pt x="1013" y="102"/>
                </a:cubicBezTo>
                <a:lnTo>
                  <a:pt x="1013" y="911"/>
                </a:lnTo>
                <a:cubicBezTo>
                  <a:pt x="1013" y="967"/>
                  <a:pt x="967" y="1013"/>
                  <a:pt x="911" y="1013"/>
                </a:cubicBezTo>
                <a:lnTo>
                  <a:pt x="102" y="1013"/>
                </a:lnTo>
                <a:cubicBezTo>
                  <a:pt x="46" y="1013"/>
                  <a:pt x="0" y="967"/>
                  <a:pt x="0" y="911"/>
                </a:cubicBezTo>
                <a:lnTo>
                  <a:pt x="0" y="102"/>
                </a:lnTo>
                <a:cubicBezTo>
                  <a:pt x="0" y="45"/>
                  <a:pt x="46" y="0"/>
                  <a:pt x="102" y="0"/>
                </a:cubicBezTo>
                <a:close/>
              </a:path>
            </a:pathLst>
          </a:cu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TextBox 22"/>
          <p:cNvSpPr txBox="1"/>
          <p:nvPr/>
        </p:nvSpPr>
        <p:spPr>
          <a:xfrm>
            <a:off x="7878036" y="1307402"/>
            <a:ext cx="3408288" cy="400110"/>
          </a:xfrm>
          <a:prstGeom prst="rect">
            <a:avLst/>
          </a:prstGeom>
          <a:noFill/>
        </p:spPr>
        <p:txBody>
          <a:bodyPr wrap="square" rtlCol="0">
            <a:spAutoFit/>
          </a:bodyPr>
          <a:lstStyle>
            <a:defPPr>
              <a:defRPr lang="zh-CN"/>
            </a:defPPr>
            <a:lvl1pPr>
              <a:defRPr>
                <a:solidFill>
                  <a:schemeClr val="tx2"/>
                </a:solidFill>
                <a:latin typeface="+mn-ea"/>
                <a:ea typeface="+mn-ea"/>
              </a:defRPr>
            </a:lvl1pPr>
          </a:lstStyle>
          <a:p>
            <a:pPr marL="0" indent="0">
              <a:buFont typeface="Webdings" pitchFamily="18" charset="2"/>
              <a:buNone/>
            </a:pPr>
            <a:r>
              <a:rPr lang="zh-CN" altLang="en-US" sz="2000"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点对点、量身定制的感觉</a:t>
            </a:r>
          </a:p>
        </p:txBody>
      </p:sp>
      <p:sp>
        <p:nvSpPr>
          <p:cNvPr id="38" name="TextBox 22"/>
          <p:cNvSpPr txBox="1"/>
          <p:nvPr/>
        </p:nvSpPr>
        <p:spPr>
          <a:xfrm>
            <a:off x="7878036" y="2994120"/>
            <a:ext cx="3408288" cy="400110"/>
          </a:xfrm>
          <a:prstGeom prst="rect">
            <a:avLst/>
          </a:prstGeom>
          <a:noFill/>
        </p:spPr>
        <p:txBody>
          <a:bodyPr wrap="square" rtlCol="0">
            <a:spAutoFit/>
          </a:bodyPr>
          <a:lstStyle/>
          <a:p>
            <a:r>
              <a:rPr lang="zh-CN" altLang="en-US" sz="2000">
                <a:latin typeface="Century Gothic" panose="020B0502020202020204" pitchFamily="34" charset="0"/>
                <a:ea typeface="思源黑体 CN Normal" panose="020B0400000000000000" pitchFamily="34" charset="-122"/>
                <a:sym typeface="Century Gothic" panose="020B0502020202020204" pitchFamily="34" charset="0"/>
              </a:rPr>
              <a:t>抛开中间环节，让利消费者</a:t>
            </a:r>
            <a:endPar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TextBox 22"/>
          <p:cNvSpPr txBox="1"/>
          <p:nvPr/>
        </p:nvSpPr>
        <p:spPr>
          <a:xfrm>
            <a:off x="7878036" y="4536476"/>
            <a:ext cx="3408288" cy="707886"/>
          </a:xfrm>
          <a:prstGeom prst="rect">
            <a:avLst/>
          </a:prstGeom>
          <a:noFill/>
        </p:spPr>
        <p:txBody>
          <a:bodyPr wrap="square" rtlCol="0">
            <a:spAutoFit/>
          </a:bodyPr>
          <a:lstStyle/>
          <a:p>
            <a:r>
              <a:rPr lang="zh-CN" altLang="en-US" sz="2000">
                <a:latin typeface="Century Gothic" panose="020B0502020202020204" pitchFamily="34" charset="0"/>
                <a:ea typeface="思源黑体 CN Normal" panose="020B0400000000000000" pitchFamily="34" charset="-122"/>
                <a:sym typeface="Century Gothic" panose="020B0502020202020204" pitchFamily="34" charset="0"/>
              </a:rPr>
              <a:t>统一广告管理，免费推广支持</a:t>
            </a:r>
            <a:endPar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TextBox 22"/>
          <p:cNvSpPr txBox="1"/>
          <p:nvPr/>
        </p:nvSpPr>
        <p:spPr>
          <a:xfrm>
            <a:off x="1129829" y="1957246"/>
            <a:ext cx="3408288" cy="707886"/>
          </a:xfrm>
          <a:prstGeom prst="rect">
            <a:avLst/>
          </a:prstGeom>
          <a:noFill/>
        </p:spPr>
        <p:txBody>
          <a:bodyPr wrap="square" rtlCol="0">
            <a:spAutoFit/>
          </a:bodyPr>
          <a:lstStyle>
            <a:defPPr>
              <a:defRPr lang="zh-CN"/>
            </a:defPPr>
            <a:lvl1pPr algn="r">
              <a:defRPr>
                <a:solidFill>
                  <a:schemeClr val="tx2"/>
                </a:solidFill>
                <a:latin typeface="+mn-ea"/>
                <a:ea typeface="+mn-ea"/>
              </a:defRPr>
            </a:lvl1pPr>
          </a:lstStyle>
          <a:p>
            <a:pPr marL="0" indent="0">
              <a:buFont typeface="Webdings" pitchFamily="18" charset="2"/>
              <a:buNone/>
            </a:pPr>
            <a:r>
              <a:rPr lang="zh-CN" altLang="en-US" sz="2000"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锁定位置，就近推荐线下实体店</a:t>
            </a:r>
          </a:p>
        </p:txBody>
      </p:sp>
      <p:sp>
        <p:nvSpPr>
          <p:cNvPr id="48" name="TextBox 22"/>
          <p:cNvSpPr txBox="1"/>
          <p:nvPr/>
        </p:nvSpPr>
        <p:spPr>
          <a:xfrm>
            <a:off x="1129829" y="3668907"/>
            <a:ext cx="3408288" cy="707886"/>
          </a:xfrm>
          <a:prstGeom prst="rect">
            <a:avLst/>
          </a:prstGeom>
          <a:noFill/>
        </p:spPr>
        <p:txBody>
          <a:bodyPr wrap="square" rtlCol="0">
            <a:spAutoFit/>
          </a:bodyPr>
          <a:lstStyle>
            <a:defPPr>
              <a:defRPr lang="zh-CN"/>
            </a:defPPr>
            <a:lvl1pPr algn="r">
              <a:defRPr>
                <a:solidFill>
                  <a:schemeClr val="tx2"/>
                </a:solidFill>
                <a:latin typeface="+mn-ea"/>
                <a:ea typeface="+mn-ea"/>
              </a:defRPr>
            </a:lvl1pPr>
          </a:lstStyle>
          <a:p>
            <a:pPr marL="0" indent="0">
              <a:buFont typeface="Webdings" pitchFamily="18" charset="2"/>
              <a:buNone/>
            </a:pPr>
            <a:r>
              <a:rPr lang="zh-CN" altLang="en-US" sz="200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七天免费退货，两年免费维护</a:t>
            </a:r>
            <a:endParaRPr lang="zh-CN" altLang="en-US" sz="2000"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TextBox 22"/>
          <p:cNvSpPr txBox="1"/>
          <p:nvPr/>
        </p:nvSpPr>
        <p:spPr>
          <a:xfrm>
            <a:off x="1129829" y="5321495"/>
            <a:ext cx="3408288" cy="707886"/>
          </a:xfrm>
          <a:prstGeom prst="rect">
            <a:avLst/>
          </a:prstGeom>
          <a:noFill/>
        </p:spPr>
        <p:txBody>
          <a:bodyPr wrap="square" rtlCol="0">
            <a:spAutoFit/>
          </a:bodyPr>
          <a:lstStyle/>
          <a:p>
            <a:pPr algn="r"/>
            <a:r>
              <a:rPr lang="zh-CN" altLang="en-US" sz="2000">
                <a:latin typeface="Century Gothic" panose="020B0502020202020204" pitchFamily="34" charset="0"/>
                <a:ea typeface="思源黑体 CN Normal" panose="020B0400000000000000" pitchFamily="34" charset="-122"/>
                <a:sym typeface="Century Gothic" panose="020B0502020202020204" pitchFamily="34" charset="0"/>
              </a:rPr>
              <a:t>丰富的增值服务，加强客户忠诚度</a:t>
            </a:r>
            <a:endPar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Freeform 11"/>
          <p:cNvSpPr>
            <a:spLocks noEditPoints="1"/>
          </p:cNvSpPr>
          <p:nvPr/>
        </p:nvSpPr>
        <p:spPr bwMode="auto">
          <a:xfrm>
            <a:off x="4800880" y="5408285"/>
            <a:ext cx="570934" cy="534306"/>
          </a:xfrm>
          <a:custGeom>
            <a:avLst/>
            <a:gdLst>
              <a:gd name="T0" fmla="*/ 1395 w 1395"/>
              <a:gd name="T1" fmla="*/ 673 h 1306"/>
              <a:gd name="T2" fmla="*/ 1319 w 1395"/>
              <a:gd name="T3" fmla="*/ 589 h 1306"/>
              <a:gd name="T4" fmla="*/ 883 w 1395"/>
              <a:gd name="T5" fmla="*/ 589 h 1306"/>
              <a:gd name="T6" fmla="*/ 935 w 1395"/>
              <a:gd name="T7" fmla="*/ 251 h 1306"/>
              <a:gd name="T8" fmla="*/ 858 w 1395"/>
              <a:gd name="T9" fmla="*/ 63 h 1306"/>
              <a:gd name="T10" fmla="*/ 749 w 1395"/>
              <a:gd name="T11" fmla="*/ 75 h 1306"/>
              <a:gd name="T12" fmla="*/ 751 w 1395"/>
              <a:gd name="T13" fmla="*/ 304 h 1306"/>
              <a:gd name="T14" fmla="*/ 557 w 1395"/>
              <a:gd name="T15" fmla="*/ 639 h 1306"/>
              <a:gd name="T16" fmla="*/ 405 w 1395"/>
              <a:gd name="T17" fmla="*/ 754 h 1306"/>
              <a:gd name="T18" fmla="*/ 405 w 1395"/>
              <a:gd name="T19" fmla="*/ 1212 h 1306"/>
              <a:gd name="T20" fmla="*/ 514 w 1395"/>
              <a:gd name="T21" fmla="*/ 1227 h 1306"/>
              <a:gd name="T22" fmla="*/ 1190 w 1395"/>
              <a:gd name="T23" fmla="*/ 1260 h 1306"/>
              <a:gd name="T24" fmla="*/ 1190 w 1395"/>
              <a:gd name="T25" fmla="*/ 1259 h 1306"/>
              <a:gd name="T26" fmla="*/ 1260 w 1395"/>
              <a:gd name="T27" fmla="*/ 1176 h 1306"/>
              <a:gd name="T28" fmla="*/ 1184 w 1395"/>
              <a:gd name="T29" fmla="*/ 1092 h 1306"/>
              <a:gd name="T30" fmla="*/ 1224 w 1395"/>
              <a:gd name="T31" fmla="*/ 1092 h 1306"/>
              <a:gd name="T32" fmla="*/ 1300 w 1395"/>
              <a:gd name="T33" fmla="*/ 1008 h 1306"/>
              <a:gd name="T34" fmla="*/ 1224 w 1395"/>
              <a:gd name="T35" fmla="*/ 925 h 1306"/>
              <a:gd name="T36" fmla="*/ 1263 w 1395"/>
              <a:gd name="T37" fmla="*/ 925 h 1306"/>
              <a:gd name="T38" fmla="*/ 1339 w 1395"/>
              <a:gd name="T39" fmla="*/ 841 h 1306"/>
              <a:gd name="T40" fmla="*/ 1263 w 1395"/>
              <a:gd name="T41" fmla="*/ 757 h 1306"/>
              <a:gd name="T42" fmla="*/ 1319 w 1395"/>
              <a:gd name="T43" fmla="*/ 757 h 1306"/>
              <a:gd name="T44" fmla="*/ 1395 w 1395"/>
              <a:gd name="T45" fmla="*/ 673 h 1306"/>
              <a:gd name="T46" fmla="*/ 0 w 1395"/>
              <a:gd name="T47" fmla="*/ 720 h 1306"/>
              <a:gd name="T48" fmla="*/ 77 w 1395"/>
              <a:gd name="T49" fmla="*/ 644 h 1306"/>
              <a:gd name="T50" fmla="*/ 253 w 1395"/>
              <a:gd name="T51" fmla="*/ 644 h 1306"/>
              <a:gd name="T52" fmla="*/ 329 w 1395"/>
              <a:gd name="T53" fmla="*/ 720 h 1306"/>
              <a:gd name="T54" fmla="*/ 329 w 1395"/>
              <a:gd name="T55" fmla="*/ 1229 h 1306"/>
              <a:gd name="T56" fmla="*/ 253 w 1395"/>
              <a:gd name="T57" fmla="*/ 1306 h 1306"/>
              <a:gd name="T58" fmla="*/ 77 w 1395"/>
              <a:gd name="T59" fmla="*/ 1306 h 1306"/>
              <a:gd name="T60" fmla="*/ 0 w 1395"/>
              <a:gd name="T61" fmla="*/ 1229 h 1306"/>
              <a:gd name="T62" fmla="*/ 0 w 1395"/>
              <a:gd name="T63" fmla="*/ 720 h 1306"/>
              <a:gd name="T64" fmla="*/ 189 w 1395"/>
              <a:gd name="T65" fmla="*/ 1120 h 1306"/>
              <a:gd name="T66" fmla="*/ 189 w 1395"/>
              <a:gd name="T67" fmla="*/ 1120 h 1306"/>
              <a:gd name="T68" fmla="*/ 133 w 1395"/>
              <a:gd name="T69" fmla="*/ 1177 h 1306"/>
              <a:gd name="T70" fmla="*/ 189 w 1395"/>
              <a:gd name="T71" fmla="*/ 1233 h 1306"/>
              <a:gd name="T72" fmla="*/ 246 w 1395"/>
              <a:gd name="T73" fmla="*/ 1177 h 1306"/>
              <a:gd name="T74" fmla="*/ 189 w 1395"/>
              <a:gd name="T75" fmla="*/ 112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95" h="1306">
                <a:moveTo>
                  <a:pt x="1395" y="673"/>
                </a:moveTo>
                <a:cubicBezTo>
                  <a:pt x="1395" y="627"/>
                  <a:pt x="1361" y="589"/>
                  <a:pt x="1319" y="589"/>
                </a:cubicBezTo>
                <a:lnTo>
                  <a:pt x="883" y="589"/>
                </a:lnTo>
                <a:cubicBezTo>
                  <a:pt x="943" y="440"/>
                  <a:pt x="935" y="251"/>
                  <a:pt x="935" y="251"/>
                </a:cubicBezTo>
                <a:cubicBezTo>
                  <a:pt x="922" y="154"/>
                  <a:pt x="896" y="97"/>
                  <a:pt x="858" y="63"/>
                </a:cubicBezTo>
                <a:cubicBezTo>
                  <a:pt x="787" y="0"/>
                  <a:pt x="749" y="75"/>
                  <a:pt x="749" y="75"/>
                </a:cubicBezTo>
                <a:cubicBezTo>
                  <a:pt x="749" y="75"/>
                  <a:pt x="775" y="219"/>
                  <a:pt x="751" y="304"/>
                </a:cubicBezTo>
                <a:cubicBezTo>
                  <a:pt x="727" y="389"/>
                  <a:pt x="557" y="639"/>
                  <a:pt x="557" y="639"/>
                </a:cubicBezTo>
                <a:cubicBezTo>
                  <a:pt x="546" y="669"/>
                  <a:pt x="443" y="737"/>
                  <a:pt x="405" y="754"/>
                </a:cubicBezTo>
                <a:lnTo>
                  <a:pt x="405" y="1212"/>
                </a:lnTo>
                <a:cubicBezTo>
                  <a:pt x="405" y="1212"/>
                  <a:pt x="481" y="1211"/>
                  <a:pt x="514" y="1227"/>
                </a:cubicBezTo>
                <a:cubicBezTo>
                  <a:pt x="647" y="1293"/>
                  <a:pt x="1190" y="1260"/>
                  <a:pt x="1190" y="1260"/>
                </a:cubicBezTo>
                <a:cubicBezTo>
                  <a:pt x="1190" y="1260"/>
                  <a:pt x="1190" y="1260"/>
                  <a:pt x="1190" y="1259"/>
                </a:cubicBezTo>
                <a:cubicBezTo>
                  <a:pt x="1229" y="1256"/>
                  <a:pt x="1260" y="1220"/>
                  <a:pt x="1260" y="1176"/>
                </a:cubicBezTo>
                <a:cubicBezTo>
                  <a:pt x="1260" y="1130"/>
                  <a:pt x="1226" y="1092"/>
                  <a:pt x="1184" y="1092"/>
                </a:cubicBezTo>
                <a:lnTo>
                  <a:pt x="1224" y="1092"/>
                </a:lnTo>
                <a:cubicBezTo>
                  <a:pt x="1266" y="1092"/>
                  <a:pt x="1300" y="1055"/>
                  <a:pt x="1300" y="1008"/>
                </a:cubicBezTo>
                <a:cubicBezTo>
                  <a:pt x="1300" y="962"/>
                  <a:pt x="1266" y="925"/>
                  <a:pt x="1224" y="925"/>
                </a:cubicBezTo>
                <a:lnTo>
                  <a:pt x="1263" y="925"/>
                </a:lnTo>
                <a:cubicBezTo>
                  <a:pt x="1305" y="925"/>
                  <a:pt x="1339" y="887"/>
                  <a:pt x="1339" y="841"/>
                </a:cubicBezTo>
                <a:cubicBezTo>
                  <a:pt x="1339" y="794"/>
                  <a:pt x="1305" y="757"/>
                  <a:pt x="1263" y="757"/>
                </a:cubicBezTo>
                <a:lnTo>
                  <a:pt x="1319" y="757"/>
                </a:lnTo>
                <a:cubicBezTo>
                  <a:pt x="1361" y="757"/>
                  <a:pt x="1395" y="720"/>
                  <a:pt x="1395" y="673"/>
                </a:cubicBezTo>
                <a:close/>
                <a:moveTo>
                  <a:pt x="0" y="720"/>
                </a:moveTo>
                <a:cubicBezTo>
                  <a:pt x="0" y="678"/>
                  <a:pt x="35" y="644"/>
                  <a:pt x="77" y="644"/>
                </a:cubicBezTo>
                <a:lnTo>
                  <a:pt x="253" y="644"/>
                </a:lnTo>
                <a:cubicBezTo>
                  <a:pt x="295" y="644"/>
                  <a:pt x="329" y="678"/>
                  <a:pt x="329" y="720"/>
                </a:cubicBezTo>
                <a:lnTo>
                  <a:pt x="329" y="1229"/>
                </a:lnTo>
                <a:cubicBezTo>
                  <a:pt x="329" y="1271"/>
                  <a:pt x="295" y="1306"/>
                  <a:pt x="253" y="1306"/>
                </a:cubicBezTo>
                <a:lnTo>
                  <a:pt x="77" y="1306"/>
                </a:lnTo>
                <a:cubicBezTo>
                  <a:pt x="35" y="1306"/>
                  <a:pt x="0" y="1271"/>
                  <a:pt x="0" y="1229"/>
                </a:cubicBezTo>
                <a:lnTo>
                  <a:pt x="0" y="720"/>
                </a:lnTo>
                <a:close/>
                <a:moveTo>
                  <a:pt x="189" y="1120"/>
                </a:moveTo>
                <a:lnTo>
                  <a:pt x="189" y="1120"/>
                </a:lnTo>
                <a:cubicBezTo>
                  <a:pt x="158" y="1120"/>
                  <a:pt x="133" y="1146"/>
                  <a:pt x="133" y="1177"/>
                </a:cubicBezTo>
                <a:cubicBezTo>
                  <a:pt x="133" y="1208"/>
                  <a:pt x="158" y="1233"/>
                  <a:pt x="189" y="1233"/>
                </a:cubicBezTo>
                <a:cubicBezTo>
                  <a:pt x="220" y="1233"/>
                  <a:pt x="246" y="1208"/>
                  <a:pt x="246" y="1177"/>
                </a:cubicBezTo>
                <a:cubicBezTo>
                  <a:pt x="246" y="1146"/>
                  <a:pt x="220" y="1120"/>
                  <a:pt x="189" y="11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 name="Freeform 12"/>
          <p:cNvSpPr>
            <a:spLocks noEditPoints="1"/>
          </p:cNvSpPr>
          <p:nvPr/>
        </p:nvSpPr>
        <p:spPr bwMode="auto">
          <a:xfrm>
            <a:off x="6966430" y="1223228"/>
            <a:ext cx="696051" cy="568458"/>
          </a:xfrm>
          <a:custGeom>
            <a:avLst/>
            <a:gdLst>
              <a:gd name="T0" fmla="*/ 417 w 1769"/>
              <a:gd name="T1" fmla="*/ 1001 h 1442"/>
              <a:gd name="T2" fmla="*/ 618 w 1769"/>
              <a:gd name="T3" fmla="*/ 1102 h 1442"/>
              <a:gd name="T4" fmla="*/ 10 w 1769"/>
              <a:gd name="T5" fmla="*/ 1330 h 1442"/>
              <a:gd name="T6" fmla="*/ 231 w 1769"/>
              <a:gd name="T7" fmla="*/ 1069 h 1442"/>
              <a:gd name="T8" fmla="*/ 178 w 1769"/>
              <a:gd name="T9" fmla="*/ 910 h 1442"/>
              <a:gd name="T10" fmla="*/ 166 w 1769"/>
              <a:gd name="T11" fmla="*/ 565 h 1442"/>
              <a:gd name="T12" fmla="*/ 565 w 1769"/>
              <a:gd name="T13" fmla="*/ 902 h 1442"/>
              <a:gd name="T14" fmla="*/ 1106 w 1769"/>
              <a:gd name="T15" fmla="*/ 509 h 1442"/>
              <a:gd name="T16" fmla="*/ 1189 w 1769"/>
              <a:gd name="T17" fmla="*/ 509 h 1442"/>
              <a:gd name="T18" fmla="*/ 1268 w 1769"/>
              <a:gd name="T19" fmla="*/ 429 h 1442"/>
              <a:gd name="T20" fmla="*/ 1194 w 1769"/>
              <a:gd name="T21" fmla="*/ 317 h 1442"/>
              <a:gd name="T22" fmla="*/ 1185 w 1769"/>
              <a:gd name="T23" fmla="*/ 249 h 1442"/>
              <a:gd name="T24" fmla="*/ 1195 w 1769"/>
              <a:gd name="T25" fmla="*/ 243 h 1442"/>
              <a:gd name="T26" fmla="*/ 1507 w 1769"/>
              <a:gd name="T27" fmla="*/ 52 h 1442"/>
              <a:gd name="T28" fmla="*/ 1566 w 1769"/>
              <a:gd name="T29" fmla="*/ 245 h 1442"/>
              <a:gd name="T30" fmla="*/ 1572 w 1769"/>
              <a:gd name="T31" fmla="*/ 257 h 1442"/>
              <a:gd name="T32" fmla="*/ 1538 w 1769"/>
              <a:gd name="T33" fmla="*/ 347 h 1442"/>
              <a:gd name="T34" fmla="*/ 1525 w 1769"/>
              <a:gd name="T35" fmla="*/ 498 h 1442"/>
              <a:gd name="T36" fmla="*/ 1653 w 1769"/>
              <a:gd name="T37" fmla="*/ 505 h 1442"/>
              <a:gd name="T38" fmla="*/ 998 w 1769"/>
              <a:gd name="T39" fmla="*/ 830 h 1442"/>
              <a:gd name="T40" fmla="*/ 1368 w 1769"/>
              <a:gd name="T41" fmla="*/ 512 h 1442"/>
              <a:gd name="T42" fmla="*/ 1347 w 1769"/>
              <a:gd name="T43" fmla="*/ 554 h 1442"/>
              <a:gd name="T44" fmla="*/ 1315 w 1769"/>
              <a:gd name="T45" fmla="*/ 780 h 1442"/>
              <a:gd name="T46" fmla="*/ 1388 w 1769"/>
              <a:gd name="T47" fmla="*/ 837 h 1442"/>
              <a:gd name="T48" fmla="*/ 1392 w 1769"/>
              <a:gd name="T49" fmla="*/ 837 h 1442"/>
              <a:gd name="T50" fmla="*/ 1465 w 1769"/>
              <a:gd name="T51" fmla="*/ 780 h 1442"/>
              <a:gd name="T52" fmla="*/ 1433 w 1769"/>
              <a:gd name="T53" fmla="*/ 554 h 1442"/>
              <a:gd name="T54" fmla="*/ 1390 w 1769"/>
              <a:gd name="T55" fmla="*/ 512 h 1442"/>
              <a:gd name="T56" fmla="*/ 860 w 1769"/>
              <a:gd name="T57" fmla="*/ 1442 h 1442"/>
              <a:gd name="T58" fmla="*/ 725 w 1769"/>
              <a:gd name="T59" fmla="*/ 1083 h 1442"/>
              <a:gd name="T60" fmla="*/ 1043 w 1769"/>
              <a:gd name="T61" fmla="*/ 1163 h 1442"/>
              <a:gd name="T62" fmla="*/ 1425 w 1769"/>
              <a:gd name="T63" fmla="*/ 990 h 1442"/>
              <a:gd name="T64" fmla="*/ 1421 w 1769"/>
              <a:gd name="T65" fmla="*/ 1214 h 1442"/>
              <a:gd name="T66" fmla="*/ 860 w 1769"/>
              <a:gd name="T67" fmla="*/ 1442 h 1442"/>
              <a:gd name="T68" fmla="*/ 916 w 1769"/>
              <a:gd name="T69" fmla="*/ 8 h 1442"/>
              <a:gd name="T70" fmla="*/ 355 w 1769"/>
              <a:gd name="T71" fmla="*/ 236 h 1442"/>
              <a:gd name="T72" fmla="*/ 351 w 1769"/>
              <a:gd name="T73" fmla="*/ 459 h 1442"/>
              <a:gd name="T74" fmla="*/ 733 w 1769"/>
              <a:gd name="T75" fmla="*/ 286 h 1442"/>
              <a:gd name="T76" fmla="*/ 1051 w 1769"/>
              <a:gd name="T77" fmla="*/ 367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9" h="1442">
                <a:moveTo>
                  <a:pt x="494" y="910"/>
                </a:moveTo>
                <a:cubicBezTo>
                  <a:pt x="477" y="945"/>
                  <a:pt x="452" y="977"/>
                  <a:pt x="417" y="1001"/>
                </a:cubicBezTo>
                <a:cubicBezTo>
                  <a:pt x="427" y="1036"/>
                  <a:pt x="432" y="1049"/>
                  <a:pt x="441" y="1069"/>
                </a:cubicBezTo>
                <a:cubicBezTo>
                  <a:pt x="463" y="1070"/>
                  <a:pt x="608" y="1078"/>
                  <a:pt x="618" y="1102"/>
                </a:cubicBezTo>
                <a:cubicBezTo>
                  <a:pt x="670" y="1165"/>
                  <a:pt x="672" y="1273"/>
                  <a:pt x="663" y="1330"/>
                </a:cubicBezTo>
                <a:cubicBezTo>
                  <a:pt x="509" y="1401"/>
                  <a:pt x="164" y="1401"/>
                  <a:pt x="10" y="1330"/>
                </a:cubicBezTo>
                <a:cubicBezTo>
                  <a:pt x="0" y="1273"/>
                  <a:pt x="3" y="1165"/>
                  <a:pt x="55" y="1102"/>
                </a:cubicBezTo>
                <a:cubicBezTo>
                  <a:pt x="65" y="1078"/>
                  <a:pt x="210" y="1070"/>
                  <a:pt x="231" y="1069"/>
                </a:cubicBezTo>
                <a:cubicBezTo>
                  <a:pt x="239" y="1046"/>
                  <a:pt x="245" y="1024"/>
                  <a:pt x="250" y="1000"/>
                </a:cubicBezTo>
                <a:cubicBezTo>
                  <a:pt x="216" y="977"/>
                  <a:pt x="192" y="945"/>
                  <a:pt x="178" y="910"/>
                </a:cubicBezTo>
                <a:cubicBezTo>
                  <a:pt x="162" y="908"/>
                  <a:pt x="123" y="910"/>
                  <a:pt x="108" y="908"/>
                </a:cubicBezTo>
                <a:cubicBezTo>
                  <a:pt x="89" y="785"/>
                  <a:pt x="116" y="606"/>
                  <a:pt x="166" y="565"/>
                </a:cubicBezTo>
                <a:cubicBezTo>
                  <a:pt x="240" y="504"/>
                  <a:pt x="420" y="502"/>
                  <a:pt x="495" y="556"/>
                </a:cubicBezTo>
                <a:cubicBezTo>
                  <a:pt x="549" y="596"/>
                  <a:pt x="584" y="792"/>
                  <a:pt x="565" y="902"/>
                </a:cubicBezTo>
                <a:cubicBezTo>
                  <a:pt x="557" y="908"/>
                  <a:pt x="504" y="905"/>
                  <a:pt x="494" y="910"/>
                </a:cubicBezTo>
                <a:close/>
                <a:moveTo>
                  <a:pt x="1106" y="509"/>
                </a:moveTo>
                <a:lnTo>
                  <a:pt x="1106" y="509"/>
                </a:lnTo>
                <a:cubicBezTo>
                  <a:pt x="1136" y="509"/>
                  <a:pt x="1163" y="509"/>
                  <a:pt x="1189" y="509"/>
                </a:cubicBezTo>
                <a:cubicBezTo>
                  <a:pt x="1213" y="511"/>
                  <a:pt x="1232" y="506"/>
                  <a:pt x="1245" y="490"/>
                </a:cubicBezTo>
                <a:cubicBezTo>
                  <a:pt x="1255" y="475"/>
                  <a:pt x="1263" y="454"/>
                  <a:pt x="1268" y="429"/>
                </a:cubicBezTo>
                <a:cubicBezTo>
                  <a:pt x="1247" y="407"/>
                  <a:pt x="1230" y="379"/>
                  <a:pt x="1220" y="347"/>
                </a:cubicBezTo>
                <a:cubicBezTo>
                  <a:pt x="1209" y="342"/>
                  <a:pt x="1200" y="331"/>
                  <a:pt x="1194" y="317"/>
                </a:cubicBezTo>
                <a:cubicBezTo>
                  <a:pt x="1187" y="302"/>
                  <a:pt x="1184" y="281"/>
                  <a:pt x="1185" y="257"/>
                </a:cubicBezTo>
                <a:lnTo>
                  <a:pt x="1185" y="249"/>
                </a:lnTo>
                <a:lnTo>
                  <a:pt x="1191" y="245"/>
                </a:lnTo>
                <a:cubicBezTo>
                  <a:pt x="1192" y="244"/>
                  <a:pt x="1194" y="244"/>
                  <a:pt x="1195" y="243"/>
                </a:cubicBezTo>
                <a:cubicBezTo>
                  <a:pt x="1181" y="141"/>
                  <a:pt x="1193" y="94"/>
                  <a:pt x="1237" y="57"/>
                </a:cubicBezTo>
                <a:cubicBezTo>
                  <a:pt x="1306" y="1"/>
                  <a:pt x="1437" y="0"/>
                  <a:pt x="1507" y="52"/>
                </a:cubicBezTo>
                <a:cubicBezTo>
                  <a:pt x="1554" y="86"/>
                  <a:pt x="1571" y="148"/>
                  <a:pt x="1559" y="241"/>
                </a:cubicBezTo>
                <a:cubicBezTo>
                  <a:pt x="1561" y="242"/>
                  <a:pt x="1563" y="244"/>
                  <a:pt x="1566" y="245"/>
                </a:cubicBezTo>
                <a:lnTo>
                  <a:pt x="1572" y="249"/>
                </a:lnTo>
                <a:lnTo>
                  <a:pt x="1572" y="257"/>
                </a:lnTo>
                <a:cubicBezTo>
                  <a:pt x="1573" y="281"/>
                  <a:pt x="1570" y="301"/>
                  <a:pt x="1564" y="316"/>
                </a:cubicBezTo>
                <a:cubicBezTo>
                  <a:pt x="1558" y="330"/>
                  <a:pt x="1549" y="341"/>
                  <a:pt x="1538" y="347"/>
                </a:cubicBezTo>
                <a:cubicBezTo>
                  <a:pt x="1529" y="376"/>
                  <a:pt x="1514" y="403"/>
                  <a:pt x="1495" y="424"/>
                </a:cubicBezTo>
                <a:cubicBezTo>
                  <a:pt x="1501" y="456"/>
                  <a:pt x="1510" y="483"/>
                  <a:pt x="1525" y="498"/>
                </a:cubicBezTo>
                <a:cubicBezTo>
                  <a:pt x="1539" y="505"/>
                  <a:pt x="1556" y="507"/>
                  <a:pt x="1577" y="505"/>
                </a:cubicBezTo>
                <a:cubicBezTo>
                  <a:pt x="1601" y="505"/>
                  <a:pt x="1626" y="505"/>
                  <a:pt x="1653" y="505"/>
                </a:cubicBezTo>
                <a:cubicBezTo>
                  <a:pt x="1724" y="571"/>
                  <a:pt x="1769" y="728"/>
                  <a:pt x="1758" y="830"/>
                </a:cubicBezTo>
                <a:cubicBezTo>
                  <a:pt x="1642" y="911"/>
                  <a:pt x="1086" y="915"/>
                  <a:pt x="998" y="830"/>
                </a:cubicBezTo>
                <a:cubicBezTo>
                  <a:pt x="1000" y="741"/>
                  <a:pt x="1017" y="587"/>
                  <a:pt x="1106" y="509"/>
                </a:cubicBezTo>
                <a:close/>
                <a:moveTo>
                  <a:pt x="1368" y="512"/>
                </a:moveTo>
                <a:lnTo>
                  <a:pt x="1368" y="512"/>
                </a:lnTo>
                <a:lnTo>
                  <a:pt x="1347" y="554"/>
                </a:lnTo>
                <a:lnTo>
                  <a:pt x="1369" y="572"/>
                </a:lnTo>
                <a:lnTo>
                  <a:pt x="1315" y="780"/>
                </a:lnTo>
                <a:lnTo>
                  <a:pt x="1388" y="834"/>
                </a:lnTo>
                <a:lnTo>
                  <a:pt x="1388" y="837"/>
                </a:lnTo>
                <a:lnTo>
                  <a:pt x="1390" y="836"/>
                </a:lnTo>
                <a:lnTo>
                  <a:pt x="1392" y="837"/>
                </a:lnTo>
                <a:lnTo>
                  <a:pt x="1392" y="834"/>
                </a:lnTo>
                <a:lnTo>
                  <a:pt x="1465" y="780"/>
                </a:lnTo>
                <a:lnTo>
                  <a:pt x="1411" y="572"/>
                </a:lnTo>
                <a:lnTo>
                  <a:pt x="1433" y="554"/>
                </a:lnTo>
                <a:lnTo>
                  <a:pt x="1413" y="512"/>
                </a:lnTo>
                <a:lnTo>
                  <a:pt x="1390" y="512"/>
                </a:lnTo>
                <a:lnTo>
                  <a:pt x="1368" y="512"/>
                </a:lnTo>
                <a:close/>
                <a:moveTo>
                  <a:pt x="860" y="1442"/>
                </a:moveTo>
                <a:lnTo>
                  <a:pt x="860" y="1442"/>
                </a:lnTo>
                <a:lnTo>
                  <a:pt x="725" y="1083"/>
                </a:lnTo>
                <a:lnTo>
                  <a:pt x="1123" y="1042"/>
                </a:lnTo>
                <a:lnTo>
                  <a:pt x="1043" y="1163"/>
                </a:lnTo>
                <a:cubicBezTo>
                  <a:pt x="1165" y="1222"/>
                  <a:pt x="1314" y="1184"/>
                  <a:pt x="1390" y="1068"/>
                </a:cubicBezTo>
                <a:cubicBezTo>
                  <a:pt x="1406" y="1043"/>
                  <a:pt x="1418" y="1017"/>
                  <a:pt x="1425" y="990"/>
                </a:cubicBezTo>
                <a:lnTo>
                  <a:pt x="1483" y="1004"/>
                </a:lnTo>
                <a:cubicBezTo>
                  <a:pt x="1484" y="1076"/>
                  <a:pt x="1464" y="1149"/>
                  <a:pt x="1421" y="1214"/>
                </a:cubicBezTo>
                <a:cubicBezTo>
                  <a:pt x="1313" y="1378"/>
                  <a:pt x="1098" y="1431"/>
                  <a:pt x="927" y="1339"/>
                </a:cubicBezTo>
                <a:lnTo>
                  <a:pt x="860" y="1442"/>
                </a:lnTo>
                <a:close/>
                <a:moveTo>
                  <a:pt x="916" y="8"/>
                </a:moveTo>
                <a:lnTo>
                  <a:pt x="916" y="8"/>
                </a:lnTo>
                <a:lnTo>
                  <a:pt x="849" y="110"/>
                </a:lnTo>
                <a:cubicBezTo>
                  <a:pt x="678" y="19"/>
                  <a:pt x="463" y="71"/>
                  <a:pt x="355" y="236"/>
                </a:cubicBezTo>
                <a:cubicBezTo>
                  <a:pt x="312" y="301"/>
                  <a:pt x="292" y="374"/>
                  <a:pt x="293" y="446"/>
                </a:cubicBezTo>
                <a:lnTo>
                  <a:pt x="351" y="459"/>
                </a:lnTo>
                <a:cubicBezTo>
                  <a:pt x="358" y="432"/>
                  <a:pt x="370" y="406"/>
                  <a:pt x="386" y="381"/>
                </a:cubicBezTo>
                <a:cubicBezTo>
                  <a:pt x="462" y="266"/>
                  <a:pt x="611" y="227"/>
                  <a:pt x="733" y="286"/>
                </a:cubicBezTo>
                <a:lnTo>
                  <a:pt x="653" y="407"/>
                </a:lnTo>
                <a:lnTo>
                  <a:pt x="1051" y="367"/>
                </a:lnTo>
                <a:lnTo>
                  <a:pt x="91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Freeform 13"/>
          <p:cNvSpPr>
            <a:spLocks noEditPoints="1"/>
          </p:cNvSpPr>
          <p:nvPr/>
        </p:nvSpPr>
        <p:spPr bwMode="auto">
          <a:xfrm>
            <a:off x="4845904" y="1971617"/>
            <a:ext cx="547604" cy="679144"/>
          </a:xfrm>
          <a:custGeom>
            <a:avLst/>
            <a:gdLst>
              <a:gd name="T0" fmla="*/ 495 w 1010"/>
              <a:gd name="T1" fmla="*/ 0 h 1250"/>
              <a:gd name="T2" fmla="*/ 495 w 1010"/>
              <a:gd name="T3" fmla="*/ 174 h 1250"/>
              <a:gd name="T4" fmla="*/ 495 w 1010"/>
              <a:gd name="T5" fmla="*/ 96 h 1250"/>
              <a:gd name="T6" fmla="*/ 495 w 1010"/>
              <a:gd name="T7" fmla="*/ 174 h 1250"/>
              <a:gd name="T8" fmla="*/ 647 w 1010"/>
              <a:gd name="T9" fmla="*/ 505 h 1250"/>
              <a:gd name="T10" fmla="*/ 345 w 1010"/>
              <a:gd name="T11" fmla="*/ 344 h 1250"/>
              <a:gd name="T12" fmla="*/ 316 w 1010"/>
              <a:gd name="T13" fmla="*/ 530 h 1250"/>
              <a:gd name="T14" fmla="*/ 675 w 1010"/>
              <a:gd name="T15" fmla="*/ 530 h 1250"/>
              <a:gd name="T16" fmla="*/ 439 w 1010"/>
              <a:gd name="T17" fmla="*/ 481 h 1250"/>
              <a:gd name="T18" fmla="*/ 563 w 1010"/>
              <a:gd name="T19" fmla="*/ 481 h 1250"/>
              <a:gd name="T20" fmla="*/ 497 w 1010"/>
              <a:gd name="T21" fmla="*/ 1038 h 1250"/>
              <a:gd name="T22" fmla="*/ 0 w 1010"/>
              <a:gd name="T23" fmla="*/ 1246 h 1250"/>
              <a:gd name="T24" fmla="*/ 935 w 1010"/>
              <a:gd name="T25" fmla="*/ 1178 h 1250"/>
              <a:gd name="T26" fmla="*/ 893 w 1010"/>
              <a:gd name="T27" fmla="*/ 1076 h 1250"/>
              <a:gd name="T28" fmla="*/ 886 w 1010"/>
              <a:gd name="T29" fmla="*/ 1060 h 1250"/>
              <a:gd name="T30" fmla="*/ 862 w 1010"/>
              <a:gd name="T31" fmla="*/ 1001 h 1250"/>
              <a:gd name="T32" fmla="*/ 851 w 1010"/>
              <a:gd name="T33" fmla="*/ 988 h 1250"/>
              <a:gd name="T34" fmla="*/ 851 w 1010"/>
              <a:gd name="T35" fmla="*/ 988 h 1250"/>
              <a:gd name="T36" fmla="*/ 733 w 1010"/>
              <a:gd name="T37" fmla="*/ 988 h 1250"/>
              <a:gd name="T38" fmla="*/ 593 w 1010"/>
              <a:gd name="T39" fmla="*/ 1058 h 1250"/>
              <a:gd name="T40" fmla="*/ 497 w 1010"/>
              <a:gd name="T41" fmla="*/ 1080 h 1250"/>
              <a:gd name="T42" fmla="*/ 555 w 1010"/>
              <a:gd name="T43" fmla="*/ 1118 h 1250"/>
              <a:gd name="T44" fmla="*/ 458 w 1010"/>
              <a:gd name="T45" fmla="*/ 1077 h 1250"/>
              <a:gd name="T46" fmla="*/ 441 w 1010"/>
              <a:gd name="T47" fmla="*/ 1073 h 1250"/>
              <a:gd name="T48" fmla="*/ 380 w 1010"/>
              <a:gd name="T49" fmla="*/ 1142 h 1250"/>
              <a:gd name="T50" fmla="*/ 267 w 1010"/>
              <a:gd name="T51" fmla="*/ 1065 h 1250"/>
              <a:gd name="T52" fmla="*/ 337 w 1010"/>
              <a:gd name="T53" fmla="*/ 1016 h 1250"/>
              <a:gd name="T54" fmla="*/ 268 w 1010"/>
              <a:gd name="T55" fmla="*/ 1048 h 1250"/>
              <a:gd name="T56" fmla="*/ 246 w 1010"/>
              <a:gd name="T57" fmla="*/ 1204 h 1250"/>
              <a:gd name="T58" fmla="*/ 85 w 1010"/>
              <a:gd name="T59" fmla="*/ 1151 h 1250"/>
              <a:gd name="T60" fmla="*/ 249 w 1010"/>
              <a:gd name="T61" fmla="*/ 1109 h 1250"/>
              <a:gd name="T62" fmla="*/ 112 w 1010"/>
              <a:gd name="T63" fmla="*/ 1089 h 1250"/>
              <a:gd name="T64" fmla="*/ 250 w 1010"/>
              <a:gd name="T65" fmla="*/ 1051 h 1250"/>
              <a:gd name="T66" fmla="*/ 154 w 1010"/>
              <a:gd name="T67" fmla="*/ 988 h 1250"/>
              <a:gd name="T68" fmla="*/ 250 w 1010"/>
              <a:gd name="T69" fmla="*/ 1051 h 1250"/>
              <a:gd name="T70" fmla="*/ 308 w 1010"/>
              <a:gd name="T71" fmla="*/ 988 h 1250"/>
              <a:gd name="T72" fmla="*/ 232 w 1010"/>
              <a:gd name="T73" fmla="*/ 988 h 1250"/>
              <a:gd name="T74" fmla="*/ 263 w 1010"/>
              <a:gd name="T75" fmla="*/ 1205 h 1250"/>
              <a:gd name="T76" fmla="*/ 316 w 1010"/>
              <a:gd name="T77" fmla="*/ 1169 h 1250"/>
              <a:gd name="T78" fmla="*/ 316 w 1010"/>
              <a:gd name="T79" fmla="*/ 1169 h 1250"/>
              <a:gd name="T80" fmla="*/ 413 w 1010"/>
              <a:gd name="T81" fmla="*/ 1155 h 1250"/>
              <a:gd name="T82" fmla="*/ 413 w 1010"/>
              <a:gd name="T83" fmla="*/ 1205 h 1250"/>
              <a:gd name="T84" fmla="*/ 608 w 1010"/>
              <a:gd name="T85" fmla="*/ 1156 h 1250"/>
              <a:gd name="T86" fmla="*/ 642 w 1010"/>
              <a:gd name="T87" fmla="*/ 1206 h 1250"/>
              <a:gd name="T88" fmla="*/ 743 w 1010"/>
              <a:gd name="T89" fmla="*/ 1206 h 1250"/>
              <a:gd name="T90" fmla="*/ 621 w 1010"/>
              <a:gd name="T91" fmla="*/ 1143 h 1250"/>
              <a:gd name="T92" fmla="*/ 789 w 1010"/>
              <a:gd name="T93" fmla="*/ 1206 h 1250"/>
              <a:gd name="T94" fmla="*/ 781 w 1010"/>
              <a:gd name="T95" fmla="*/ 1106 h 1250"/>
              <a:gd name="T96" fmla="*/ 807 w 1010"/>
              <a:gd name="T97" fmla="*/ 1207 h 1250"/>
              <a:gd name="T98" fmla="*/ 206 w 1010"/>
              <a:gd name="T99" fmla="*/ 355 h 1250"/>
              <a:gd name="T100" fmla="*/ 497 w 1010"/>
              <a:gd name="T101" fmla="*/ 632 h 1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0" h="1250">
                <a:moveTo>
                  <a:pt x="495" y="995"/>
                </a:moveTo>
                <a:cubicBezTo>
                  <a:pt x="690" y="995"/>
                  <a:pt x="847" y="527"/>
                  <a:pt x="847" y="339"/>
                </a:cubicBezTo>
                <a:cubicBezTo>
                  <a:pt x="847" y="152"/>
                  <a:pt x="690" y="0"/>
                  <a:pt x="495" y="0"/>
                </a:cubicBezTo>
                <a:cubicBezTo>
                  <a:pt x="301" y="0"/>
                  <a:pt x="144" y="152"/>
                  <a:pt x="144" y="339"/>
                </a:cubicBezTo>
                <a:cubicBezTo>
                  <a:pt x="144" y="527"/>
                  <a:pt x="301" y="995"/>
                  <a:pt x="495" y="995"/>
                </a:cubicBezTo>
                <a:close/>
                <a:moveTo>
                  <a:pt x="495" y="174"/>
                </a:moveTo>
                <a:lnTo>
                  <a:pt x="652" y="334"/>
                </a:lnTo>
                <a:lnTo>
                  <a:pt x="728" y="334"/>
                </a:lnTo>
                <a:lnTo>
                  <a:pt x="495" y="96"/>
                </a:lnTo>
                <a:lnTo>
                  <a:pt x="263" y="334"/>
                </a:lnTo>
                <a:lnTo>
                  <a:pt x="339" y="334"/>
                </a:lnTo>
                <a:lnTo>
                  <a:pt x="495" y="174"/>
                </a:lnTo>
                <a:close/>
                <a:moveTo>
                  <a:pt x="675" y="530"/>
                </a:moveTo>
                <a:cubicBezTo>
                  <a:pt x="675" y="516"/>
                  <a:pt x="663" y="505"/>
                  <a:pt x="649" y="505"/>
                </a:cubicBezTo>
                <a:lnTo>
                  <a:pt x="647" y="505"/>
                </a:lnTo>
                <a:lnTo>
                  <a:pt x="647" y="344"/>
                </a:lnTo>
                <a:lnTo>
                  <a:pt x="495" y="189"/>
                </a:lnTo>
                <a:lnTo>
                  <a:pt x="345" y="344"/>
                </a:lnTo>
                <a:lnTo>
                  <a:pt x="345" y="505"/>
                </a:lnTo>
                <a:lnTo>
                  <a:pt x="342" y="505"/>
                </a:lnTo>
                <a:cubicBezTo>
                  <a:pt x="328" y="505"/>
                  <a:pt x="316" y="516"/>
                  <a:pt x="316" y="530"/>
                </a:cubicBezTo>
                <a:lnTo>
                  <a:pt x="316" y="531"/>
                </a:lnTo>
                <a:lnTo>
                  <a:pt x="675" y="531"/>
                </a:lnTo>
                <a:lnTo>
                  <a:pt x="675" y="530"/>
                </a:lnTo>
                <a:close/>
                <a:moveTo>
                  <a:pt x="563" y="481"/>
                </a:moveTo>
                <a:lnTo>
                  <a:pt x="563" y="481"/>
                </a:lnTo>
                <a:lnTo>
                  <a:pt x="439" y="481"/>
                </a:lnTo>
                <a:lnTo>
                  <a:pt x="439" y="356"/>
                </a:lnTo>
                <a:lnTo>
                  <a:pt x="563" y="356"/>
                </a:lnTo>
                <a:lnTo>
                  <a:pt x="563" y="481"/>
                </a:lnTo>
                <a:close/>
                <a:moveTo>
                  <a:pt x="884" y="946"/>
                </a:moveTo>
                <a:lnTo>
                  <a:pt x="667" y="946"/>
                </a:lnTo>
                <a:cubicBezTo>
                  <a:pt x="619" y="1000"/>
                  <a:pt x="562" y="1038"/>
                  <a:pt x="497" y="1038"/>
                </a:cubicBezTo>
                <a:cubicBezTo>
                  <a:pt x="431" y="1038"/>
                  <a:pt x="374" y="1000"/>
                  <a:pt x="326" y="946"/>
                </a:cubicBezTo>
                <a:lnTo>
                  <a:pt x="126" y="946"/>
                </a:lnTo>
                <a:lnTo>
                  <a:pt x="0" y="1246"/>
                </a:lnTo>
                <a:lnTo>
                  <a:pt x="1010" y="1250"/>
                </a:lnTo>
                <a:lnTo>
                  <a:pt x="884" y="946"/>
                </a:lnTo>
                <a:close/>
                <a:moveTo>
                  <a:pt x="935" y="1178"/>
                </a:moveTo>
                <a:lnTo>
                  <a:pt x="935" y="1178"/>
                </a:lnTo>
                <a:lnTo>
                  <a:pt x="790" y="1091"/>
                </a:lnTo>
                <a:lnTo>
                  <a:pt x="893" y="1076"/>
                </a:lnTo>
                <a:lnTo>
                  <a:pt x="935" y="1178"/>
                </a:lnTo>
                <a:close/>
                <a:moveTo>
                  <a:pt x="886" y="1060"/>
                </a:moveTo>
                <a:lnTo>
                  <a:pt x="886" y="1060"/>
                </a:lnTo>
                <a:lnTo>
                  <a:pt x="773" y="1077"/>
                </a:lnTo>
                <a:lnTo>
                  <a:pt x="771" y="1067"/>
                </a:lnTo>
                <a:lnTo>
                  <a:pt x="862" y="1001"/>
                </a:lnTo>
                <a:lnTo>
                  <a:pt x="886" y="1060"/>
                </a:lnTo>
                <a:close/>
                <a:moveTo>
                  <a:pt x="851" y="988"/>
                </a:moveTo>
                <a:lnTo>
                  <a:pt x="851" y="988"/>
                </a:lnTo>
                <a:lnTo>
                  <a:pt x="766" y="1049"/>
                </a:lnTo>
                <a:lnTo>
                  <a:pt x="750" y="988"/>
                </a:lnTo>
                <a:lnTo>
                  <a:pt x="851" y="988"/>
                </a:lnTo>
                <a:close/>
                <a:moveTo>
                  <a:pt x="686" y="988"/>
                </a:moveTo>
                <a:lnTo>
                  <a:pt x="686" y="988"/>
                </a:lnTo>
                <a:lnTo>
                  <a:pt x="733" y="988"/>
                </a:lnTo>
                <a:lnTo>
                  <a:pt x="756" y="1079"/>
                </a:lnTo>
                <a:lnTo>
                  <a:pt x="608" y="1102"/>
                </a:lnTo>
                <a:lnTo>
                  <a:pt x="593" y="1058"/>
                </a:lnTo>
                <a:cubicBezTo>
                  <a:pt x="625" y="1042"/>
                  <a:pt x="656" y="1019"/>
                  <a:pt x="686" y="988"/>
                </a:cubicBezTo>
                <a:close/>
                <a:moveTo>
                  <a:pt x="497" y="1080"/>
                </a:moveTo>
                <a:lnTo>
                  <a:pt x="497" y="1080"/>
                </a:lnTo>
                <a:cubicBezTo>
                  <a:pt x="524" y="1080"/>
                  <a:pt x="551" y="1075"/>
                  <a:pt x="578" y="1064"/>
                </a:cubicBezTo>
                <a:lnTo>
                  <a:pt x="601" y="1135"/>
                </a:lnTo>
                <a:lnTo>
                  <a:pt x="555" y="1118"/>
                </a:lnTo>
                <a:lnTo>
                  <a:pt x="554" y="1116"/>
                </a:lnTo>
                <a:lnTo>
                  <a:pt x="438" y="1134"/>
                </a:lnTo>
                <a:lnTo>
                  <a:pt x="458" y="1077"/>
                </a:lnTo>
                <a:cubicBezTo>
                  <a:pt x="471" y="1079"/>
                  <a:pt x="484" y="1080"/>
                  <a:pt x="497" y="1080"/>
                </a:cubicBezTo>
                <a:close/>
                <a:moveTo>
                  <a:pt x="441" y="1073"/>
                </a:moveTo>
                <a:lnTo>
                  <a:pt x="441" y="1073"/>
                </a:lnTo>
                <a:lnTo>
                  <a:pt x="419" y="1136"/>
                </a:lnTo>
                <a:lnTo>
                  <a:pt x="380" y="1142"/>
                </a:lnTo>
                <a:lnTo>
                  <a:pt x="380" y="1142"/>
                </a:lnTo>
                <a:lnTo>
                  <a:pt x="320" y="1151"/>
                </a:lnTo>
                <a:lnTo>
                  <a:pt x="266" y="1109"/>
                </a:lnTo>
                <a:lnTo>
                  <a:pt x="267" y="1065"/>
                </a:lnTo>
                <a:lnTo>
                  <a:pt x="382" y="1048"/>
                </a:lnTo>
                <a:cubicBezTo>
                  <a:pt x="401" y="1059"/>
                  <a:pt x="421" y="1068"/>
                  <a:pt x="441" y="1073"/>
                </a:cubicBezTo>
                <a:close/>
                <a:moveTo>
                  <a:pt x="337" y="1016"/>
                </a:moveTo>
                <a:lnTo>
                  <a:pt x="337" y="1016"/>
                </a:lnTo>
                <a:cubicBezTo>
                  <a:pt x="345" y="1022"/>
                  <a:pt x="352" y="1028"/>
                  <a:pt x="360" y="1034"/>
                </a:cubicBezTo>
                <a:lnTo>
                  <a:pt x="268" y="1048"/>
                </a:lnTo>
                <a:lnTo>
                  <a:pt x="268" y="1026"/>
                </a:lnTo>
                <a:lnTo>
                  <a:pt x="337" y="1016"/>
                </a:lnTo>
                <a:close/>
                <a:moveTo>
                  <a:pt x="246" y="1204"/>
                </a:moveTo>
                <a:lnTo>
                  <a:pt x="246" y="1204"/>
                </a:lnTo>
                <a:lnTo>
                  <a:pt x="63" y="1204"/>
                </a:lnTo>
                <a:lnTo>
                  <a:pt x="85" y="1151"/>
                </a:lnTo>
                <a:lnTo>
                  <a:pt x="248" y="1126"/>
                </a:lnTo>
                <a:lnTo>
                  <a:pt x="246" y="1204"/>
                </a:lnTo>
                <a:close/>
                <a:moveTo>
                  <a:pt x="249" y="1109"/>
                </a:moveTo>
                <a:lnTo>
                  <a:pt x="249" y="1109"/>
                </a:lnTo>
                <a:lnTo>
                  <a:pt x="93" y="1133"/>
                </a:lnTo>
                <a:lnTo>
                  <a:pt x="112" y="1089"/>
                </a:lnTo>
                <a:lnTo>
                  <a:pt x="250" y="1068"/>
                </a:lnTo>
                <a:lnTo>
                  <a:pt x="249" y="1109"/>
                </a:lnTo>
                <a:close/>
                <a:moveTo>
                  <a:pt x="250" y="1051"/>
                </a:moveTo>
                <a:lnTo>
                  <a:pt x="250" y="1051"/>
                </a:lnTo>
                <a:lnTo>
                  <a:pt x="119" y="1071"/>
                </a:lnTo>
                <a:lnTo>
                  <a:pt x="154" y="988"/>
                </a:lnTo>
                <a:lnTo>
                  <a:pt x="205" y="988"/>
                </a:lnTo>
                <a:lnTo>
                  <a:pt x="251" y="1025"/>
                </a:lnTo>
                <a:lnTo>
                  <a:pt x="250" y="1051"/>
                </a:lnTo>
                <a:close/>
                <a:moveTo>
                  <a:pt x="232" y="988"/>
                </a:moveTo>
                <a:lnTo>
                  <a:pt x="232" y="988"/>
                </a:lnTo>
                <a:lnTo>
                  <a:pt x="308" y="988"/>
                </a:lnTo>
                <a:cubicBezTo>
                  <a:pt x="312" y="992"/>
                  <a:pt x="316" y="997"/>
                  <a:pt x="321" y="1001"/>
                </a:cubicBezTo>
                <a:lnTo>
                  <a:pt x="260" y="1010"/>
                </a:lnTo>
                <a:lnTo>
                  <a:pt x="232" y="988"/>
                </a:lnTo>
                <a:close/>
                <a:moveTo>
                  <a:pt x="395" y="1205"/>
                </a:moveTo>
                <a:lnTo>
                  <a:pt x="395" y="1205"/>
                </a:lnTo>
                <a:lnTo>
                  <a:pt x="263" y="1205"/>
                </a:lnTo>
                <a:lnTo>
                  <a:pt x="265" y="1130"/>
                </a:lnTo>
                <a:lnTo>
                  <a:pt x="316" y="1169"/>
                </a:lnTo>
                <a:lnTo>
                  <a:pt x="316" y="1169"/>
                </a:lnTo>
                <a:lnTo>
                  <a:pt x="316" y="1169"/>
                </a:lnTo>
                <a:lnTo>
                  <a:pt x="316" y="1169"/>
                </a:lnTo>
                <a:lnTo>
                  <a:pt x="316" y="1169"/>
                </a:lnTo>
                <a:lnTo>
                  <a:pt x="376" y="1160"/>
                </a:lnTo>
                <a:lnTo>
                  <a:pt x="376" y="1160"/>
                </a:lnTo>
                <a:lnTo>
                  <a:pt x="413" y="1155"/>
                </a:lnTo>
                <a:lnTo>
                  <a:pt x="395" y="1205"/>
                </a:lnTo>
                <a:close/>
                <a:moveTo>
                  <a:pt x="413" y="1205"/>
                </a:moveTo>
                <a:lnTo>
                  <a:pt x="413" y="1205"/>
                </a:lnTo>
                <a:lnTo>
                  <a:pt x="432" y="1152"/>
                </a:lnTo>
                <a:lnTo>
                  <a:pt x="549" y="1134"/>
                </a:lnTo>
                <a:lnTo>
                  <a:pt x="608" y="1156"/>
                </a:lnTo>
                <a:lnTo>
                  <a:pt x="624" y="1206"/>
                </a:lnTo>
                <a:lnTo>
                  <a:pt x="413" y="1205"/>
                </a:lnTo>
                <a:close/>
                <a:moveTo>
                  <a:pt x="642" y="1206"/>
                </a:moveTo>
                <a:lnTo>
                  <a:pt x="642" y="1206"/>
                </a:lnTo>
                <a:lnTo>
                  <a:pt x="628" y="1164"/>
                </a:lnTo>
                <a:lnTo>
                  <a:pt x="743" y="1206"/>
                </a:lnTo>
                <a:lnTo>
                  <a:pt x="642" y="1206"/>
                </a:lnTo>
                <a:close/>
                <a:moveTo>
                  <a:pt x="621" y="1143"/>
                </a:moveTo>
                <a:lnTo>
                  <a:pt x="621" y="1143"/>
                </a:lnTo>
                <a:lnTo>
                  <a:pt x="613" y="1119"/>
                </a:lnTo>
                <a:lnTo>
                  <a:pt x="761" y="1096"/>
                </a:lnTo>
                <a:lnTo>
                  <a:pt x="789" y="1206"/>
                </a:lnTo>
                <a:lnTo>
                  <a:pt x="621" y="1143"/>
                </a:lnTo>
                <a:close/>
                <a:moveTo>
                  <a:pt x="781" y="1106"/>
                </a:moveTo>
                <a:lnTo>
                  <a:pt x="781" y="1106"/>
                </a:lnTo>
                <a:lnTo>
                  <a:pt x="946" y="1205"/>
                </a:lnTo>
                <a:lnTo>
                  <a:pt x="947" y="1207"/>
                </a:lnTo>
                <a:lnTo>
                  <a:pt x="807" y="1207"/>
                </a:lnTo>
                <a:lnTo>
                  <a:pt x="781" y="1106"/>
                </a:lnTo>
                <a:close/>
                <a:moveTo>
                  <a:pt x="206" y="355"/>
                </a:moveTo>
                <a:lnTo>
                  <a:pt x="206" y="355"/>
                </a:lnTo>
                <a:cubicBezTo>
                  <a:pt x="206" y="202"/>
                  <a:pt x="336" y="77"/>
                  <a:pt x="497" y="77"/>
                </a:cubicBezTo>
                <a:cubicBezTo>
                  <a:pt x="657" y="77"/>
                  <a:pt x="788" y="202"/>
                  <a:pt x="788" y="355"/>
                </a:cubicBezTo>
                <a:cubicBezTo>
                  <a:pt x="788" y="508"/>
                  <a:pt x="657" y="632"/>
                  <a:pt x="497" y="632"/>
                </a:cubicBezTo>
                <a:cubicBezTo>
                  <a:pt x="336" y="632"/>
                  <a:pt x="206" y="508"/>
                  <a:pt x="206" y="3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Freeform 14"/>
          <p:cNvSpPr>
            <a:spLocks noEditPoints="1"/>
          </p:cNvSpPr>
          <p:nvPr/>
        </p:nvSpPr>
        <p:spPr bwMode="auto">
          <a:xfrm>
            <a:off x="6983892" y="2921573"/>
            <a:ext cx="683408" cy="545204"/>
          </a:xfrm>
          <a:custGeom>
            <a:avLst/>
            <a:gdLst>
              <a:gd name="T0" fmla="*/ 1419 w 1419"/>
              <a:gd name="T1" fmla="*/ 665 h 1132"/>
              <a:gd name="T2" fmla="*/ 486 w 1419"/>
              <a:gd name="T3" fmla="*/ 665 h 1132"/>
              <a:gd name="T4" fmla="*/ 508 w 1419"/>
              <a:gd name="T5" fmla="*/ 240 h 1132"/>
              <a:gd name="T6" fmla="*/ 409 w 1419"/>
              <a:gd name="T7" fmla="*/ 256 h 1132"/>
              <a:gd name="T8" fmla="*/ 376 w 1419"/>
              <a:gd name="T9" fmla="*/ 292 h 1132"/>
              <a:gd name="T10" fmla="*/ 505 w 1419"/>
              <a:gd name="T11" fmla="*/ 363 h 1132"/>
              <a:gd name="T12" fmla="*/ 356 w 1419"/>
              <a:gd name="T13" fmla="*/ 0 h 1132"/>
              <a:gd name="T14" fmla="*/ 356 w 1419"/>
              <a:gd name="T15" fmla="*/ 712 h 1132"/>
              <a:gd name="T16" fmla="*/ 420 w 1419"/>
              <a:gd name="T17" fmla="*/ 632 h 1132"/>
              <a:gd name="T18" fmla="*/ 376 w 1419"/>
              <a:gd name="T19" fmla="*/ 543 h 1132"/>
              <a:gd name="T20" fmla="*/ 338 w 1419"/>
              <a:gd name="T21" fmla="*/ 593 h 1132"/>
              <a:gd name="T22" fmla="*/ 192 w 1419"/>
              <a:gd name="T23" fmla="*/ 425 h 1132"/>
              <a:gd name="T24" fmla="*/ 338 w 1419"/>
              <a:gd name="T25" fmla="*/ 471 h 1132"/>
              <a:gd name="T26" fmla="*/ 262 w 1419"/>
              <a:gd name="T27" fmla="*/ 352 h 1132"/>
              <a:gd name="T28" fmla="*/ 338 w 1419"/>
              <a:gd name="T29" fmla="*/ 146 h 1132"/>
              <a:gd name="T30" fmla="*/ 376 w 1419"/>
              <a:gd name="T31" fmla="*/ 120 h 1132"/>
              <a:gd name="T32" fmla="*/ 508 w 1419"/>
              <a:gd name="T33" fmla="*/ 240 h 1132"/>
              <a:gd name="T34" fmla="*/ 338 w 1419"/>
              <a:gd name="T35" fmla="*/ 214 h 1132"/>
              <a:gd name="T36" fmla="*/ 338 w 1419"/>
              <a:gd name="T37" fmla="*/ 282 h 1132"/>
              <a:gd name="T38" fmla="*/ 376 w 1419"/>
              <a:gd name="T39" fmla="*/ 474 h 1132"/>
              <a:gd name="T40" fmla="*/ 409 w 1419"/>
              <a:gd name="T41" fmla="*/ 457 h 1132"/>
              <a:gd name="T42" fmla="*/ 411 w 1419"/>
              <a:gd name="T43" fmla="*/ 409 h 1132"/>
              <a:gd name="T44" fmla="*/ 376 w 1419"/>
              <a:gd name="T45" fmla="*/ 474 h 1132"/>
              <a:gd name="T46" fmla="*/ 980 w 1419"/>
              <a:gd name="T47" fmla="*/ 819 h 1132"/>
              <a:gd name="T48" fmla="*/ 1036 w 1419"/>
              <a:gd name="T49" fmla="*/ 764 h 1132"/>
              <a:gd name="T50" fmla="*/ 980 w 1419"/>
              <a:gd name="T51" fmla="*/ 708 h 1132"/>
              <a:gd name="T52" fmla="*/ 929 w 1419"/>
              <a:gd name="T53" fmla="*/ 478 h 1132"/>
              <a:gd name="T54" fmla="*/ 898 w 1419"/>
              <a:gd name="T55" fmla="*/ 548 h 1132"/>
              <a:gd name="T56" fmla="*/ 929 w 1419"/>
              <a:gd name="T57" fmla="*/ 478 h 1132"/>
              <a:gd name="T58" fmla="*/ 1152 w 1419"/>
              <a:gd name="T59" fmla="*/ 513 h 1132"/>
              <a:gd name="T60" fmla="*/ 980 w 1419"/>
              <a:gd name="T61" fmla="*/ 480 h 1132"/>
              <a:gd name="T62" fmla="*/ 1120 w 1419"/>
              <a:gd name="T63" fmla="*/ 639 h 1132"/>
              <a:gd name="T64" fmla="*/ 980 w 1419"/>
              <a:gd name="T65" fmla="*/ 909 h 1132"/>
              <a:gd name="T66" fmla="*/ 929 w 1419"/>
              <a:gd name="T67" fmla="*/ 975 h 1132"/>
              <a:gd name="T68" fmla="*/ 738 w 1419"/>
              <a:gd name="T69" fmla="*/ 755 h 1132"/>
              <a:gd name="T70" fmla="*/ 929 w 1419"/>
              <a:gd name="T71" fmla="*/ 815 h 1132"/>
              <a:gd name="T72" fmla="*/ 830 w 1419"/>
              <a:gd name="T73" fmla="*/ 660 h 1132"/>
              <a:gd name="T74" fmla="*/ 929 w 1419"/>
              <a:gd name="T75" fmla="*/ 389 h 1132"/>
              <a:gd name="T76" fmla="*/ 980 w 1419"/>
              <a:gd name="T77" fmla="*/ 355 h 1132"/>
              <a:gd name="T78" fmla="*/ 1152 w 1419"/>
              <a:gd name="T79" fmla="*/ 513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9" h="1132">
                <a:moveTo>
                  <a:pt x="952" y="198"/>
                </a:moveTo>
                <a:cubicBezTo>
                  <a:pt x="1210" y="198"/>
                  <a:pt x="1419" y="407"/>
                  <a:pt x="1419" y="665"/>
                </a:cubicBezTo>
                <a:cubicBezTo>
                  <a:pt x="1419" y="923"/>
                  <a:pt x="1210" y="1132"/>
                  <a:pt x="952" y="1132"/>
                </a:cubicBezTo>
                <a:cubicBezTo>
                  <a:pt x="695" y="1132"/>
                  <a:pt x="486" y="923"/>
                  <a:pt x="486" y="665"/>
                </a:cubicBezTo>
                <a:cubicBezTo>
                  <a:pt x="486" y="407"/>
                  <a:pt x="695" y="198"/>
                  <a:pt x="952" y="198"/>
                </a:cubicBezTo>
                <a:close/>
                <a:moveTo>
                  <a:pt x="508" y="240"/>
                </a:moveTo>
                <a:lnTo>
                  <a:pt x="508" y="240"/>
                </a:lnTo>
                <a:lnTo>
                  <a:pt x="409" y="256"/>
                </a:lnTo>
                <a:cubicBezTo>
                  <a:pt x="401" y="235"/>
                  <a:pt x="397" y="226"/>
                  <a:pt x="376" y="215"/>
                </a:cubicBezTo>
                <a:lnTo>
                  <a:pt x="376" y="292"/>
                </a:lnTo>
                <a:cubicBezTo>
                  <a:pt x="430" y="306"/>
                  <a:pt x="466" y="321"/>
                  <a:pt x="484" y="337"/>
                </a:cubicBezTo>
                <a:cubicBezTo>
                  <a:pt x="493" y="345"/>
                  <a:pt x="500" y="354"/>
                  <a:pt x="505" y="363"/>
                </a:cubicBezTo>
                <a:cubicBezTo>
                  <a:pt x="550" y="299"/>
                  <a:pt x="611" y="247"/>
                  <a:pt x="681" y="213"/>
                </a:cubicBezTo>
                <a:cubicBezTo>
                  <a:pt x="626" y="88"/>
                  <a:pt x="501" y="0"/>
                  <a:pt x="356" y="0"/>
                </a:cubicBezTo>
                <a:cubicBezTo>
                  <a:pt x="159" y="0"/>
                  <a:pt x="0" y="160"/>
                  <a:pt x="0" y="356"/>
                </a:cubicBezTo>
                <a:cubicBezTo>
                  <a:pt x="0" y="553"/>
                  <a:pt x="159" y="712"/>
                  <a:pt x="356" y="712"/>
                </a:cubicBezTo>
                <a:cubicBezTo>
                  <a:pt x="380" y="712"/>
                  <a:pt x="403" y="710"/>
                  <a:pt x="426" y="705"/>
                </a:cubicBezTo>
                <a:cubicBezTo>
                  <a:pt x="422" y="681"/>
                  <a:pt x="420" y="657"/>
                  <a:pt x="420" y="632"/>
                </a:cubicBezTo>
                <a:cubicBezTo>
                  <a:pt x="420" y="598"/>
                  <a:pt x="424" y="566"/>
                  <a:pt x="430" y="534"/>
                </a:cubicBezTo>
                <a:cubicBezTo>
                  <a:pt x="414" y="539"/>
                  <a:pt x="396" y="542"/>
                  <a:pt x="376" y="543"/>
                </a:cubicBezTo>
                <a:lnTo>
                  <a:pt x="376" y="593"/>
                </a:lnTo>
                <a:lnTo>
                  <a:pt x="338" y="593"/>
                </a:lnTo>
                <a:lnTo>
                  <a:pt x="338" y="543"/>
                </a:lnTo>
                <a:cubicBezTo>
                  <a:pt x="259" y="536"/>
                  <a:pt x="206" y="506"/>
                  <a:pt x="192" y="425"/>
                </a:cubicBezTo>
                <a:lnTo>
                  <a:pt x="299" y="413"/>
                </a:lnTo>
                <a:cubicBezTo>
                  <a:pt x="304" y="442"/>
                  <a:pt x="310" y="458"/>
                  <a:pt x="338" y="471"/>
                </a:cubicBezTo>
                <a:lnTo>
                  <a:pt x="338" y="378"/>
                </a:lnTo>
                <a:cubicBezTo>
                  <a:pt x="302" y="368"/>
                  <a:pt x="277" y="360"/>
                  <a:pt x="262" y="352"/>
                </a:cubicBezTo>
                <a:cubicBezTo>
                  <a:pt x="197" y="321"/>
                  <a:pt x="189" y="230"/>
                  <a:pt x="240" y="181"/>
                </a:cubicBezTo>
                <a:cubicBezTo>
                  <a:pt x="262" y="160"/>
                  <a:pt x="295" y="148"/>
                  <a:pt x="338" y="146"/>
                </a:cubicBezTo>
                <a:lnTo>
                  <a:pt x="338" y="120"/>
                </a:lnTo>
                <a:lnTo>
                  <a:pt x="376" y="120"/>
                </a:lnTo>
                <a:lnTo>
                  <a:pt x="376" y="146"/>
                </a:lnTo>
                <a:cubicBezTo>
                  <a:pt x="440" y="150"/>
                  <a:pt x="493" y="173"/>
                  <a:pt x="508" y="240"/>
                </a:cubicBezTo>
                <a:close/>
                <a:moveTo>
                  <a:pt x="338" y="214"/>
                </a:moveTo>
                <a:lnTo>
                  <a:pt x="338" y="214"/>
                </a:lnTo>
                <a:cubicBezTo>
                  <a:pt x="314" y="222"/>
                  <a:pt x="296" y="244"/>
                  <a:pt x="315" y="267"/>
                </a:cubicBezTo>
                <a:cubicBezTo>
                  <a:pt x="319" y="273"/>
                  <a:pt x="327" y="278"/>
                  <a:pt x="338" y="282"/>
                </a:cubicBezTo>
                <a:lnTo>
                  <a:pt x="338" y="214"/>
                </a:lnTo>
                <a:close/>
                <a:moveTo>
                  <a:pt x="376" y="474"/>
                </a:moveTo>
                <a:lnTo>
                  <a:pt x="376" y="474"/>
                </a:lnTo>
                <a:cubicBezTo>
                  <a:pt x="391" y="470"/>
                  <a:pt x="402" y="465"/>
                  <a:pt x="409" y="457"/>
                </a:cubicBezTo>
                <a:cubicBezTo>
                  <a:pt x="416" y="450"/>
                  <a:pt x="420" y="441"/>
                  <a:pt x="420" y="432"/>
                </a:cubicBezTo>
                <a:cubicBezTo>
                  <a:pt x="420" y="423"/>
                  <a:pt x="417" y="416"/>
                  <a:pt x="411" y="409"/>
                </a:cubicBezTo>
                <a:cubicBezTo>
                  <a:pt x="405" y="402"/>
                  <a:pt x="394" y="395"/>
                  <a:pt x="376" y="389"/>
                </a:cubicBezTo>
                <a:lnTo>
                  <a:pt x="376" y="474"/>
                </a:lnTo>
                <a:close/>
                <a:moveTo>
                  <a:pt x="980" y="819"/>
                </a:moveTo>
                <a:lnTo>
                  <a:pt x="980" y="819"/>
                </a:lnTo>
                <a:cubicBezTo>
                  <a:pt x="999" y="815"/>
                  <a:pt x="1014" y="807"/>
                  <a:pt x="1023" y="797"/>
                </a:cubicBezTo>
                <a:cubicBezTo>
                  <a:pt x="1032" y="787"/>
                  <a:pt x="1036" y="776"/>
                  <a:pt x="1036" y="764"/>
                </a:cubicBezTo>
                <a:cubicBezTo>
                  <a:pt x="1036" y="753"/>
                  <a:pt x="1033" y="743"/>
                  <a:pt x="1025" y="733"/>
                </a:cubicBezTo>
                <a:cubicBezTo>
                  <a:pt x="1017" y="724"/>
                  <a:pt x="1002" y="716"/>
                  <a:pt x="980" y="708"/>
                </a:cubicBezTo>
                <a:lnTo>
                  <a:pt x="980" y="819"/>
                </a:lnTo>
                <a:close/>
                <a:moveTo>
                  <a:pt x="929" y="478"/>
                </a:moveTo>
                <a:lnTo>
                  <a:pt x="929" y="478"/>
                </a:lnTo>
                <a:cubicBezTo>
                  <a:pt x="897" y="489"/>
                  <a:pt x="874" y="518"/>
                  <a:pt x="898" y="548"/>
                </a:cubicBezTo>
                <a:cubicBezTo>
                  <a:pt x="904" y="556"/>
                  <a:pt x="915" y="562"/>
                  <a:pt x="929" y="567"/>
                </a:cubicBezTo>
                <a:lnTo>
                  <a:pt x="929" y="478"/>
                </a:lnTo>
                <a:close/>
                <a:moveTo>
                  <a:pt x="1152" y="513"/>
                </a:moveTo>
                <a:lnTo>
                  <a:pt x="1152" y="513"/>
                </a:lnTo>
                <a:lnTo>
                  <a:pt x="1023" y="533"/>
                </a:lnTo>
                <a:cubicBezTo>
                  <a:pt x="1012" y="506"/>
                  <a:pt x="1006" y="494"/>
                  <a:pt x="980" y="480"/>
                </a:cubicBezTo>
                <a:lnTo>
                  <a:pt x="980" y="580"/>
                </a:lnTo>
                <a:cubicBezTo>
                  <a:pt x="1050" y="599"/>
                  <a:pt x="1097" y="618"/>
                  <a:pt x="1120" y="639"/>
                </a:cubicBezTo>
                <a:cubicBezTo>
                  <a:pt x="1196" y="708"/>
                  <a:pt x="1175" y="826"/>
                  <a:pt x="1093" y="878"/>
                </a:cubicBezTo>
                <a:cubicBezTo>
                  <a:pt x="1061" y="899"/>
                  <a:pt x="1022" y="908"/>
                  <a:pt x="980" y="909"/>
                </a:cubicBezTo>
                <a:lnTo>
                  <a:pt x="980" y="975"/>
                </a:lnTo>
                <a:lnTo>
                  <a:pt x="929" y="975"/>
                </a:lnTo>
                <a:lnTo>
                  <a:pt x="929" y="909"/>
                </a:lnTo>
                <a:cubicBezTo>
                  <a:pt x="826" y="900"/>
                  <a:pt x="757" y="861"/>
                  <a:pt x="738" y="755"/>
                </a:cubicBezTo>
                <a:lnTo>
                  <a:pt x="878" y="739"/>
                </a:lnTo>
                <a:cubicBezTo>
                  <a:pt x="885" y="778"/>
                  <a:pt x="893" y="798"/>
                  <a:pt x="929" y="815"/>
                </a:cubicBezTo>
                <a:lnTo>
                  <a:pt x="929" y="693"/>
                </a:lnTo>
                <a:cubicBezTo>
                  <a:pt x="882" y="680"/>
                  <a:pt x="849" y="669"/>
                  <a:pt x="830" y="660"/>
                </a:cubicBezTo>
                <a:cubicBezTo>
                  <a:pt x="745" y="618"/>
                  <a:pt x="734" y="499"/>
                  <a:pt x="801" y="435"/>
                </a:cubicBezTo>
                <a:cubicBezTo>
                  <a:pt x="830" y="407"/>
                  <a:pt x="872" y="392"/>
                  <a:pt x="929" y="389"/>
                </a:cubicBezTo>
                <a:lnTo>
                  <a:pt x="929" y="355"/>
                </a:lnTo>
                <a:lnTo>
                  <a:pt x="980" y="355"/>
                </a:lnTo>
                <a:lnTo>
                  <a:pt x="980" y="389"/>
                </a:lnTo>
                <a:cubicBezTo>
                  <a:pt x="1063" y="394"/>
                  <a:pt x="1132" y="425"/>
                  <a:pt x="1152" y="5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Freeform 15"/>
          <p:cNvSpPr>
            <a:spLocks noEditPoints="1"/>
          </p:cNvSpPr>
          <p:nvPr/>
        </p:nvSpPr>
        <p:spPr bwMode="auto">
          <a:xfrm>
            <a:off x="6981053" y="4668815"/>
            <a:ext cx="737138" cy="443208"/>
          </a:xfrm>
          <a:custGeom>
            <a:avLst/>
            <a:gdLst>
              <a:gd name="T0" fmla="*/ 0 w 1677"/>
              <a:gd name="T1" fmla="*/ 702 h 1009"/>
              <a:gd name="T2" fmla="*/ 131 w 1677"/>
              <a:gd name="T3" fmla="*/ 702 h 1009"/>
              <a:gd name="T4" fmla="*/ 131 w 1677"/>
              <a:gd name="T5" fmla="*/ 307 h 1009"/>
              <a:gd name="T6" fmla="*/ 0 w 1677"/>
              <a:gd name="T7" fmla="*/ 307 h 1009"/>
              <a:gd name="T8" fmla="*/ 0 w 1677"/>
              <a:gd name="T9" fmla="*/ 702 h 1009"/>
              <a:gd name="T10" fmla="*/ 944 w 1677"/>
              <a:gd name="T11" fmla="*/ 383 h 1009"/>
              <a:gd name="T12" fmla="*/ 944 w 1677"/>
              <a:gd name="T13" fmla="*/ 383 h 1009"/>
              <a:gd name="T14" fmla="*/ 944 w 1677"/>
              <a:gd name="T15" fmla="*/ 0 h 1009"/>
              <a:gd name="T16" fmla="*/ 197 w 1677"/>
              <a:gd name="T17" fmla="*/ 307 h 1009"/>
              <a:gd name="T18" fmla="*/ 197 w 1677"/>
              <a:gd name="T19" fmla="*/ 702 h 1009"/>
              <a:gd name="T20" fmla="*/ 500 w 1677"/>
              <a:gd name="T21" fmla="*/ 827 h 1009"/>
              <a:gd name="T22" fmla="*/ 564 w 1677"/>
              <a:gd name="T23" fmla="*/ 853 h 1009"/>
              <a:gd name="T24" fmla="*/ 944 w 1677"/>
              <a:gd name="T25" fmla="*/ 1009 h 1009"/>
              <a:gd name="T26" fmla="*/ 944 w 1677"/>
              <a:gd name="T27" fmla="*/ 620 h 1009"/>
              <a:gd name="T28" fmla="*/ 1015 w 1677"/>
              <a:gd name="T29" fmla="*/ 587 h 1009"/>
              <a:gd name="T30" fmla="*/ 1015 w 1677"/>
              <a:gd name="T31" fmla="*/ 417 h 1009"/>
              <a:gd name="T32" fmla="*/ 944 w 1677"/>
              <a:gd name="T33" fmla="*/ 383 h 1009"/>
              <a:gd name="T34" fmla="*/ 1281 w 1677"/>
              <a:gd name="T35" fmla="*/ 150 h 1009"/>
              <a:gd name="T36" fmla="*/ 1281 w 1677"/>
              <a:gd name="T37" fmla="*/ 150 h 1009"/>
              <a:gd name="T38" fmla="*/ 1223 w 1677"/>
              <a:gd name="T39" fmla="*/ 150 h 1009"/>
              <a:gd name="T40" fmla="*/ 1223 w 1677"/>
              <a:gd name="T41" fmla="*/ 208 h 1009"/>
              <a:gd name="T42" fmla="*/ 1223 w 1677"/>
              <a:gd name="T43" fmla="*/ 795 h 1009"/>
              <a:gd name="T44" fmla="*/ 1223 w 1677"/>
              <a:gd name="T45" fmla="*/ 853 h 1009"/>
              <a:gd name="T46" fmla="*/ 1281 w 1677"/>
              <a:gd name="T47" fmla="*/ 853 h 1009"/>
              <a:gd name="T48" fmla="*/ 1281 w 1677"/>
              <a:gd name="T49" fmla="*/ 150 h 1009"/>
              <a:gd name="T50" fmla="*/ 1411 w 1677"/>
              <a:gd name="T51" fmla="*/ 20 h 1009"/>
              <a:gd name="T52" fmla="*/ 1411 w 1677"/>
              <a:gd name="T53" fmla="*/ 20 h 1009"/>
              <a:gd name="T54" fmla="*/ 1354 w 1677"/>
              <a:gd name="T55" fmla="*/ 20 h 1009"/>
              <a:gd name="T56" fmla="*/ 1354 w 1677"/>
              <a:gd name="T57" fmla="*/ 77 h 1009"/>
              <a:gd name="T58" fmla="*/ 1354 w 1677"/>
              <a:gd name="T59" fmla="*/ 926 h 1009"/>
              <a:gd name="T60" fmla="*/ 1354 w 1677"/>
              <a:gd name="T61" fmla="*/ 983 h 1009"/>
              <a:gd name="T62" fmla="*/ 1411 w 1677"/>
              <a:gd name="T63" fmla="*/ 983 h 1009"/>
              <a:gd name="T64" fmla="*/ 1411 w 1677"/>
              <a:gd name="T65" fmla="*/ 20 h 1009"/>
              <a:gd name="T66" fmla="*/ 1149 w 1677"/>
              <a:gd name="T67" fmla="*/ 282 h 1009"/>
              <a:gd name="T68" fmla="*/ 1149 w 1677"/>
              <a:gd name="T69" fmla="*/ 282 h 1009"/>
              <a:gd name="T70" fmla="*/ 1092 w 1677"/>
              <a:gd name="T71" fmla="*/ 282 h 1009"/>
              <a:gd name="T72" fmla="*/ 1092 w 1677"/>
              <a:gd name="T73" fmla="*/ 339 h 1009"/>
              <a:gd name="T74" fmla="*/ 1092 w 1677"/>
              <a:gd name="T75" fmla="*/ 664 h 1009"/>
              <a:gd name="T76" fmla="*/ 1092 w 1677"/>
              <a:gd name="T77" fmla="*/ 721 h 1009"/>
              <a:gd name="T78" fmla="*/ 1149 w 1677"/>
              <a:gd name="T79" fmla="*/ 721 h 1009"/>
              <a:gd name="T80" fmla="*/ 1149 w 1677"/>
              <a:gd name="T81" fmla="*/ 282 h 1009"/>
              <a:gd name="T82" fmla="*/ 387 w 1677"/>
              <a:gd name="T83" fmla="*/ 941 h 1009"/>
              <a:gd name="T84" fmla="*/ 387 w 1677"/>
              <a:gd name="T85" fmla="*/ 941 h 1009"/>
              <a:gd name="T86" fmla="*/ 274 w 1677"/>
              <a:gd name="T87" fmla="*/ 827 h 1009"/>
              <a:gd name="T88" fmla="*/ 282 w 1677"/>
              <a:gd name="T89" fmla="*/ 784 h 1009"/>
              <a:gd name="T90" fmla="*/ 221 w 1677"/>
              <a:gd name="T91" fmla="*/ 759 h 1009"/>
              <a:gd name="T92" fmla="*/ 208 w 1677"/>
              <a:gd name="T93" fmla="*/ 827 h 1009"/>
              <a:gd name="T94" fmla="*/ 387 w 1677"/>
              <a:gd name="T95" fmla="*/ 1007 h 1009"/>
              <a:gd name="T96" fmla="*/ 553 w 1677"/>
              <a:gd name="T97" fmla="*/ 896 h 1009"/>
              <a:gd name="T98" fmla="*/ 492 w 1677"/>
              <a:gd name="T99" fmla="*/ 871 h 1009"/>
              <a:gd name="T100" fmla="*/ 387 w 1677"/>
              <a:gd name="T101" fmla="*/ 941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7" h="1009">
                <a:moveTo>
                  <a:pt x="0" y="702"/>
                </a:moveTo>
                <a:lnTo>
                  <a:pt x="131" y="702"/>
                </a:lnTo>
                <a:lnTo>
                  <a:pt x="131" y="307"/>
                </a:lnTo>
                <a:lnTo>
                  <a:pt x="0" y="307"/>
                </a:lnTo>
                <a:lnTo>
                  <a:pt x="0" y="702"/>
                </a:lnTo>
                <a:close/>
                <a:moveTo>
                  <a:pt x="944" y="383"/>
                </a:moveTo>
                <a:lnTo>
                  <a:pt x="944" y="383"/>
                </a:lnTo>
                <a:lnTo>
                  <a:pt x="944" y="0"/>
                </a:lnTo>
                <a:lnTo>
                  <a:pt x="197" y="307"/>
                </a:lnTo>
                <a:lnTo>
                  <a:pt x="197" y="702"/>
                </a:lnTo>
                <a:lnTo>
                  <a:pt x="500" y="827"/>
                </a:lnTo>
                <a:lnTo>
                  <a:pt x="564" y="853"/>
                </a:lnTo>
                <a:lnTo>
                  <a:pt x="944" y="1009"/>
                </a:lnTo>
                <a:lnTo>
                  <a:pt x="944" y="620"/>
                </a:lnTo>
                <a:cubicBezTo>
                  <a:pt x="969" y="617"/>
                  <a:pt x="995" y="606"/>
                  <a:pt x="1015" y="587"/>
                </a:cubicBezTo>
                <a:cubicBezTo>
                  <a:pt x="1061" y="540"/>
                  <a:pt x="1061" y="463"/>
                  <a:pt x="1015" y="417"/>
                </a:cubicBezTo>
                <a:cubicBezTo>
                  <a:pt x="995" y="397"/>
                  <a:pt x="969" y="386"/>
                  <a:pt x="944" y="383"/>
                </a:cubicBezTo>
                <a:close/>
                <a:moveTo>
                  <a:pt x="1281" y="150"/>
                </a:moveTo>
                <a:lnTo>
                  <a:pt x="1281" y="150"/>
                </a:lnTo>
                <a:cubicBezTo>
                  <a:pt x="1265" y="135"/>
                  <a:pt x="1239" y="135"/>
                  <a:pt x="1223" y="150"/>
                </a:cubicBezTo>
                <a:cubicBezTo>
                  <a:pt x="1207" y="166"/>
                  <a:pt x="1207" y="192"/>
                  <a:pt x="1223" y="208"/>
                </a:cubicBezTo>
                <a:cubicBezTo>
                  <a:pt x="1385" y="370"/>
                  <a:pt x="1385" y="633"/>
                  <a:pt x="1223" y="795"/>
                </a:cubicBezTo>
                <a:cubicBezTo>
                  <a:pt x="1207" y="811"/>
                  <a:pt x="1207" y="837"/>
                  <a:pt x="1223" y="853"/>
                </a:cubicBezTo>
                <a:cubicBezTo>
                  <a:pt x="1239" y="868"/>
                  <a:pt x="1265" y="868"/>
                  <a:pt x="1281" y="853"/>
                </a:cubicBezTo>
                <a:cubicBezTo>
                  <a:pt x="1475" y="659"/>
                  <a:pt x="1475" y="344"/>
                  <a:pt x="1281" y="150"/>
                </a:cubicBezTo>
                <a:close/>
                <a:moveTo>
                  <a:pt x="1411" y="20"/>
                </a:moveTo>
                <a:lnTo>
                  <a:pt x="1411" y="20"/>
                </a:lnTo>
                <a:cubicBezTo>
                  <a:pt x="1395" y="5"/>
                  <a:pt x="1370" y="5"/>
                  <a:pt x="1354" y="20"/>
                </a:cubicBezTo>
                <a:cubicBezTo>
                  <a:pt x="1339" y="36"/>
                  <a:pt x="1339" y="61"/>
                  <a:pt x="1354" y="77"/>
                </a:cubicBezTo>
                <a:cubicBezTo>
                  <a:pt x="1588" y="312"/>
                  <a:pt x="1588" y="691"/>
                  <a:pt x="1354" y="926"/>
                </a:cubicBezTo>
                <a:cubicBezTo>
                  <a:pt x="1339" y="942"/>
                  <a:pt x="1339" y="967"/>
                  <a:pt x="1354" y="983"/>
                </a:cubicBezTo>
                <a:cubicBezTo>
                  <a:pt x="1370" y="999"/>
                  <a:pt x="1395" y="999"/>
                  <a:pt x="1411" y="983"/>
                </a:cubicBezTo>
                <a:cubicBezTo>
                  <a:pt x="1677" y="717"/>
                  <a:pt x="1677" y="286"/>
                  <a:pt x="1411" y="20"/>
                </a:cubicBezTo>
                <a:close/>
                <a:moveTo>
                  <a:pt x="1149" y="282"/>
                </a:moveTo>
                <a:lnTo>
                  <a:pt x="1149" y="282"/>
                </a:lnTo>
                <a:cubicBezTo>
                  <a:pt x="1133" y="266"/>
                  <a:pt x="1108" y="266"/>
                  <a:pt x="1092" y="282"/>
                </a:cubicBezTo>
                <a:cubicBezTo>
                  <a:pt x="1077" y="298"/>
                  <a:pt x="1077" y="323"/>
                  <a:pt x="1092" y="339"/>
                </a:cubicBezTo>
                <a:cubicBezTo>
                  <a:pt x="1182" y="429"/>
                  <a:pt x="1182" y="574"/>
                  <a:pt x="1092" y="664"/>
                </a:cubicBezTo>
                <a:cubicBezTo>
                  <a:pt x="1077" y="680"/>
                  <a:pt x="1077" y="705"/>
                  <a:pt x="1092" y="721"/>
                </a:cubicBezTo>
                <a:cubicBezTo>
                  <a:pt x="1108" y="737"/>
                  <a:pt x="1133" y="737"/>
                  <a:pt x="1149" y="721"/>
                </a:cubicBezTo>
                <a:cubicBezTo>
                  <a:pt x="1270" y="600"/>
                  <a:pt x="1270" y="403"/>
                  <a:pt x="1149" y="282"/>
                </a:cubicBezTo>
                <a:close/>
                <a:moveTo>
                  <a:pt x="387" y="941"/>
                </a:moveTo>
                <a:lnTo>
                  <a:pt x="387" y="941"/>
                </a:lnTo>
                <a:cubicBezTo>
                  <a:pt x="324" y="940"/>
                  <a:pt x="274" y="890"/>
                  <a:pt x="274" y="827"/>
                </a:cubicBezTo>
                <a:cubicBezTo>
                  <a:pt x="274" y="812"/>
                  <a:pt x="277" y="798"/>
                  <a:pt x="282" y="784"/>
                </a:cubicBezTo>
                <a:lnTo>
                  <a:pt x="221" y="759"/>
                </a:lnTo>
                <a:cubicBezTo>
                  <a:pt x="213" y="780"/>
                  <a:pt x="208" y="803"/>
                  <a:pt x="208" y="827"/>
                </a:cubicBezTo>
                <a:cubicBezTo>
                  <a:pt x="208" y="926"/>
                  <a:pt x="288" y="1007"/>
                  <a:pt x="387" y="1007"/>
                </a:cubicBezTo>
                <a:cubicBezTo>
                  <a:pt x="462" y="1006"/>
                  <a:pt x="526" y="961"/>
                  <a:pt x="553" y="896"/>
                </a:cubicBezTo>
                <a:lnTo>
                  <a:pt x="492" y="871"/>
                </a:lnTo>
                <a:cubicBezTo>
                  <a:pt x="474" y="912"/>
                  <a:pt x="434" y="941"/>
                  <a:pt x="387" y="9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Freeform 16"/>
          <p:cNvSpPr>
            <a:spLocks noEditPoints="1"/>
          </p:cNvSpPr>
          <p:nvPr/>
        </p:nvSpPr>
        <p:spPr bwMode="auto">
          <a:xfrm>
            <a:off x="4780393" y="3721031"/>
            <a:ext cx="707789" cy="603639"/>
          </a:xfrm>
          <a:custGeom>
            <a:avLst/>
            <a:gdLst>
              <a:gd name="T0" fmla="*/ 1135 w 1753"/>
              <a:gd name="T1" fmla="*/ 613 h 1497"/>
              <a:gd name="T2" fmla="*/ 983 w 1753"/>
              <a:gd name="T3" fmla="*/ 886 h 1497"/>
              <a:gd name="T4" fmla="*/ 886 w 1753"/>
              <a:gd name="T5" fmla="*/ 1255 h 1497"/>
              <a:gd name="T6" fmla="*/ 686 w 1753"/>
              <a:gd name="T7" fmla="*/ 1260 h 1497"/>
              <a:gd name="T8" fmla="*/ 691 w 1753"/>
              <a:gd name="T9" fmla="*/ 985 h 1497"/>
              <a:gd name="T10" fmla="*/ 869 w 1753"/>
              <a:gd name="T11" fmla="*/ 652 h 1497"/>
              <a:gd name="T12" fmla="*/ 693 w 1753"/>
              <a:gd name="T13" fmla="*/ 651 h 1497"/>
              <a:gd name="T14" fmla="*/ 528 w 1753"/>
              <a:gd name="T15" fmla="*/ 639 h 1497"/>
              <a:gd name="T16" fmla="*/ 543 w 1753"/>
              <a:gd name="T17" fmla="*/ 531 h 1497"/>
              <a:gd name="T18" fmla="*/ 576 w 1753"/>
              <a:gd name="T19" fmla="*/ 413 h 1497"/>
              <a:gd name="T20" fmla="*/ 722 w 1753"/>
              <a:gd name="T21" fmla="*/ 425 h 1497"/>
              <a:gd name="T22" fmla="*/ 1149 w 1753"/>
              <a:gd name="T23" fmla="*/ 465 h 1497"/>
              <a:gd name="T24" fmla="*/ 1744 w 1753"/>
              <a:gd name="T25" fmla="*/ 684 h 1497"/>
              <a:gd name="T26" fmla="*/ 1480 w 1753"/>
              <a:gd name="T27" fmla="*/ 423 h 1497"/>
              <a:gd name="T28" fmla="*/ 1462 w 1753"/>
              <a:gd name="T29" fmla="*/ 415 h 1497"/>
              <a:gd name="T30" fmla="*/ 1298 w 1753"/>
              <a:gd name="T31" fmla="*/ 569 h 1497"/>
              <a:gd name="T32" fmla="*/ 1175 w 1753"/>
              <a:gd name="T33" fmla="*/ 716 h 1497"/>
              <a:gd name="T34" fmla="*/ 1198 w 1753"/>
              <a:gd name="T35" fmla="*/ 731 h 1497"/>
              <a:gd name="T36" fmla="*/ 1341 w 1753"/>
              <a:gd name="T37" fmla="*/ 731 h 1497"/>
              <a:gd name="T38" fmla="*/ 1367 w 1753"/>
              <a:gd name="T39" fmla="*/ 758 h 1497"/>
              <a:gd name="T40" fmla="*/ 1205 w 1753"/>
              <a:gd name="T41" fmla="*/ 1132 h 1497"/>
              <a:gd name="T42" fmla="*/ 435 w 1753"/>
              <a:gd name="T43" fmla="*/ 1143 h 1497"/>
              <a:gd name="T44" fmla="*/ 432 w 1753"/>
              <a:gd name="T45" fmla="*/ 367 h 1497"/>
              <a:gd name="T46" fmla="*/ 1016 w 1753"/>
              <a:gd name="T47" fmla="*/ 228 h 1497"/>
              <a:gd name="T48" fmla="*/ 1120 w 1753"/>
              <a:gd name="T49" fmla="*/ 204 h 1497"/>
              <a:gd name="T50" fmla="*/ 1083 w 1753"/>
              <a:gd name="T51" fmla="*/ 41 h 1497"/>
              <a:gd name="T52" fmla="*/ 291 w 1753"/>
              <a:gd name="T53" fmla="*/ 227 h 1497"/>
              <a:gd name="T54" fmla="*/ 811 w 1753"/>
              <a:gd name="T55" fmla="*/ 1497 h 1497"/>
              <a:gd name="T56" fmla="*/ 1347 w 1753"/>
              <a:gd name="T57" fmla="*/ 1272 h 1497"/>
              <a:gd name="T58" fmla="*/ 1542 w 1753"/>
              <a:gd name="T59" fmla="*/ 927 h 1497"/>
              <a:gd name="T60" fmla="*/ 1565 w 1753"/>
              <a:gd name="T61" fmla="*/ 751 h 1497"/>
              <a:gd name="T62" fmla="*/ 1625 w 1753"/>
              <a:gd name="T63" fmla="*/ 727 h 1497"/>
              <a:gd name="T64" fmla="*/ 1750 w 1753"/>
              <a:gd name="T65" fmla="*/ 712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3" h="1497">
                <a:moveTo>
                  <a:pt x="1152" y="584"/>
                </a:moveTo>
                <a:cubicBezTo>
                  <a:pt x="1152" y="592"/>
                  <a:pt x="1147" y="602"/>
                  <a:pt x="1135" y="613"/>
                </a:cubicBezTo>
                <a:cubicBezTo>
                  <a:pt x="1109" y="636"/>
                  <a:pt x="1080" y="679"/>
                  <a:pt x="1047" y="742"/>
                </a:cubicBezTo>
                <a:cubicBezTo>
                  <a:pt x="1020" y="794"/>
                  <a:pt x="999" y="842"/>
                  <a:pt x="983" y="886"/>
                </a:cubicBezTo>
                <a:cubicBezTo>
                  <a:pt x="946" y="993"/>
                  <a:pt x="923" y="1099"/>
                  <a:pt x="915" y="1205"/>
                </a:cubicBezTo>
                <a:cubicBezTo>
                  <a:pt x="913" y="1233"/>
                  <a:pt x="903" y="1250"/>
                  <a:pt x="886" y="1255"/>
                </a:cubicBezTo>
                <a:cubicBezTo>
                  <a:pt x="873" y="1259"/>
                  <a:pt x="832" y="1261"/>
                  <a:pt x="762" y="1261"/>
                </a:cubicBezTo>
                <a:cubicBezTo>
                  <a:pt x="719" y="1261"/>
                  <a:pt x="694" y="1260"/>
                  <a:pt x="686" y="1260"/>
                </a:cubicBezTo>
                <a:cubicBezTo>
                  <a:pt x="648" y="1256"/>
                  <a:pt x="629" y="1245"/>
                  <a:pt x="629" y="1228"/>
                </a:cubicBezTo>
                <a:cubicBezTo>
                  <a:pt x="629" y="1163"/>
                  <a:pt x="650" y="1083"/>
                  <a:pt x="691" y="985"/>
                </a:cubicBezTo>
                <a:cubicBezTo>
                  <a:pt x="720" y="916"/>
                  <a:pt x="759" y="841"/>
                  <a:pt x="807" y="758"/>
                </a:cubicBezTo>
                <a:cubicBezTo>
                  <a:pt x="848" y="687"/>
                  <a:pt x="869" y="651"/>
                  <a:pt x="869" y="652"/>
                </a:cubicBezTo>
                <a:cubicBezTo>
                  <a:pt x="869" y="648"/>
                  <a:pt x="859" y="646"/>
                  <a:pt x="841" y="646"/>
                </a:cubicBezTo>
                <a:cubicBezTo>
                  <a:pt x="808" y="646"/>
                  <a:pt x="759" y="647"/>
                  <a:pt x="693" y="651"/>
                </a:cubicBezTo>
                <a:cubicBezTo>
                  <a:pt x="627" y="654"/>
                  <a:pt x="577" y="656"/>
                  <a:pt x="544" y="656"/>
                </a:cubicBezTo>
                <a:cubicBezTo>
                  <a:pt x="533" y="656"/>
                  <a:pt x="528" y="650"/>
                  <a:pt x="528" y="639"/>
                </a:cubicBezTo>
                <a:cubicBezTo>
                  <a:pt x="528" y="626"/>
                  <a:pt x="530" y="608"/>
                  <a:pt x="534" y="585"/>
                </a:cubicBezTo>
                <a:cubicBezTo>
                  <a:pt x="539" y="558"/>
                  <a:pt x="542" y="540"/>
                  <a:pt x="543" y="531"/>
                </a:cubicBezTo>
                <a:cubicBezTo>
                  <a:pt x="545" y="511"/>
                  <a:pt x="546" y="477"/>
                  <a:pt x="546" y="431"/>
                </a:cubicBezTo>
                <a:cubicBezTo>
                  <a:pt x="546" y="419"/>
                  <a:pt x="556" y="413"/>
                  <a:pt x="576" y="413"/>
                </a:cubicBezTo>
                <a:cubicBezTo>
                  <a:pt x="594" y="413"/>
                  <a:pt x="619" y="415"/>
                  <a:pt x="648" y="418"/>
                </a:cubicBezTo>
                <a:cubicBezTo>
                  <a:pt x="690" y="422"/>
                  <a:pt x="714" y="425"/>
                  <a:pt x="722" y="425"/>
                </a:cubicBezTo>
                <a:cubicBezTo>
                  <a:pt x="799" y="431"/>
                  <a:pt x="930" y="434"/>
                  <a:pt x="1116" y="434"/>
                </a:cubicBezTo>
                <a:cubicBezTo>
                  <a:pt x="1136" y="434"/>
                  <a:pt x="1147" y="444"/>
                  <a:pt x="1149" y="465"/>
                </a:cubicBezTo>
                <a:cubicBezTo>
                  <a:pt x="1151" y="497"/>
                  <a:pt x="1152" y="536"/>
                  <a:pt x="1152" y="584"/>
                </a:cubicBezTo>
                <a:close/>
                <a:moveTo>
                  <a:pt x="1744" y="684"/>
                </a:moveTo>
                <a:lnTo>
                  <a:pt x="1506" y="449"/>
                </a:lnTo>
                <a:lnTo>
                  <a:pt x="1480" y="423"/>
                </a:lnTo>
                <a:cubicBezTo>
                  <a:pt x="1475" y="418"/>
                  <a:pt x="1469" y="415"/>
                  <a:pt x="1462" y="415"/>
                </a:cubicBezTo>
                <a:cubicBezTo>
                  <a:pt x="1462" y="415"/>
                  <a:pt x="1462" y="415"/>
                  <a:pt x="1462" y="415"/>
                </a:cubicBezTo>
                <a:cubicBezTo>
                  <a:pt x="1455" y="415"/>
                  <a:pt x="1449" y="418"/>
                  <a:pt x="1444" y="423"/>
                </a:cubicBezTo>
                <a:lnTo>
                  <a:pt x="1298" y="569"/>
                </a:lnTo>
                <a:lnTo>
                  <a:pt x="1180" y="688"/>
                </a:lnTo>
                <a:cubicBezTo>
                  <a:pt x="1173" y="696"/>
                  <a:pt x="1171" y="706"/>
                  <a:pt x="1175" y="716"/>
                </a:cubicBezTo>
                <a:cubicBezTo>
                  <a:pt x="1179" y="725"/>
                  <a:pt x="1188" y="731"/>
                  <a:pt x="1198" y="731"/>
                </a:cubicBezTo>
                <a:lnTo>
                  <a:pt x="1198" y="731"/>
                </a:lnTo>
                <a:lnTo>
                  <a:pt x="1298" y="731"/>
                </a:lnTo>
                <a:lnTo>
                  <a:pt x="1341" y="731"/>
                </a:lnTo>
                <a:cubicBezTo>
                  <a:pt x="1348" y="731"/>
                  <a:pt x="1356" y="734"/>
                  <a:pt x="1360" y="739"/>
                </a:cubicBezTo>
                <a:cubicBezTo>
                  <a:pt x="1365" y="744"/>
                  <a:pt x="1367" y="751"/>
                  <a:pt x="1367" y="758"/>
                </a:cubicBezTo>
                <a:lnTo>
                  <a:pt x="1363" y="800"/>
                </a:lnTo>
                <a:cubicBezTo>
                  <a:pt x="1350" y="925"/>
                  <a:pt x="1293" y="1043"/>
                  <a:pt x="1205" y="1132"/>
                </a:cubicBezTo>
                <a:cubicBezTo>
                  <a:pt x="1098" y="1240"/>
                  <a:pt x="958" y="1300"/>
                  <a:pt x="812" y="1300"/>
                </a:cubicBezTo>
                <a:cubicBezTo>
                  <a:pt x="671" y="1300"/>
                  <a:pt x="537" y="1244"/>
                  <a:pt x="435" y="1143"/>
                </a:cubicBezTo>
                <a:cubicBezTo>
                  <a:pt x="331" y="1040"/>
                  <a:pt x="273" y="902"/>
                  <a:pt x="273" y="756"/>
                </a:cubicBezTo>
                <a:cubicBezTo>
                  <a:pt x="272" y="609"/>
                  <a:pt x="328" y="470"/>
                  <a:pt x="432" y="367"/>
                </a:cubicBezTo>
                <a:cubicBezTo>
                  <a:pt x="538" y="259"/>
                  <a:pt x="686" y="197"/>
                  <a:pt x="838" y="197"/>
                </a:cubicBezTo>
                <a:cubicBezTo>
                  <a:pt x="899" y="197"/>
                  <a:pt x="960" y="208"/>
                  <a:pt x="1016" y="228"/>
                </a:cubicBezTo>
                <a:cubicBezTo>
                  <a:pt x="1026" y="232"/>
                  <a:pt x="1037" y="234"/>
                  <a:pt x="1049" y="234"/>
                </a:cubicBezTo>
                <a:cubicBezTo>
                  <a:pt x="1076" y="234"/>
                  <a:pt x="1101" y="223"/>
                  <a:pt x="1120" y="204"/>
                </a:cubicBezTo>
                <a:cubicBezTo>
                  <a:pt x="1130" y="194"/>
                  <a:pt x="1138" y="182"/>
                  <a:pt x="1142" y="168"/>
                </a:cubicBezTo>
                <a:cubicBezTo>
                  <a:pt x="1161" y="117"/>
                  <a:pt x="1134" y="60"/>
                  <a:pt x="1083" y="41"/>
                </a:cubicBezTo>
                <a:cubicBezTo>
                  <a:pt x="1006" y="14"/>
                  <a:pt x="924" y="0"/>
                  <a:pt x="840" y="0"/>
                </a:cubicBezTo>
                <a:cubicBezTo>
                  <a:pt x="634" y="0"/>
                  <a:pt x="434" y="82"/>
                  <a:pt x="291" y="227"/>
                </a:cubicBezTo>
                <a:cubicBezTo>
                  <a:pt x="0" y="520"/>
                  <a:pt x="2" y="994"/>
                  <a:pt x="296" y="1284"/>
                </a:cubicBezTo>
                <a:cubicBezTo>
                  <a:pt x="434" y="1422"/>
                  <a:pt x="617" y="1497"/>
                  <a:pt x="811" y="1497"/>
                </a:cubicBezTo>
                <a:cubicBezTo>
                  <a:pt x="814" y="1497"/>
                  <a:pt x="818" y="1497"/>
                  <a:pt x="821" y="1497"/>
                </a:cubicBezTo>
                <a:cubicBezTo>
                  <a:pt x="1018" y="1494"/>
                  <a:pt x="1205" y="1415"/>
                  <a:pt x="1347" y="1272"/>
                </a:cubicBezTo>
                <a:cubicBezTo>
                  <a:pt x="1397" y="1222"/>
                  <a:pt x="1439" y="1165"/>
                  <a:pt x="1474" y="1102"/>
                </a:cubicBezTo>
                <a:cubicBezTo>
                  <a:pt x="1503" y="1047"/>
                  <a:pt x="1527" y="988"/>
                  <a:pt x="1542" y="927"/>
                </a:cubicBezTo>
                <a:cubicBezTo>
                  <a:pt x="1553" y="881"/>
                  <a:pt x="1560" y="834"/>
                  <a:pt x="1563" y="787"/>
                </a:cubicBezTo>
                <a:lnTo>
                  <a:pt x="1565" y="751"/>
                </a:lnTo>
                <a:cubicBezTo>
                  <a:pt x="1565" y="737"/>
                  <a:pt x="1576" y="727"/>
                  <a:pt x="1589" y="727"/>
                </a:cubicBezTo>
                <a:lnTo>
                  <a:pt x="1625" y="727"/>
                </a:lnTo>
                <a:lnTo>
                  <a:pt x="1726" y="727"/>
                </a:lnTo>
                <a:cubicBezTo>
                  <a:pt x="1737" y="727"/>
                  <a:pt x="1745" y="721"/>
                  <a:pt x="1750" y="712"/>
                </a:cubicBezTo>
                <a:cubicBezTo>
                  <a:pt x="1753" y="702"/>
                  <a:pt x="1751" y="691"/>
                  <a:pt x="1744" y="6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696514985"/>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1420"/>
                            </p:stCondLst>
                            <p:childTnLst>
                              <p:par>
                                <p:cTn id="27" presetID="31"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400" fill="hold"/>
                                        <p:tgtEl>
                                          <p:spTgt spid="14"/>
                                        </p:tgtEl>
                                        <p:attrNameLst>
                                          <p:attrName>ppt_w</p:attrName>
                                        </p:attrNameLst>
                                      </p:cBhvr>
                                      <p:tavLst>
                                        <p:tav tm="0">
                                          <p:val>
                                            <p:fltVal val="0"/>
                                          </p:val>
                                        </p:tav>
                                        <p:tav tm="100000">
                                          <p:val>
                                            <p:strVal val="#ppt_w"/>
                                          </p:val>
                                        </p:tav>
                                      </p:tavLst>
                                    </p:anim>
                                    <p:anim calcmode="lin" valueType="num">
                                      <p:cBhvr>
                                        <p:cTn id="30" dur="400" fill="hold"/>
                                        <p:tgtEl>
                                          <p:spTgt spid="14"/>
                                        </p:tgtEl>
                                        <p:attrNameLst>
                                          <p:attrName>ppt_h</p:attrName>
                                        </p:attrNameLst>
                                      </p:cBhvr>
                                      <p:tavLst>
                                        <p:tav tm="0">
                                          <p:val>
                                            <p:fltVal val="0"/>
                                          </p:val>
                                        </p:tav>
                                        <p:tav tm="100000">
                                          <p:val>
                                            <p:strVal val="#ppt_h"/>
                                          </p:val>
                                        </p:tav>
                                      </p:tavLst>
                                    </p:anim>
                                    <p:anim calcmode="lin" valueType="num">
                                      <p:cBhvr>
                                        <p:cTn id="31" dur="400" fill="hold"/>
                                        <p:tgtEl>
                                          <p:spTgt spid="14"/>
                                        </p:tgtEl>
                                        <p:attrNameLst>
                                          <p:attrName>style.rotation</p:attrName>
                                        </p:attrNameLst>
                                      </p:cBhvr>
                                      <p:tavLst>
                                        <p:tav tm="0">
                                          <p:val>
                                            <p:fltVal val="90"/>
                                          </p:val>
                                        </p:tav>
                                        <p:tav tm="100000">
                                          <p:val>
                                            <p:fltVal val="0"/>
                                          </p:val>
                                        </p:tav>
                                      </p:tavLst>
                                    </p:anim>
                                    <p:animEffect transition="in" filter="fade">
                                      <p:cBhvr>
                                        <p:cTn id="32" dur="400"/>
                                        <p:tgtEl>
                                          <p:spTgt spid="14"/>
                                        </p:tgtEl>
                                      </p:cBhvr>
                                    </p:animEffect>
                                  </p:childTnLst>
                                </p:cTn>
                              </p:par>
                            </p:childTnLst>
                          </p:cTn>
                        </p:par>
                        <p:par>
                          <p:cTn id="33" fill="hold">
                            <p:stCondLst>
                              <p:cond delay="1820"/>
                            </p:stCondLst>
                            <p:childTnLst>
                              <p:par>
                                <p:cTn id="34" presetID="22" presetClass="entr" presetSubtype="8"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400"/>
                                        <p:tgtEl>
                                          <p:spTgt spid="36"/>
                                        </p:tgtEl>
                                      </p:cBhvr>
                                    </p:animEffect>
                                  </p:childTnLst>
                                </p:cTn>
                              </p:par>
                            </p:childTnLst>
                          </p:cTn>
                        </p:par>
                        <p:par>
                          <p:cTn id="37" fill="hold">
                            <p:stCondLst>
                              <p:cond delay="2220"/>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2720"/>
                            </p:stCondLst>
                            <p:childTnLst>
                              <p:par>
                                <p:cTn id="42" presetID="53" presetClass="entr" presetSubtype="16"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3220"/>
                            </p:stCondLst>
                            <p:childTnLst>
                              <p:par>
                                <p:cTn id="48" presetID="31"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 calcmode="lin" valueType="num">
                                      <p:cBhvr>
                                        <p:cTn id="52" dur="500" fill="hold"/>
                                        <p:tgtEl>
                                          <p:spTgt spid="15"/>
                                        </p:tgtEl>
                                        <p:attrNameLst>
                                          <p:attrName>style.rotation</p:attrName>
                                        </p:attrNameLst>
                                      </p:cBhvr>
                                      <p:tavLst>
                                        <p:tav tm="0">
                                          <p:val>
                                            <p:fltVal val="90"/>
                                          </p:val>
                                        </p:tav>
                                        <p:tav tm="100000">
                                          <p:val>
                                            <p:fltVal val="0"/>
                                          </p:val>
                                        </p:tav>
                                      </p:tavLst>
                                    </p:anim>
                                    <p:animEffect transition="in" filter="fade">
                                      <p:cBhvr>
                                        <p:cTn id="53" dur="500"/>
                                        <p:tgtEl>
                                          <p:spTgt spid="15"/>
                                        </p:tgtEl>
                                      </p:cBhvr>
                                    </p:animEffect>
                                  </p:childTnLst>
                                </p:cTn>
                              </p:par>
                              <p:par>
                                <p:cTn id="54" presetID="8" presetClass="emph" presetSubtype="0" fill="hold" grpId="1" nodeType="withEffect">
                                  <p:stCondLst>
                                    <p:cond delay="0"/>
                                  </p:stCondLst>
                                  <p:childTnLst>
                                    <p:animRot by="21600000">
                                      <p:cBhvr>
                                        <p:cTn id="55" dur="500" fill="hold"/>
                                        <p:tgtEl>
                                          <p:spTgt spid="15"/>
                                        </p:tgtEl>
                                        <p:attrNameLst>
                                          <p:attrName>r</p:attrName>
                                        </p:attrNameLst>
                                      </p:cBhvr>
                                    </p:animRot>
                                  </p:childTnLst>
                                </p:cTn>
                              </p:par>
                            </p:childTnLst>
                          </p:cTn>
                        </p:par>
                        <p:par>
                          <p:cTn id="56" fill="hold">
                            <p:stCondLst>
                              <p:cond delay="3720"/>
                            </p:stCondLst>
                            <p:childTnLst>
                              <p:par>
                                <p:cTn id="57" presetID="22" presetClass="entr" presetSubtype="8"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400"/>
                                        <p:tgtEl>
                                          <p:spTgt spid="43"/>
                                        </p:tgtEl>
                                      </p:cBhvr>
                                    </p:animEffect>
                                  </p:childTnLst>
                                </p:cTn>
                              </p:par>
                            </p:childTnLst>
                          </p:cTn>
                        </p:par>
                        <p:par>
                          <p:cTn id="60" fill="hold">
                            <p:stCondLst>
                              <p:cond delay="412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par>
                          <p:cTn id="64" fill="hold">
                            <p:stCondLst>
                              <p:cond delay="4620"/>
                            </p:stCondLst>
                            <p:childTnLst>
                              <p:par>
                                <p:cTn id="65" presetID="53" presetClass="entr" presetSubtype="16"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childTnLst>
                          </p:cTn>
                        </p:par>
                        <p:par>
                          <p:cTn id="70" fill="hold">
                            <p:stCondLst>
                              <p:cond delay="5120"/>
                            </p:stCondLst>
                            <p:childTnLst>
                              <p:par>
                                <p:cTn id="71" presetID="31"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90"/>
                                          </p:val>
                                        </p:tav>
                                        <p:tav tm="100000">
                                          <p:val>
                                            <p:fltVal val="0"/>
                                          </p:val>
                                        </p:tav>
                                      </p:tavLst>
                                    </p:anim>
                                    <p:animEffect transition="in" filter="fade">
                                      <p:cBhvr>
                                        <p:cTn id="76" dur="500"/>
                                        <p:tgtEl>
                                          <p:spTgt spid="16"/>
                                        </p:tgtEl>
                                      </p:cBhvr>
                                    </p:animEffect>
                                  </p:childTnLst>
                                </p:cTn>
                              </p:par>
                              <p:par>
                                <p:cTn id="77" presetID="8" presetClass="emph" presetSubtype="0" fill="hold" grpId="1" nodeType="withEffect">
                                  <p:stCondLst>
                                    <p:cond delay="0"/>
                                  </p:stCondLst>
                                  <p:childTnLst>
                                    <p:animRot by="21600000">
                                      <p:cBhvr>
                                        <p:cTn id="78" dur="500" fill="hold"/>
                                        <p:tgtEl>
                                          <p:spTgt spid="16"/>
                                        </p:tgtEl>
                                        <p:attrNameLst>
                                          <p:attrName>r</p:attrName>
                                        </p:attrNameLst>
                                      </p:cBhvr>
                                    </p:animRot>
                                  </p:childTnLst>
                                </p:cTn>
                              </p:par>
                            </p:childTnLst>
                          </p:cTn>
                        </p:par>
                        <p:par>
                          <p:cTn id="79" fill="hold">
                            <p:stCondLst>
                              <p:cond delay="5620"/>
                            </p:stCondLst>
                            <p:childTnLst>
                              <p:par>
                                <p:cTn id="80" presetID="22" presetClass="entr" presetSubtype="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400"/>
                                        <p:tgtEl>
                                          <p:spTgt spid="38"/>
                                        </p:tgtEl>
                                      </p:cBhvr>
                                    </p:animEffect>
                                  </p:childTnLst>
                                </p:cTn>
                              </p:par>
                            </p:childTnLst>
                          </p:cTn>
                        </p:par>
                        <p:par>
                          <p:cTn id="83" fill="hold">
                            <p:stCondLst>
                              <p:cond delay="6020"/>
                            </p:stCondLst>
                            <p:childTnLst>
                              <p:par>
                                <p:cTn id="84" presetID="22" presetClass="entr" presetSubtype="2"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wipe(right)">
                                      <p:cBhvr>
                                        <p:cTn id="86" dur="500"/>
                                        <p:tgtEl>
                                          <p:spTgt spid="27"/>
                                        </p:tgtEl>
                                      </p:cBhvr>
                                    </p:animEffect>
                                  </p:childTnLst>
                                </p:cTn>
                              </p:par>
                            </p:childTnLst>
                          </p:cTn>
                        </p:par>
                        <p:par>
                          <p:cTn id="87" fill="hold">
                            <p:stCondLst>
                              <p:cond delay="6520"/>
                            </p:stCondLst>
                            <p:childTnLst>
                              <p:par>
                                <p:cTn id="88" presetID="53" presetClass="entr" presetSubtype="16"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p:cTn id="90" dur="500" fill="hold"/>
                                        <p:tgtEl>
                                          <p:spTgt spid="34"/>
                                        </p:tgtEl>
                                        <p:attrNameLst>
                                          <p:attrName>ppt_w</p:attrName>
                                        </p:attrNameLst>
                                      </p:cBhvr>
                                      <p:tavLst>
                                        <p:tav tm="0">
                                          <p:val>
                                            <p:fltVal val="0"/>
                                          </p:val>
                                        </p:tav>
                                        <p:tav tm="100000">
                                          <p:val>
                                            <p:strVal val="#ppt_w"/>
                                          </p:val>
                                        </p:tav>
                                      </p:tavLst>
                                    </p:anim>
                                    <p:anim calcmode="lin" valueType="num">
                                      <p:cBhvr>
                                        <p:cTn id="91" dur="500" fill="hold"/>
                                        <p:tgtEl>
                                          <p:spTgt spid="34"/>
                                        </p:tgtEl>
                                        <p:attrNameLst>
                                          <p:attrName>ppt_h</p:attrName>
                                        </p:attrNameLst>
                                      </p:cBhvr>
                                      <p:tavLst>
                                        <p:tav tm="0">
                                          <p:val>
                                            <p:fltVal val="0"/>
                                          </p:val>
                                        </p:tav>
                                        <p:tav tm="100000">
                                          <p:val>
                                            <p:strVal val="#ppt_h"/>
                                          </p:val>
                                        </p:tav>
                                      </p:tavLst>
                                    </p:anim>
                                    <p:animEffect transition="in" filter="fade">
                                      <p:cBhvr>
                                        <p:cTn id="92" dur="500"/>
                                        <p:tgtEl>
                                          <p:spTgt spid="34"/>
                                        </p:tgtEl>
                                      </p:cBhvr>
                                    </p:animEffect>
                                  </p:childTnLst>
                                </p:cTn>
                              </p:par>
                            </p:childTnLst>
                          </p:cTn>
                        </p:par>
                        <p:par>
                          <p:cTn id="93" fill="hold">
                            <p:stCondLst>
                              <p:cond delay="7020"/>
                            </p:stCondLst>
                            <p:childTnLst>
                              <p:par>
                                <p:cTn id="94" presetID="31" presetClass="entr" presetSubtype="0"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 calcmode="lin" valueType="num">
                                      <p:cBhvr>
                                        <p:cTn id="98" dur="500" fill="hold"/>
                                        <p:tgtEl>
                                          <p:spTgt spid="18"/>
                                        </p:tgtEl>
                                        <p:attrNameLst>
                                          <p:attrName>style.rotation</p:attrName>
                                        </p:attrNameLst>
                                      </p:cBhvr>
                                      <p:tavLst>
                                        <p:tav tm="0">
                                          <p:val>
                                            <p:fltVal val="90"/>
                                          </p:val>
                                        </p:tav>
                                        <p:tav tm="100000">
                                          <p:val>
                                            <p:fltVal val="0"/>
                                          </p:val>
                                        </p:tav>
                                      </p:tavLst>
                                    </p:anim>
                                    <p:animEffect transition="in" filter="fade">
                                      <p:cBhvr>
                                        <p:cTn id="99" dur="500"/>
                                        <p:tgtEl>
                                          <p:spTgt spid="18"/>
                                        </p:tgtEl>
                                      </p:cBhvr>
                                    </p:animEffect>
                                  </p:childTnLst>
                                </p:cTn>
                              </p:par>
                              <p:par>
                                <p:cTn id="100" presetID="8" presetClass="emph" presetSubtype="0" fill="hold" grpId="1" nodeType="withEffect">
                                  <p:stCondLst>
                                    <p:cond delay="0"/>
                                  </p:stCondLst>
                                  <p:childTnLst>
                                    <p:animRot by="21600000">
                                      <p:cBhvr>
                                        <p:cTn id="101" dur="500" fill="hold"/>
                                        <p:tgtEl>
                                          <p:spTgt spid="18"/>
                                        </p:tgtEl>
                                        <p:attrNameLst>
                                          <p:attrName>r</p:attrName>
                                        </p:attrNameLst>
                                      </p:cBhvr>
                                    </p:animRot>
                                  </p:childTnLst>
                                </p:cTn>
                              </p:par>
                            </p:childTnLst>
                          </p:cTn>
                        </p:par>
                        <p:par>
                          <p:cTn id="102" fill="hold">
                            <p:stCondLst>
                              <p:cond delay="7520"/>
                            </p:stCondLst>
                            <p:childTnLst>
                              <p:par>
                                <p:cTn id="103" presetID="22" presetClass="entr" presetSubtype="8" fill="hold" grpId="0" nodeType="after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left)">
                                      <p:cBhvr>
                                        <p:cTn id="105" dur="400"/>
                                        <p:tgtEl>
                                          <p:spTgt spid="48"/>
                                        </p:tgtEl>
                                      </p:cBhvr>
                                    </p:animEffect>
                                  </p:childTnLst>
                                </p:cTn>
                              </p:par>
                            </p:childTnLst>
                          </p:cTn>
                        </p:par>
                        <p:par>
                          <p:cTn id="106" fill="hold">
                            <p:stCondLst>
                              <p:cond delay="7920"/>
                            </p:stCondLst>
                            <p:childTnLst>
                              <p:par>
                                <p:cTn id="107" presetID="22" presetClass="entr" presetSubtype="8" fill="hold" grpId="0" nodeType="after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left)">
                                      <p:cBhvr>
                                        <p:cTn id="109" dur="500"/>
                                        <p:tgtEl>
                                          <p:spTgt spid="28"/>
                                        </p:tgtEl>
                                      </p:cBhvr>
                                    </p:animEffect>
                                  </p:childTnLst>
                                </p:cTn>
                              </p:par>
                            </p:childTnLst>
                          </p:cTn>
                        </p:par>
                        <p:par>
                          <p:cTn id="110" fill="hold">
                            <p:stCondLst>
                              <p:cond delay="8420"/>
                            </p:stCondLst>
                            <p:childTnLst>
                              <p:par>
                                <p:cTn id="111" presetID="53" presetClass="entr" presetSubtype="16"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childTnLst>
                                </p:cTn>
                              </p:par>
                            </p:childTnLst>
                          </p:cTn>
                        </p:par>
                        <p:par>
                          <p:cTn id="116" fill="hold">
                            <p:stCondLst>
                              <p:cond delay="8920"/>
                            </p:stCondLst>
                            <p:childTnLst>
                              <p:par>
                                <p:cTn id="117" presetID="31" presetClass="entr" presetSubtype="0" fill="hold" grpId="0" nodeType="afterEffect">
                                  <p:stCondLst>
                                    <p:cond delay="0"/>
                                  </p:stCondLst>
                                  <p:childTnLst>
                                    <p:set>
                                      <p:cBhvr>
                                        <p:cTn id="118" dur="1" fill="hold">
                                          <p:stCondLst>
                                            <p:cond delay="0"/>
                                          </p:stCondLst>
                                        </p:cTn>
                                        <p:tgtEl>
                                          <p:spTgt spid="17"/>
                                        </p:tgtEl>
                                        <p:attrNameLst>
                                          <p:attrName>style.visibility</p:attrName>
                                        </p:attrNameLst>
                                      </p:cBhvr>
                                      <p:to>
                                        <p:strVal val="visible"/>
                                      </p:to>
                                    </p:set>
                                    <p:anim calcmode="lin" valueType="num">
                                      <p:cBhvr>
                                        <p:cTn id="119" dur="500" fill="hold"/>
                                        <p:tgtEl>
                                          <p:spTgt spid="17"/>
                                        </p:tgtEl>
                                        <p:attrNameLst>
                                          <p:attrName>ppt_w</p:attrName>
                                        </p:attrNameLst>
                                      </p:cBhvr>
                                      <p:tavLst>
                                        <p:tav tm="0">
                                          <p:val>
                                            <p:fltVal val="0"/>
                                          </p:val>
                                        </p:tav>
                                        <p:tav tm="100000">
                                          <p:val>
                                            <p:strVal val="#ppt_w"/>
                                          </p:val>
                                        </p:tav>
                                      </p:tavLst>
                                    </p:anim>
                                    <p:anim calcmode="lin" valueType="num">
                                      <p:cBhvr>
                                        <p:cTn id="120" dur="500" fill="hold"/>
                                        <p:tgtEl>
                                          <p:spTgt spid="17"/>
                                        </p:tgtEl>
                                        <p:attrNameLst>
                                          <p:attrName>ppt_h</p:attrName>
                                        </p:attrNameLst>
                                      </p:cBhvr>
                                      <p:tavLst>
                                        <p:tav tm="0">
                                          <p:val>
                                            <p:fltVal val="0"/>
                                          </p:val>
                                        </p:tav>
                                        <p:tav tm="100000">
                                          <p:val>
                                            <p:strVal val="#ppt_h"/>
                                          </p:val>
                                        </p:tav>
                                      </p:tavLst>
                                    </p:anim>
                                    <p:anim calcmode="lin" valueType="num">
                                      <p:cBhvr>
                                        <p:cTn id="121" dur="500" fill="hold"/>
                                        <p:tgtEl>
                                          <p:spTgt spid="17"/>
                                        </p:tgtEl>
                                        <p:attrNameLst>
                                          <p:attrName>style.rotation</p:attrName>
                                        </p:attrNameLst>
                                      </p:cBhvr>
                                      <p:tavLst>
                                        <p:tav tm="0">
                                          <p:val>
                                            <p:fltVal val="90"/>
                                          </p:val>
                                        </p:tav>
                                        <p:tav tm="100000">
                                          <p:val>
                                            <p:fltVal val="0"/>
                                          </p:val>
                                        </p:tav>
                                      </p:tavLst>
                                    </p:anim>
                                    <p:animEffect transition="in" filter="fade">
                                      <p:cBhvr>
                                        <p:cTn id="122" dur="500"/>
                                        <p:tgtEl>
                                          <p:spTgt spid="17"/>
                                        </p:tgtEl>
                                      </p:cBhvr>
                                    </p:animEffect>
                                  </p:childTnLst>
                                </p:cTn>
                              </p:par>
                              <p:par>
                                <p:cTn id="123" presetID="8" presetClass="emph" presetSubtype="0" fill="hold" grpId="1" nodeType="withEffect">
                                  <p:stCondLst>
                                    <p:cond delay="0"/>
                                  </p:stCondLst>
                                  <p:childTnLst>
                                    <p:animRot by="21600000">
                                      <p:cBhvr>
                                        <p:cTn id="124" dur="500" fill="hold"/>
                                        <p:tgtEl>
                                          <p:spTgt spid="17"/>
                                        </p:tgtEl>
                                        <p:attrNameLst>
                                          <p:attrName>r</p:attrName>
                                        </p:attrNameLst>
                                      </p:cBhvr>
                                    </p:animRot>
                                  </p:childTnLst>
                                </p:cTn>
                              </p:par>
                            </p:childTnLst>
                          </p:cTn>
                        </p:par>
                        <p:par>
                          <p:cTn id="125" fill="hold">
                            <p:stCondLst>
                              <p:cond delay="9420"/>
                            </p:stCondLst>
                            <p:childTnLst>
                              <p:par>
                                <p:cTn id="126" presetID="22" presetClass="entr" presetSubtype="8" fill="hold" grpId="0" nodeType="after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wipe(left)">
                                      <p:cBhvr>
                                        <p:cTn id="128" dur="400"/>
                                        <p:tgtEl>
                                          <p:spTgt spid="40"/>
                                        </p:tgtEl>
                                      </p:cBhvr>
                                    </p:animEffect>
                                  </p:childTnLst>
                                </p:cTn>
                              </p:par>
                            </p:childTnLst>
                          </p:cTn>
                        </p:par>
                        <p:par>
                          <p:cTn id="129" fill="hold">
                            <p:stCondLst>
                              <p:cond delay="9820"/>
                            </p:stCondLst>
                            <p:childTnLst>
                              <p:par>
                                <p:cTn id="130" presetID="22" presetClass="entr" presetSubtype="2" fill="hold" grpId="0" nodeType="after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wipe(right)">
                                      <p:cBhvr>
                                        <p:cTn id="132" dur="500"/>
                                        <p:tgtEl>
                                          <p:spTgt spid="29"/>
                                        </p:tgtEl>
                                      </p:cBhvr>
                                    </p:animEffect>
                                  </p:childTnLst>
                                </p:cTn>
                              </p:par>
                            </p:childTnLst>
                          </p:cTn>
                        </p:par>
                        <p:par>
                          <p:cTn id="133" fill="hold">
                            <p:stCondLst>
                              <p:cond delay="10320"/>
                            </p:stCondLst>
                            <p:childTnLst>
                              <p:par>
                                <p:cTn id="134" presetID="53" presetClass="entr" presetSubtype="16" fill="hold" grpId="0" nodeType="after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p:cTn id="136" dur="500" fill="hold"/>
                                        <p:tgtEl>
                                          <p:spTgt spid="35"/>
                                        </p:tgtEl>
                                        <p:attrNameLst>
                                          <p:attrName>ppt_w</p:attrName>
                                        </p:attrNameLst>
                                      </p:cBhvr>
                                      <p:tavLst>
                                        <p:tav tm="0">
                                          <p:val>
                                            <p:fltVal val="0"/>
                                          </p:val>
                                        </p:tav>
                                        <p:tav tm="100000">
                                          <p:val>
                                            <p:strVal val="#ppt_w"/>
                                          </p:val>
                                        </p:tav>
                                      </p:tavLst>
                                    </p:anim>
                                    <p:anim calcmode="lin" valueType="num">
                                      <p:cBhvr>
                                        <p:cTn id="137" dur="500" fill="hold"/>
                                        <p:tgtEl>
                                          <p:spTgt spid="35"/>
                                        </p:tgtEl>
                                        <p:attrNameLst>
                                          <p:attrName>ppt_h</p:attrName>
                                        </p:attrNameLst>
                                      </p:cBhvr>
                                      <p:tavLst>
                                        <p:tav tm="0">
                                          <p:val>
                                            <p:fltVal val="0"/>
                                          </p:val>
                                        </p:tav>
                                        <p:tav tm="100000">
                                          <p:val>
                                            <p:strVal val="#ppt_h"/>
                                          </p:val>
                                        </p:tav>
                                      </p:tavLst>
                                    </p:anim>
                                    <p:animEffect transition="in" filter="fade">
                                      <p:cBhvr>
                                        <p:cTn id="138" dur="500"/>
                                        <p:tgtEl>
                                          <p:spTgt spid="35"/>
                                        </p:tgtEl>
                                      </p:cBhvr>
                                    </p:animEffect>
                                  </p:childTnLst>
                                </p:cTn>
                              </p:par>
                            </p:childTnLst>
                          </p:cTn>
                        </p:par>
                        <p:par>
                          <p:cTn id="139" fill="hold">
                            <p:stCondLst>
                              <p:cond delay="10820"/>
                            </p:stCondLst>
                            <p:childTnLst>
                              <p:par>
                                <p:cTn id="140" presetID="31" presetClass="entr" presetSubtype="0" fill="hold" grpId="0" nodeType="afterEffect">
                                  <p:stCondLst>
                                    <p:cond delay="0"/>
                                  </p:stCondLst>
                                  <p:childTnLst>
                                    <p:set>
                                      <p:cBhvr>
                                        <p:cTn id="141" dur="1" fill="hold">
                                          <p:stCondLst>
                                            <p:cond delay="0"/>
                                          </p:stCondLst>
                                        </p:cTn>
                                        <p:tgtEl>
                                          <p:spTgt spid="13"/>
                                        </p:tgtEl>
                                        <p:attrNameLst>
                                          <p:attrName>style.visibility</p:attrName>
                                        </p:attrNameLst>
                                      </p:cBhvr>
                                      <p:to>
                                        <p:strVal val="visible"/>
                                      </p:to>
                                    </p:set>
                                    <p:anim calcmode="lin" valueType="num">
                                      <p:cBhvr>
                                        <p:cTn id="142" dur="500" fill="hold"/>
                                        <p:tgtEl>
                                          <p:spTgt spid="13"/>
                                        </p:tgtEl>
                                        <p:attrNameLst>
                                          <p:attrName>ppt_w</p:attrName>
                                        </p:attrNameLst>
                                      </p:cBhvr>
                                      <p:tavLst>
                                        <p:tav tm="0">
                                          <p:val>
                                            <p:fltVal val="0"/>
                                          </p:val>
                                        </p:tav>
                                        <p:tav tm="100000">
                                          <p:val>
                                            <p:strVal val="#ppt_w"/>
                                          </p:val>
                                        </p:tav>
                                      </p:tavLst>
                                    </p:anim>
                                    <p:anim calcmode="lin" valueType="num">
                                      <p:cBhvr>
                                        <p:cTn id="143" dur="500" fill="hold"/>
                                        <p:tgtEl>
                                          <p:spTgt spid="13"/>
                                        </p:tgtEl>
                                        <p:attrNameLst>
                                          <p:attrName>ppt_h</p:attrName>
                                        </p:attrNameLst>
                                      </p:cBhvr>
                                      <p:tavLst>
                                        <p:tav tm="0">
                                          <p:val>
                                            <p:fltVal val="0"/>
                                          </p:val>
                                        </p:tav>
                                        <p:tav tm="100000">
                                          <p:val>
                                            <p:strVal val="#ppt_h"/>
                                          </p:val>
                                        </p:tav>
                                      </p:tavLst>
                                    </p:anim>
                                    <p:anim calcmode="lin" valueType="num">
                                      <p:cBhvr>
                                        <p:cTn id="144" dur="500" fill="hold"/>
                                        <p:tgtEl>
                                          <p:spTgt spid="13"/>
                                        </p:tgtEl>
                                        <p:attrNameLst>
                                          <p:attrName>style.rotation</p:attrName>
                                        </p:attrNameLst>
                                      </p:cBhvr>
                                      <p:tavLst>
                                        <p:tav tm="0">
                                          <p:val>
                                            <p:fltVal val="90"/>
                                          </p:val>
                                        </p:tav>
                                        <p:tav tm="100000">
                                          <p:val>
                                            <p:fltVal val="0"/>
                                          </p:val>
                                        </p:tav>
                                      </p:tavLst>
                                    </p:anim>
                                    <p:animEffect transition="in" filter="fade">
                                      <p:cBhvr>
                                        <p:cTn id="145" dur="500"/>
                                        <p:tgtEl>
                                          <p:spTgt spid="13"/>
                                        </p:tgtEl>
                                      </p:cBhvr>
                                    </p:animEffect>
                                  </p:childTnLst>
                                </p:cTn>
                              </p:par>
                              <p:par>
                                <p:cTn id="146" presetID="8" presetClass="emph" presetSubtype="0" fill="hold" grpId="1" nodeType="withEffect">
                                  <p:stCondLst>
                                    <p:cond delay="0"/>
                                  </p:stCondLst>
                                  <p:childTnLst>
                                    <p:animRot by="21600000">
                                      <p:cBhvr>
                                        <p:cTn id="147" dur="500" fill="hold"/>
                                        <p:tgtEl>
                                          <p:spTgt spid="13"/>
                                        </p:tgtEl>
                                        <p:attrNameLst>
                                          <p:attrName>r</p:attrName>
                                        </p:attrNameLst>
                                      </p:cBhvr>
                                    </p:animRot>
                                  </p:childTnLst>
                                </p:cTn>
                              </p:par>
                            </p:childTnLst>
                          </p:cTn>
                        </p:par>
                        <p:par>
                          <p:cTn id="148" fill="hold">
                            <p:stCondLst>
                              <p:cond delay="11320"/>
                            </p:stCondLst>
                            <p:childTnLst>
                              <p:par>
                                <p:cTn id="149" presetID="22" presetClass="entr" presetSubtype="8" fill="hold" grpId="0" nodeType="afterEffect">
                                  <p:stCondLst>
                                    <p:cond delay="0"/>
                                  </p:stCondLst>
                                  <p:childTnLst>
                                    <p:set>
                                      <p:cBhvr>
                                        <p:cTn id="150" dur="1" fill="hold">
                                          <p:stCondLst>
                                            <p:cond delay="0"/>
                                          </p:stCondLst>
                                        </p:cTn>
                                        <p:tgtEl>
                                          <p:spTgt spid="50"/>
                                        </p:tgtEl>
                                        <p:attrNameLst>
                                          <p:attrName>style.visibility</p:attrName>
                                        </p:attrNameLst>
                                      </p:cBhvr>
                                      <p:to>
                                        <p:strVal val="visible"/>
                                      </p:to>
                                    </p:set>
                                    <p:animEffect transition="in" filter="wipe(left)">
                                      <p:cBhvr>
                                        <p:cTn id="151" dur="4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p:bldP spid="38" grpId="0"/>
      <p:bldP spid="40" grpId="0"/>
      <p:bldP spid="43" grpId="0"/>
      <p:bldP spid="48" grpId="0"/>
      <p:bldP spid="50" grpId="0"/>
      <p:bldP spid="13" grpId="0" animBg="1"/>
      <p:bldP spid="13" grpId="1" animBg="1"/>
      <p:bldP spid="14" grpId="0" animBg="1"/>
      <p:bldP spid="15" grpId="0" animBg="1"/>
      <p:bldP spid="15" grpId="1" animBg="1"/>
      <p:bldP spid="16" grpId="0" animBg="1"/>
      <p:bldP spid="16" grpId="1" animBg="1"/>
      <p:bldP spid="17" grpId="0" animBg="1"/>
      <p:bldP spid="17" grpId="1" animBg="1"/>
      <p:bldP spid="18" grpId="0" animBg="1"/>
      <p:bldP spid="1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周期计划</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箭头: 五边形 32"/>
          <p:cNvSpPr/>
          <p:nvPr/>
        </p:nvSpPr>
        <p:spPr bwMode="auto">
          <a:xfrm>
            <a:off x="664983" y="4371639"/>
            <a:ext cx="10863452" cy="563634"/>
          </a:xfrm>
          <a:prstGeom prst="homePlate">
            <a:avLst>
              <a:gd name="adj" fmla="val 65091"/>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TextBox 103"/>
          <p:cNvSpPr txBox="1">
            <a:spLocks noChangeArrowheads="1"/>
          </p:cNvSpPr>
          <p:nvPr/>
        </p:nvSpPr>
        <p:spPr bwMode="auto">
          <a:xfrm rot="30982">
            <a:off x="1832709" y="2419693"/>
            <a:ext cx="5340700" cy="36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defRPr/>
            </a:pPr>
            <a:r>
              <a:rPr lang="zh-CN" altLang="en-US"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产品、研发招聘、地推业务招募启动</a:t>
            </a:r>
          </a:p>
        </p:txBody>
      </p:sp>
      <p:sp>
        <p:nvSpPr>
          <p:cNvPr id="35" name="Text Box 67"/>
          <p:cNvSpPr txBox="1">
            <a:spLocks noChangeArrowheads="1"/>
          </p:cNvSpPr>
          <p:nvPr/>
        </p:nvSpPr>
        <p:spPr bwMode="auto">
          <a:xfrm rot="30982">
            <a:off x="876679" y="4497827"/>
            <a:ext cx="8354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4</a:t>
            </a:r>
            <a:r>
              <a:rPr lang="zh-CN" altLang="en-US" sz="16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月</a:t>
            </a:r>
            <a:r>
              <a:rPr lang="en-US" altLang="zh-CN" sz="16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1</a:t>
            </a:r>
            <a:r>
              <a:rPr lang="zh-CN" altLang="en-US" sz="16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日</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6" name="Text Box 67"/>
          <p:cNvSpPr txBox="1">
            <a:spLocks noChangeArrowheads="1"/>
          </p:cNvSpPr>
          <p:nvPr/>
        </p:nvSpPr>
        <p:spPr bwMode="auto">
          <a:xfrm rot="30982">
            <a:off x="9644817" y="4497827"/>
            <a:ext cx="1093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2018.6.30</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7" name="Text Box 67"/>
          <p:cNvSpPr txBox="1">
            <a:spLocks noChangeArrowheads="1"/>
          </p:cNvSpPr>
          <p:nvPr/>
        </p:nvSpPr>
        <p:spPr bwMode="auto">
          <a:xfrm rot="30982">
            <a:off x="8184207" y="4497827"/>
            <a:ext cx="1093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2018.4.30</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8" name="Text Box 67"/>
          <p:cNvSpPr txBox="1">
            <a:spLocks noChangeArrowheads="1"/>
          </p:cNvSpPr>
          <p:nvPr/>
        </p:nvSpPr>
        <p:spPr bwMode="auto">
          <a:xfrm rot="30982">
            <a:off x="5101265" y="4497827"/>
            <a:ext cx="120738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2017.11.20</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9" name="Text Box 67"/>
          <p:cNvSpPr txBox="1">
            <a:spLocks noChangeArrowheads="1"/>
          </p:cNvSpPr>
          <p:nvPr/>
        </p:nvSpPr>
        <p:spPr bwMode="auto">
          <a:xfrm rot="30982">
            <a:off x="3600026" y="4497827"/>
            <a:ext cx="1093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2017.9.30</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40" name="Text Box 74"/>
          <p:cNvSpPr txBox="1">
            <a:spLocks noChangeArrowheads="1"/>
          </p:cNvSpPr>
          <p:nvPr/>
        </p:nvSpPr>
        <p:spPr bwMode="auto">
          <a:xfrm rot="30982">
            <a:off x="2106889" y="4497827"/>
            <a:ext cx="1093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2017.6.30</a:t>
            </a:r>
            <a:endParaRPr lang="zh-CN" altLang="zh-CN" sz="16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41" name="Text Box 67"/>
          <p:cNvSpPr txBox="1">
            <a:spLocks noChangeArrowheads="1"/>
          </p:cNvSpPr>
          <p:nvPr/>
        </p:nvSpPr>
        <p:spPr bwMode="auto">
          <a:xfrm rot="30982">
            <a:off x="6653293" y="4497827"/>
            <a:ext cx="1093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2018.1.30</a:t>
            </a:r>
            <a:endParaRPr lang="zh-CN" altLang="zh-CN" sz="2000" dirty="0">
              <a:solidFill>
                <a:schemeClr val="accent2"/>
              </a:solidFill>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cxnSp>
        <p:nvCxnSpPr>
          <p:cNvPr id="43" name="直接连接符 42"/>
          <p:cNvCxnSpPr>
            <a:cxnSpLocks/>
          </p:cNvCxnSpPr>
          <p:nvPr/>
        </p:nvCxnSpPr>
        <p:spPr bwMode="auto">
          <a:xfrm>
            <a:off x="4776474" y="3399851"/>
            <a:ext cx="0" cy="1268194"/>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Box 103"/>
          <p:cNvSpPr txBox="1">
            <a:spLocks noChangeArrowheads="1"/>
          </p:cNvSpPr>
          <p:nvPr/>
        </p:nvSpPr>
        <p:spPr bwMode="auto">
          <a:xfrm rot="30982">
            <a:off x="3314402" y="2844591"/>
            <a:ext cx="5299233" cy="36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20000"/>
              </a:lnSpc>
              <a:defRPr sz="1600">
                <a:latin typeface="Calibri" panose="020F0502020204030204" pitchFamily="34" charset="0"/>
                <a:ea typeface="微软雅黑" charset="0"/>
                <a:cs typeface="微软雅黑"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网络方案选型完成、框架改造优化</a:t>
            </a:r>
          </a:p>
        </p:txBody>
      </p:sp>
      <p:sp>
        <p:nvSpPr>
          <p:cNvPr id="48" name="TextBox 103"/>
          <p:cNvSpPr txBox="1">
            <a:spLocks noChangeArrowheads="1"/>
          </p:cNvSpPr>
          <p:nvPr/>
        </p:nvSpPr>
        <p:spPr bwMode="auto">
          <a:xfrm rot="30982">
            <a:off x="4778002" y="3324591"/>
            <a:ext cx="53475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功能测试线下测试 、完成</a:t>
            </a:r>
            <a:r>
              <a:rPr lang="en-US" altLang="zh-CN"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50%</a:t>
            </a:r>
            <a:r>
              <a:rPr lang="zh-CN" altLang="en-US"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业务招募</a:t>
            </a:r>
          </a:p>
        </p:txBody>
      </p:sp>
      <p:sp>
        <p:nvSpPr>
          <p:cNvPr id="49" name="TextBox 103"/>
          <p:cNvSpPr txBox="1">
            <a:spLocks noChangeArrowheads="1"/>
          </p:cNvSpPr>
          <p:nvPr/>
        </p:nvSpPr>
        <p:spPr bwMode="auto">
          <a:xfrm rot="30982">
            <a:off x="6362336" y="3768902"/>
            <a:ext cx="4771108" cy="366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一期版本冻结、业务招募完成</a:t>
            </a:r>
            <a:endParaRPr lang="zh-CN" altLang="zh-CN" sz="1600" kern="0" dirty="0">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50" name="TextBox 103"/>
          <p:cNvSpPr txBox="1">
            <a:spLocks noChangeArrowheads="1"/>
          </p:cNvSpPr>
          <p:nvPr/>
        </p:nvSpPr>
        <p:spPr bwMode="auto">
          <a:xfrm rot="30982">
            <a:off x="5861230" y="6042168"/>
            <a:ext cx="50400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r">
              <a:defRPr sz="1600">
                <a:latin typeface="Calibri" panose="020F0502020204030204" pitchFamily="34" charset="0"/>
                <a:ea typeface="微软雅黑" charset="0"/>
                <a:cs typeface="微软雅黑"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加大力度推广、新产品上线</a:t>
            </a:r>
            <a:endParaRPr lang="zh-CN" altLang="zh-CN"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TextBox 103"/>
          <p:cNvSpPr txBox="1">
            <a:spLocks noChangeArrowheads="1"/>
          </p:cNvSpPr>
          <p:nvPr/>
        </p:nvSpPr>
        <p:spPr bwMode="auto">
          <a:xfrm rot="30982">
            <a:off x="4405276" y="5526434"/>
            <a:ext cx="50400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1600">
                <a:latin typeface="Calibri" panose="020F0502020204030204" pitchFamily="34" charset="0"/>
                <a:ea typeface="微软雅黑" charset="0"/>
                <a:cs typeface="微软雅黑"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algn="r"/>
            <a:r>
              <a:rPr lang="en-US" altLang="zh-CN">
                <a:latin typeface="Century Gothic" panose="020B0502020202020204" pitchFamily="34" charset="0"/>
                <a:ea typeface="思源黑体 CN Normal" panose="020B0400000000000000" pitchFamily="34" charset="-122"/>
                <a:sym typeface="Century Gothic" panose="020B0502020202020204" pitchFamily="34" charset="0"/>
              </a:rPr>
              <a:t>Bug</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修复与版本升级、功能设计与优化</a:t>
            </a:r>
            <a:endParaRPr lang="zh-CN" altLang="zh-CN"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TextBox 103"/>
          <p:cNvSpPr txBox="1">
            <a:spLocks noChangeArrowheads="1"/>
          </p:cNvSpPr>
          <p:nvPr/>
        </p:nvSpPr>
        <p:spPr bwMode="auto">
          <a:xfrm rot="30982">
            <a:off x="2807882" y="5081852"/>
            <a:ext cx="5040064" cy="367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600">
                <a:latin typeface="Century Gothic" panose="020B0502020202020204" pitchFamily="34" charset="0"/>
                <a:ea typeface="思源黑体 CN Normal" panose="020B0400000000000000" pitchFamily="34" charset="-122"/>
                <a:cs typeface="微软雅黑" charset="0"/>
                <a:sym typeface="Century Gothic" panose="020B0502020202020204" pitchFamily="34" charset="0"/>
              </a:rPr>
              <a:t>线上部署完成</a:t>
            </a:r>
            <a:endParaRPr lang="zh-CN" altLang="zh-CN" sz="1600" kern="0" dirty="0">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cxnSp>
        <p:nvCxnSpPr>
          <p:cNvPr id="53" name="直接连接符 52"/>
          <p:cNvCxnSpPr>
            <a:cxnSpLocks/>
          </p:cNvCxnSpPr>
          <p:nvPr/>
        </p:nvCxnSpPr>
        <p:spPr bwMode="auto">
          <a:xfrm>
            <a:off x="3296418" y="2936252"/>
            <a:ext cx="0" cy="1731793"/>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a:cxnSpLocks/>
          </p:cNvCxnSpPr>
          <p:nvPr/>
        </p:nvCxnSpPr>
        <p:spPr bwMode="auto">
          <a:xfrm>
            <a:off x="1756996" y="2504204"/>
            <a:ext cx="0" cy="2163841"/>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流程图: 联系 129"/>
          <p:cNvSpPr/>
          <p:nvPr/>
        </p:nvSpPr>
        <p:spPr bwMode="auto">
          <a:xfrm rot="30982">
            <a:off x="1634890"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56" name="直接连接符 55"/>
          <p:cNvCxnSpPr>
            <a:cxnSpLocks/>
          </p:cNvCxnSpPr>
          <p:nvPr/>
        </p:nvCxnSpPr>
        <p:spPr bwMode="auto">
          <a:xfrm>
            <a:off x="6360799" y="3811865"/>
            <a:ext cx="0" cy="856180"/>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p:nvPr/>
        </p:nvCxnSpPr>
        <p:spPr bwMode="auto">
          <a:xfrm flipV="1">
            <a:off x="7819902" y="4598283"/>
            <a:ext cx="0" cy="792000"/>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接连接符 57"/>
          <p:cNvCxnSpPr>
            <a:cxnSpLocks/>
          </p:cNvCxnSpPr>
          <p:nvPr/>
        </p:nvCxnSpPr>
        <p:spPr bwMode="auto">
          <a:xfrm flipV="1">
            <a:off x="9416721" y="4598284"/>
            <a:ext cx="0" cy="1260000"/>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bwMode="auto">
          <a:xfrm flipV="1">
            <a:off x="10849939" y="4652875"/>
            <a:ext cx="0" cy="1656000"/>
          </a:xfrm>
          <a:prstGeom prst="line">
            <a:avLst/>
          </a:prstGeom>
          <a:solidFill>
            <a:schemeClr val="accent1"/>
          </a:solidFill>
          <a:ln w="9525" cap="flat" cmpd="sng" algn="ctr">
            <a:solidFill>
              <a:schemeClr val="bg1"/>
            </a:solidFill>
            <a:prstDash val="dash"/>
            <a:round/>
            <a:headEnd type="oval"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流程图: 联系 129"/>
          <p:cNvSpPr/>
          <p:nvPr/>
        </p:nvSpPr>
        <p:spPr bwMode="auto">
          <a:xfrm rot="30982">
            <a:off x="3186694"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流程图: 联系 129"/>
          <p:cNvSpPr/>
          <p:nvPr/>
        </p:nvSpPr>
        <p:spPr bwMode="auto">
          <a:xfrm rot="30982">
            <a:off x="4666390"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流程图: 联系 129"/>
          <p:cNvSpPr/>
          <p:nvPr/>
        </p:nvSpPr>
        <p:spPr bwMode="auto">
          <a:xfrm rot="30982">
            <a:off x="6236846"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流程图: 联系 129"/>
          <p:cNvSpPr/>
          <p:nvPr/>
        </p:nvSpPr>
        <p:spPr bwMode="auto">
          <a:xfrm rot="30982">
            <a:off x="7706831"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流程图: 联系 129"/>
          <p:cNvSpPr/>
          <p:nvPr/>
        </p:nvSpPr>
        <p:spPr bwMode="auto">
          <a:xfrm rot="30982">
            <a:off x="9308962"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流程图: 联系 129"/>
          <p:cNvSpPr/>
          <p:nvPr/>
        </p:nvSpPr>
        <p:spPr bwMode="auto">
          <a:xfrm rot="30982">
            <a:off x="10717424" y="4536139"/>
            <a:ext cx="244212" cy="234634"/>
          </a:xfrm>
          <a:prstGeom prst="flowChartConnector">
            <a:avLst/>
          </a:prstGeom>
          <a:solidFill>
            <a:schemeClr val="tx1"/>
          </a:soli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zh-CN">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6" name="Freeform 6"/>
          <p:cNvSpPr>
            <a:spLocks/>
          </p:cNvSpPr>
          <p:nvPr/>
        </p:nvSpPr>
        <p:spPr bwMode="auto">
          <a:xfrm>
            <a:off x="1174210" y="1093819"/>
            <a:ext cx="930450" cy="898754"/>
          </a:xfrm>
          <a:custGeom>
            <a:avLst/>
            <a:gdLst>
              <a:gd name="T0" fmla="*/ 86 w 948"/>
              <a:gd name="T1" fmla="*/ 0 h 948"/>
              <a:gd name="T2" fmla="*/ 861 w 948"/>
              <a:gd name="T3" fmla="*/ 0 h 948"/>
              <a:gd name="T4" fmla="*/ 948 w 948"/>
              <a:gd name="T5" fmla="*/ 87 h 948"/>
              <a:gd name="T6" fmla="*/ 948 w 948"/>
              <a:gd name="T7" fmla="*/ 862 h 948"/>
              <a:gd name="T8" fmla="*/ 861 w 948"/>
              <a:gd name="T9" fmla="*/ 948 h 948"/>
              <a:gd name="T10" fmla="*/ 86 w 948"/>
              <a:gd name="T11" fmla="*/ 948 h 948"/>
              <a:gd name="T12" fmla="*/ 0 w 948"/>
              <a:gd name="T13" fmla="*/ 862 h 948"/>
              <a:gd name="T14" fmla="*/ 0 w 948"/>
              <a:gd name="T15" fmla="*/ 87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7"/>
                </a:cubicBezTo>
                <a:lnTo>
                  <a:pt x="948" y="862"/>
                </a:lnTo>
                <a:cubicBezTo>
                  <a:pt x="948" y="909"/>
                  <a:pt x="909" y="948"/>
                  <a:pt x="861" y="948"/>
                </a:cubicBezTo>
                <a:lnTo>
                  <a:pt x="86" y="948"/>
                </a:lnTo>
                <a:cubicBezTo>
                  <a:pt x="39" y="948"/>
                  <a:pt x="0" y="909"/>
                  <a:pt x="0" y="862"/>
                </a:cubicBezTo>
                <a:lnTo>
                  <a:pt x="0" y="87"/>
                </a:lnTo>
                <a:cubicBezTo>
                  <a:pt x="0" y="39"/>
                  <a:pt x="39" y="0"/>
                  <a:pt x="86" y="0"/>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7" name="Freeform 10"/>
          <p:cNvSpPr>
            <a:spLocks noEditPoints="1"/>
          </p:cNvSpPr>
          <p:nvPr/>
        </p:nvSpPr>
        <p:spPr bwMode="auto">
          <a:xfrm>
            <a:off x="1249807" y="1140297"/>
            <a:ext cx="790090" cy="760658"/>
          </a:xfrm>
          <a:custGeom>
            <a:avLst/>
            <a:gdLst>
              <a:gd name="T0" fmla="*/ 142 w 803"/>
              <a:gd name="T1" fmla="*/ 551 h 803"/>
              <a:gd name="T2" fmla="*/ 661 w 803"/>
              <a:gd name="T3" fmla="*/ 252 h 803"/>
              <a:gd name="T4" fmla="*/ 578 w 803"/>
              <a:gd name="T5" fmla="*/ 706 h 803"/>
              <a:gd name="T6" fmla="*/ 226 w 803"/>
              <a:gd name="T7" fmla="*/ 97 h 803"/>
              <a:gd name="T8" fmla="*/ 578 w 803"/>
              <a:gd name="T9" fmla="*/ 706 h 803"/>
              <a:gd name="T10" fmla="*/ 187 w 803"/>
              <a:gd name="T11" fmla="*/ 525 h 803"/>
              <a:gd name="T12" fmla="*/ 616 w 803"/>
              <a:gd name="T13" fmla="*/ 278 h 803"/>
              <a:gd name="T14" fmla="*/ 536 w 803"/>
              <a:gd name="T15" fmla="*/ 634 h 803"/>
              <a:gd name="T16" fmla="*/ 267 w 803"/>
              <a:gd name="T17" fmla="*/ 169 h 803"/>
              <a:gd name="T18" fmla="*/ 536 w 803"/>
              <a:gd name="T19" fmla="*/ 634 h 803"/>
              <a:gd name="T20" fmla="*/ 402 w 803"/>
              <a:gd name="T21" fmla="*/ 439 h 803"/>
              <a:gd name="T22" fmla="*/ 402 w 803"/>
              <a:gd name="T23" fmla="*/ 364 h 803"/>
              <a:gd name="T24" fmla="*/ 419 w 803"/>
              <a:gd name="T25" fmla="*/ 185 h 803"/>
              <a:gd name="T26" fmla="*/ 401 w 803"/>
              <a:gd name="T27" fmla="*/ 201 h 803"/>
              <a:gd name="T28" fmla="*/ 384 w 803"/>
              <a:gd name="T29" fmla="*/ 158 h 803"/>
              <a:gd name="T30" fmla="*/ 403 w 803"/>
              <a:gd name="T31" fmla="*/ 141 h 803"/>
              <a:gd name="T32" fmla="*/ 419 w 803"/>
              <a:gd name="T33" fmla="*/ 185 h 803"/>
              <a:gd name="T34" fmla="*/ 403 w 803"/>
              <a:gd name="T35" fmla="*/ 661 h 803"/>
              <a:gd name="T36" fmla="*/ 384 w 803"/>
              <a:gd name="T37" fmla="*/ 645 h 803"/>
              <a:gd name="T38" fmla="*/ 401 w 803"/>
              <a:gd name="T39" fmla="*/ 602 h 803"/>
              <a:gd name="T40" fmla="*/ 419 w 803"/>
              <a:gd name="T41" fmla="*/ 618 h 803"/>
              <a:gd name="T42" fmla="*/ 185 w 803"/>
              <a:gd name="T43" fmla="*/ 381 h 803"/>
              <a:gd name="T44" fmla="*/ 201 w 803"/>
              <a:gd name="T45" fmla="*/ 399 h 803"/>
              <a:gd name="T46" fmla="*/ 158 w 803"/>
              <a:gd name="T47" fmla="*/ 416 h 803"/>
              <a:gd name="T48" fmla="*/ 142 w 803"/>
              <a:gd name="T49" fmla="*/ 397 h 803"/>
              <a:gd name="T50" fmla="*/ 185 w 803"/>
              <a:gd name="T51" fmla="*/ 381 h 803"/>
              <a:gd name="T52" fmla="*/ 662 w 803"/>
              <a:gd name="T53" fmla="*/ 397 h 803"/>
              <a:gd name="T54" fmla="*/ 645 w 803"/>
              <a:gd name="T55" fmla="*/ 416 h 803"/>
              <a:gd name="T56" fmla="*/ 602 w 803"/>
              <a:gd name="T57" fmla="*/ 399 h 803"/>
              <a:gd name="T58" fmla="*/ 619 w 803"/>
              <a:gd name="T59" fmla="*/ 381 h 803"/>
              <a:gd name="T60" fmla="*/ 423 w 803"/>
              <a:gd name="T61" fmla="*/ 401 h 803"/>
              <a:gd name="T62" fmla="*/ 381 w 803"/>
              <a:gd name="T63" fmla="*/ 401 h 803"/>
              <a:gd name="T64" fmla="*/ 402 w 803"/>
              <a:gd name="T65" fmla="*/ 235 h 803"/>
              <a:gd name="T66" fmla="*/ 423 w 803"/>
              <a:gd name="T67" fmla="*/ 401 h 803"/>
              <a:gd name="T68" fmla="*/ 305 w 803"/>
              <a:gd name="T69" fmla="*/ 500 h 803"/>
              <a:gd name="T70" fmla="*/ 384 w 803"/>
              <a:gd name="T71" fmla="*/ 392 h 803"/>
              <a:gd name="T72" fmla="*/ 413 w 803"/>
              <a:gd name="T73" fmla="*/ 4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3" h="803">
                <a:moveTo>
                  <a:pt x="252" y="142"/>
                </a:moveTo>
                <a:cubicBezTo>
                  <a:pt x="109" y="225"/>
                  <a:pt x="60" y="408"/>
                  <a:pt x="142" y="551"/>
                </a:cubicBezTo>
                <a:cubicBezTo>
                  <a:pt x="225" y="694"/>
                  <a:pt x="409" y="744"/>
                  <a:pt x="552" y="661"/>
                </a:cubicBezTo>
                <a:cubicBezTo>
                  <a:pt x="695" y="578"/>
                  <a:pt x="744" y="395"/>
                  <a:pt x="661" y="252"/>
                </a:cubicBezTo>
                <a:cubicBezTo>
                  <a:pt x="579" y="108"/>
                  <a:pt x="395" y="59"/>
                  <a:pt x="252" y="142"/>
                </a:cubicBezTo>
                <a:close/>
                <a:moveTo>
                  <a:pt x="578" y="706"/>
                </a:moveTo>
                <a:cubicBezTo>
                  <a:pt x="410" y="803"/>
                  <a:pt x="194" y="745"/>
                  <a:pt x="97" y="577"/>
                </a:cubicBezTo>
                <a:cubicBezTo>
                  <a:pt x="0" y="409"/>
                  <a:pt x="58" y="194"/>
                  <a:pt x="226" y="97"/>
                </a:cubicBezTo>
                <a:cubicBezTo>
                  <a:pt x="394" y="0"/>
                  <a:pt x="609" y="58"/>
                  <a:pt x="706" y="226"/>
                </a:cubicBezTo>
                <a:cubicBezTo>
                  <a:pt x="803" y="394"/>
                  <a:pt x="746" y="609"/>
                  <a:pt x="578" y="706"/>
                </a:cubicBezTo>
                <a:close/>
                <a:moveTo>
                  <a:pt x="278" y="187"/>
                </a:moveTo>
                <a:cubicBezTo>
                  <a:pt x="160" y="255"/>
                  <a:pt x="119" y="407"/>
                  <a:pt x="187" y="525"/>
                </a:cubicBezTo>
                <a:cubicBezTo>
                  <a:pt x="256" y="643"/>
                  <a:pt x="407" y="684"/>
                  <a:pt x="526" y="616"/>
                </a:cubicBezTo>
                <a:cubicBezTo>
                  <a:pt x="644" y="548"/>
                  <a:pt x="684" y="396"/>
                  <a:pt x="616" y="278"/>
                </a:cubicBezTo>
                <a:cubicBezTo>
                  <a:pt x="548" y="159"/>
                  <a:pt x="396" y="119"/>
                  <a:pt x="278" y="187"/>
                </a:cubicBezTo>
                <a:close/>
                <a:moveTo>
                  <a:pt x="536" y="634"/>
                </a:moveTo>
                <a:cubicBezTo>
                  <a:pt x="408" y="708"/>
                  <a:pt x="243" y="664"/>
                  <a:pt x="169" y="536"/>
                </a:cubicBezTo>
                <a:cubicBezTo>
                  <a:pt x="95" y="407"/>
                  <a:pt x="139" y="243"/>
                  <a:pt x="267" y="169"/>
                </a:cubicBezTo>
                <a:cubicBezTo>
                  <a:pt x="396" y="95"/>
                  <a:pt x="560" y="139"/>
                  <a:pt x="634" y="267"/>
                </a:cubicBezTo>
                <a:cubicBezTo>
                  <a:pt x="708" y="395"/>
                  <a:pt x="664" y="560"/>
                  <a:pt x="536" y="634"/>
                </a:cubicBezTo>
                <a:close/>
                <a:moveTo>
                  <a:pt x="440" y="401"/>
                </a:moveTo>
                <a:cubicBezTo>
                  <a:pt x="440" y="422"/>
                  <a:pt x="423" y="439"/>
                  <a:pt x="402" y="439"/>
                </a:cubicBezTo>
                <a:cubicBezTo>
                  <a:pt x="381" y="439"/>
                  <a:pt x="364" y="422"/>
                  <a:pt x="364" y="401"/>
                </a:cubicBezTo>
                <a:cubicBezTo>
                  <a:pt x="364" y="381"/>
                  <a:pt x="381" y="364"/>
                  <a:pt x="402" y="364"/>
                </a:cubicBezTo>
                <a:cubicBezTo>
                  <a:pt x="423" y="364"/>
                  <a:pt x="440" y="381"/>
                  <a:pt x="440" y="401"/>
                </a:cubicBezTo>
                <a:close/>
                <a:moveTo>
                  <a:pt x="419" y="185"/>
                </a:moveTo>
                <a:cubicBezTo>
                  <a:pt x="419" y="194"/>
                  <a:pt x="412" y="201"/>
                  <a:pt x="403" y="201"/>
                </a:cubicBezTo>
                <a:lnTo>
                  <a:pt x="401" y="201"/>
                </a:lnTo>
                <a:cubicBezTo>
                  <a:pt x="392" y="201"/>
                  <a:pt x="384" y="194"/>
                  <a:pt x="384" y="185"/>
                </a:cubicBezTo>
                <a:lnTo>
                  <a:pt x="384" y="158"/>
                </a:lnTo>
                <a:cubicBezTo>
                  <a:pt x="384" y="149"/>
                  <a:pt x="392" y="141"/>
                  <a:pt x="401" y="141"/>
                </a:cubicBezTo>
                <a:lnTo>
                  <a:pt x="403" y="141"/>
                </a:lnTo>
                <a:cubicBezTo>
                  <a:pt x="412" y="141"/>
                  <a:pt x="419" y="149"/>
                  <a:pt x="419" y="158"/>
                </a:cubicBezTo>
                <a:lnTo>
                  <a:pt x="419" y="185"/>
                </a:lnTo>
                <a:close/>
                <a:moveTo>
                  <a:pt x="419" y="645"/>
                </a:moveTo>
                <a:cubicBezTo>
                  <a:pt x="419" y="654"/>
                  <a:pt x="412" y="661"/>
                  <a:pt x="403" y="661"/>
                </a:cubicBezTo>
                <a:lnTo>
                  <a:pt x="401" y="661"/>
                </a:lnTo>
                <a:cubicBezTo>
                  <a:pt x="392" y="661"/>
                  <a:pt x="384" y="654"/>
                  <a:pt x="384" y="645"/>
                </a:cubicBezTo>
                <a:lnTo>
                  <a:pt x="384" y="618"/>
                </a:lnTo>
                <a:cubicBezTo>
                  <a:pt x="384" y="609"/>
                  <a:pt x="392" y="602"/>
                  <a:pt x="401" y="602"/>
                </a:cubicBezTo>
                <a:lnTo>
                  <a:pt x="403" y="602"/>
                </a:lnTo>
                <a:cubicBezTo>
                  <a:pt x="412" y="602"/>
                  <a:pt x="419" y="609"/>
                  <a:pt x="419" y="618"/>
                </a:cubicBezTo>
                <a:lnTo>
                  <a:pt x="419" y="645"/>
                </a:lnTo>
                <a:close/>
                <a:moveTo>
                  <a:pt x="185" y="381"/>
                </a:moveTo>
                <a:cubicBezTo>
                  <a:pt x="194" y="381"/>
                  <a:pt x="201" y="388"/>
                  <a:pt x="201" y="397"/>
                </a:cubicBezTo>
                <a:lnTo>
                  <a:pt x="201" y="399"/>
                </a:lnTo>
                <a:cubicBezTo>
                  <a:pt x="201" y="408"/>
                  <a:pt x="194" y="416"/>
                  <a:pt x="185" y="416"/>
                </a:cubicBezTo>
                <a:lnTo>
                  <a:pt x="158" y="416"/>
                </a:lnTo>
                <a:cubicBezTo>
                  <a:pt x="149" y="416"/>
                  <a:pt x="142" y="408"/>
                  <a:pt x="142" y="399"/>
                </a:cubicBezTo>
                <a:lnTo>
                  <a:pt x="142" y="397"/>
                </a:lnTo>
                <a:cubicBezTo>
                  <a:pt x="142" y="388"/>
                  <a:pt x="149" y="381"/>
                  <a:pt x="158" y="381"/>
                </a:cubicBezTo>
                <a:lnTo>
                  <a:pt x="185" y="381"/>
                </a:lnTo>
                <a:close/>
                <a:moveTo>
                  <a:pt x="645" y="381"/>
                </a:moveTo>
                <a:cubicBezTo>
                  <a:pt x="654" y="381"/>
                  <a:pt x="662" y="388"/>
                  <a:pt x="662" y="397"/>
                </a:cubicBezTo>
                <a:lnTo>
                  <a:pt x="662" y="399"/>
                </a:lnTo>
                <a:cubicBezTo>
                  <a:pt x="662" y="408"/>
                  <a:pt x="654" y="416"/>
                  <a:pt x="645" y="416"/>
                </a:cubicBezTo>
                <a:lnTo>
                  <a:pt x="619" y="416"/>
                </a:lnTo>
                <a:cubicBezTo>
                  <a:pt x="610" y="416"/>
                  <a:pt x="602" y="408"/>
                  <a:pt x="602" y="399"/>
                </a:cubicBezTo>
                <a:lnTo>
                  <a:pt x="602" y="397"/>
                </a:lnTo>
                <a:cubicBezTo>
                  <a:pt x="602" y="388"/>
                  <a:pt x="610" y="381"/>
                  <a:pt x="619" y="381"/>
                </a:cubicBezTo>
                <a:lnTo>
                  <a:pt x="645" y="381"/>
                </a:lnTo>
                <a:close/>
                <a:moveTo>
                  <a:pt x="423" y="401"/>
                </a:moveTo>
                <a:cubicBezTo>
                  <a:pt x="423" y="413"/>
                  <a:pt x="414" y="423"/>
                  <a:pt x="402" y="423"/>
                </a:cubicBezTo>
                <a:cubicBezTo>
                  <a:pt x="391" y="423"/>
                  <a:pt x="381" y="413"/>
                  <a:pt x="381" y="401"/>
                </a:cubicBezTo>
                <a:lnTo>
                  <a:pt x="381" y="256"/>
                </a:lnTo>
                <a:cubicBezTo>
                  <a:pt x="381" y="244"/>
                  <a:pt x="391" y="235"/>
                  <a:pt x="402" y="235"/>
                </a:cubicBezTo>
                <a:cubicBezTo>
                  <a:pt x="414" y="235"/>
                  <a:pt x="423" y="244"/>
                  <a:pt x="423" y="256"/>
                </a:cubicBezTo>
                <a:lnTo>
                  <a:pt x="423" y="401"/>
                </a:lnTo>
                <a:close/>
                <a:moveTo>
                  <a:pt x="337" y="499"/>
                </a:moveTo>
                <a:cubicBezTo>
                  <a:pt x="328" y="508"/>
                  <a:pt x="313" y="509"/>
                  <a:pt x="305" y="500"/>
                </a:cubicBezTo>
                <a:cubicBezTo>
                  <a:pt x="297" y="492"/>
                  <a:pt x="298" y="478"/>
                  <a:pt x="307" y="469"/>
                </a:cubicBezTo>
                <a:lnTo>
                  <a:pt x="384" y="392"/>
                </a:lnTo>
                <a:cubicBezTo>
                  <a:pt x="393" y="383"/>
                  <a:pt x="407" y="382"/>
                  <a:pt x="415" y="390"/>
                </a:cubicBezTo>
                <a:cubicBezTo>
                  <a:pt x="423" y="399"/>
                  <a:pt x="423" y="413"/>
                  <a:pt x="413" y="422"/>
                </a:cubicBezTo>
                <a:lnTo>
                  <a:pt x="337" y="4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8" name="矩形 67"/>
          <p:cNvSpPr/>
          <p:nvPr/>
        </p:nvSpPr>
        <p:spPr>
          <a:xfrm>
            <a:off x="2166590" y="1088326"/>
            <a:ext cx="1457304" cy="369332"/>
          </a:xfrm>
          <a:prstGeom prst="rect">
            <a:avLst/>
          </a:prstGeom>
        </p:spPr>
        <p:txBody>
          <a:bodyPr wrap="square">
            <a:spAutoFit/>
          </a:body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周期计划</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9" name="矩形 68"/>
          <p:cNvSpPr/>
          <p:nvPr/>
        </p:nvSpPr>
        <p:spPr>
          <a:xfrm>
            <a:off x="2180257" y="1367100"/>
            <a:ext cx="7254597" cy="584775"/>
          </a:xfrm>
          <a:prstGeom prst="rect">
            <a:avLst/>
          </a:prstGeom>
        </p:spPr>
        <p:txBody>
          <a:bodyPr wrap="square">
            <a:spAutoFit/>
          </a:bodyPr>
          <a:lstStyle/>
          <a:p>
            <a:pPr lvl="0"/>
            <a:r>
              <a:rPr lang="en-US" altLang="zh-CN" sz="3200" dirty="0">
                <a:latin typeface="Century Gothic" panose="020B0502020202020204" pitchFamily="34" charset="0"/>
                <a:ea typeface="思源黑体 CN Normal" panose="020B0400000000000000" pitchFamily="34" charset="-122"/>
                <a:sym typeface="Century Gothic" panose="020B0502020202020204" pitchFamily="34" charset="0"/>
              </a:rPr>
              <a:t>2017</a:t>
            </a:r>
            <a:r>
              <a:rPr lang="zh-CN" altLang="en-US" sz="3200" dirty="0">
                <a:latin typeface="Century Gothic" panose="020B0502020202020204" pitchFamily="34" charset="0"/>
                <a:ea typeface="思源黑体 CN Normal" panose="020B0400000000000000" pitchFamily="34" charset="-122"/>
                <a:sym typeface="Century Gothic" panose="020B0502020202020204" pitchFamily="34" charset="0"/>
              </a:rPr>
              <a:t>年</a:t>
            </a:r>
            <a:r>
              <a:rPr lang="en-US" altLang="zh-CN" sz="3200" dirty="0">
                <a:latin typeface="Century Gothic" panose="020B0502020202020204" pitchFamily="34" charset="0"/>
                <a:ea typeface="思源黑体 CN Normal" panose="020B0400000000000000" pitchFamily="34" charset="-122"/>
                <a:sym typeface="Century Gothic" panose="020B0502020202020204" pitchFamily="34" charset="0"/>
              </a:rPr>
              <a:t>4</a:t>
            </a:r>
            <a:r>
              <a:rPr lang="zh-CN" altLang="en-US" sz="3200" dirty="0">
                <a:latin typeface="Century Gothic" panose="020B0502020202020204" pitchFamily="34" charset="0"/>
                <a:ea typeface="思源黑体 CN Normal" panose="020B0400000000000000" pitchFamily="34" charset="-122"/>
                <a:sym typeface="Century Gothic" panose="020B0502020202020204" pitchFamily="34" charset="0"/>
              </a:rPr>
              <a:t>月</a:t>
            </a:r>
            <a:r>
              <a:rPr lang="en-US" altLang="zh-CN" sz="3200" dirty="0">
                <a:latin typeface="Century Gothic" panose="020B0502020202020204" pitchFamily="34" charset="0"/>
                <a:ea typeface="思源黑体 CN Normal" panose="020B0400000000000000" pitchFamily="34" charset="-122"/>
                <a:sym typeface="Century Gothic" panose="020B0502020202020204" pitchFamily="34" charset="0"/>
              </a:rPr>
              <a:t>1</a:t>
            </a:r>
            <a:r>
              <a:rPr lang="zh-CN" altLang="en-US" sz="3200" dirty="0">
                <a:latin typeface="Century Gothic" panose="020B0502020202020204" pitchFamily="34" charset="0"/>
                <a:ea typeface="思源黑体 CN Normal" panose="020B0400000000000000" pitchFamily="34" charset="-122"/>
                <a:sym typeface="Century Gothic" panose="020B0502020202020204" pitchFamily="34" charset="0"/>
              </a:rPr>
              <a:t>日</a:t>
            </a:r>
            <a:r>
              <a:rPr lang="en-US" altLang="zh-CN" sz="3200">
                <a:latin typeface="Century Gothic" panose="020B0502020202020204" pitchFamily="34" charset="0"/>
                <a:ea typeface="思源黑体 CN Normal" panose="020B0400000000000000" pitchFamily="34" charset="-122"/>
                <a:sym typeface="Century Gothic" panose="020B0502020202020204" pitchFamily="34" charset="0"/>
              </a:rPr>
              <a:t>-2018</a:t>
            </a:r>
            <a:r>
              <a:rPr lang="zh-CN" altLang="en-US" sz="3200">
                <a:latin typeface="Century Gothic" panose="020B0502020202020204" pitchFamily="34" charset="0"/>
                <a:ea typeface="思源黑体 CN Normal" panose="020B0400000000000000" pitchFamily="34" charset="-122"/>
                <a:sym typeface="Century Gothic" panose="020B0502020202020204" pitchFamily="34" charset="0"/>
              </a:rPr>
              <a:t>年</a:t>
            </a:r>
            <a:r>
              <a:rPr lang="en-US" altLang="zh-CN" sz="3200" dirty="0">
                <a:latin typeface="Century Gothic" panose="020B0502020202020204" pitchFamily="34" charset="0"/>
                <a:ea typeface="思源黑体 CN Normal" panose="020B0400000000000000" pitchFamily="34" charset="-122"/>
                <a:sym typeface="Century Gothic" panose="020B0502020202020204" pitchFamily="34" charset="0"/>
              </a:rPr>
              <a:t>6</a:t>
            </a:r>
            <a:r>
              <a:rPr lang="zh-CN" altLang="en-US" sz="3200" dirty="0">
                <a:latin typeface="Century Gothic" panose="020B0502020202020204" pitchFamily="34" charset="0"/>
                <a:ea typeface="思源黑体 CN Normal" panose="020B0400000000000000" pitchFamily="34" charset="-122"/>
                <a:sym typeface="Century Gothic" panose="020B0502020202020204" pitchFamily="34" charset="0"/>
              </a:rPr>
              <a:t>月</a:t>
            </a:r>
            <a:r>
              <a:rPr lang="en-US" altLang="zh-CN" sz="3200" dirty="0">
                <a:latin typeface="Century Gothic" panose="020B0502020202020204" pitchFamily="34" charset="0"/>
                <a:ea typeface="思源黑体 CN Normal" panose="020B0400000000000000" pitchFamily="34" charset="-122"/>
                <a:sym typeface="Century Gothic" panose="020B0502020202020204" pitchFamily="34" charset="0"/>
              </a:rPr>
              <a:t>30</a:t>
            </a:r>
            <a:r>
              <a:rPr lang="zh-CN" altLang="en-US" sz="3200" dirty="0">
                <a:latin typeface="Century Gothic" panose="020B0502020202020204" pitchFamily="34" charset="0"/>
                <a:ea typeface="思源黑体 CN Normal" panose="020B0400000000000000" pitchFamily="34" charset="-122"/>
                <a:sym typeface="Century Gothic" panose="020B0502020202020204" pitchFamily="34" charset="0"/>
              </a:rPr>
              <a:t>日</a:t>
            </a:r>
          </a:p>
        </p:txBody>
      </p:sp>
    </p:spTree>
    <p:extLst>
      <p:ext uri="{BB962C8B-B14F-4D97-AF65-F5344CB8AC3E}">
        <p14:creationId xmlns:p14="http://schemas.microsoft.com/office/powerpoint/2010/main" val="378990749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31" presetClass="entr" presetSubtype="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400" fill="hold"/>
                                        <p:tgtEl>
                                          <p:spTgt spid="66"/>
                                        </p:tgtEl>
                                        <p:attrNameLst>
                                          <p:attrName>ppt_w</p:attrName>
                                        </p:attrNameLst>
                                      </p:cBhvr>
                                      <p:tavLst>
                                        <p:tav tm="0">
                                          <p:val>
                                            <p:fltVal val="0"/>
                                          </p:val>
                                        </p:tav>
                                        <p:tav tm="100000">
                                          <p:val>
                                            <p:strVal val="#ppt_w"/>
                                          </p:val>
                                        </p:tav>
                                      </p:tavLst>
                                    </p:anim>
                                    <p:anim calcmode="lin" valueType="num">
                                      <p:cBhvr>
                                        <p:cTn id="24" dur="400" fill="hold"/>
                                        <p:tgtEl>
                                          <p:spTgt spid="66"/>
                                        </p:tgtEl>
                                        <p:attrNameLst>
                                          <p:attrName>ppt_h</p:attrName>
                                        </p:attrNameLst>
                                      </p:cBhvr>
                                      <p:tavLst>
                                        <p:tav tm="0">
                                          <p:val>
                                            <p:fltVal val="0"/>
                                          </p:val>
                                        </p:tav>
                                        <p:tav tm="100000">
                                          <p:val>
                                            <p:strVal val="#ppt_h"/>
                                          </p:val>
                                        </p:tav>
                                      </p:tavLst>
                                    </p:anim>
                                    <p:anim calcmode="lin" valueType="num">
                                      <p:cBhvr>
                                        <p:cTn id="25" dur="400" fill="hold"/>
                                        <p:tgtEl>
                                          <p:spTgt spid="66"/>
                                        </p:tgtEl>
                                        <p:attrNameLst>
                                          <p:attrName>style.rotation</p:attrName>
                                        </p:attrNameLst>
                                      </p:cBhvr>
                                      <p:tavLst>
                                        <p:tav tm="0">
                                          <p:val>
                                            <p:fltVal val="90"/>
                                          </p:val>
                                        </p:tav>
                                        <p:tav tm="100000">
                                          <p:val>
                                            <p:fltVal val="0"/>
                                          </p:val>
                                        </p:tav>
                                      </p:tavLst>
                                    </p:anim>
                                    <p:animEffect transition="in" filter="fade">
                                      <p:cBhvr>
                                        <p:cTn id="26" dur="400"/>
                                        <p:tgtEl>
                                          <p:spTgt spid="66"/>
                                        </p:tgtEl>
                                      </p:cBhvr>
                                    </p:animEffect>
                                  </p:childTnLst>
                                </p:cTn>
                              </p:par>
                              <p:par>
                                <p:cTn id="27" presetID="8" presetClass="emph" presetSubtype="0" fill="hold" grpId="1" nodeType="withEffect">
                                  <p:stCondLst>
                                    <p:cond delay="0"/>
                                  </p:stCondLst>
                                  <p:childTnLst>
                                    <p:animRot by="21600000">
                                      <p:cBhvr>
                                        <p:cTn id="28" dur="400" fill="hold"/>
                                        <p:tgtEl>
                                          <p:spTgt spid="66"/>
                                        </p:tgtEl>
                                        <p:attrNameLst>
                                          <p:attrName>r</p:attrName>
                                        </p:attrNameLst>
                                      </p:cBhvr>
                                    </p:animRot>
                                  </p:childTnLst>
                                </p:cTn>
                              </p:par>
                            </p:childTnLst>
                          </p:cTn>
                        </p:par>
                        <p:par>
                          <p:cTn id="29" fill="hold">
                            <p:stCondLst>
                              <p:cond delay="1320"/>
                            </p:stCondLst>
                            <p:childTnLst>
                              <p:par>
                                <p:cTn id="30" presetID="53" presetClass="entr" presetSubtype="16" fill="hold" grpId="0"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400" fill="hold"/>
                                        <p:tgtEl>
                                          <p:spTgt spid="67"/>
                                        </p:tgtEl>
                                        <p:attrNameLst>
                                          <p:attrName>ppt_w</p:attrName>
                                        </p:attrNameLst>
                                      </p:cBhvr>
                                      <p:tavLst>
                                        <p:tav tm="0">
                                          <p:val>
                                            <p:fltVal val="0"/>
                                          </p:val>
                                        </p:tav>
                                        <p:tav tm="100000">
                                          <p:val>
                                            <p:strVal val="#ppt_w"/>
                                          </p:val>
                                        </p:tav>
                                      </p:tavLst>
                                    </p:anim>
                                    <p:anim calcmode="lin" valueType="num">
                                      <p:cBhvr>
                                        <p:cTn id="33" dur="400" fill="hold"/>
                                        <p:tgtEl>
                                          <p:spTgt spid="67"/>
                                        </p:tgtEl>
                                        <p:attrNameLst>
                                          <p:attrName>ppt_h</p:attrName>
                                        </p:attrNameLst>
                                      </p:cBhvr>
                                      <p:tavLst>
                                        <p:tav tm="0">
                                          <p:val>
                                            <p:fltVal val="0"/>
                                          </p:val>
                                        </p:tav>
                                        <p:tav tm="100000">
                                          <p:val>
                                            <p:strVal val="#ppt_h"/>
                                          </p:val>
                                        </p:tav>
                                      </p:tavLst>
                                    </p:anim>
                                    <p:animEffect transition="in" filter="fade">
                                      <p:cBhvr>
                                        <p:cTn id="34" dur="400"/>
                                        <p:tgtEl>
                                          <p:spTgt spid="67"/>
                                        </p:tgtEl>
                                      </p:cBhvr>
                                    </p:animEffect>
                                  </p:childTnLst>
                                </p:cTn>
                              </p:par>
                            </p:childTnLst>
                          </p:cTn>
                        </p:par>
                        <p:par>
                          <p:cTn id="35" fill="hold">
                            <p:stCondLst>
                              <p:cond delay="1720"/>
                            </p:stCondLst>
                            <p:childTnLst>
                              <p:par>
                                <p:cTn id="36" presetID="31" presetClass="entr" presetSubtype="0"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p:cTn id="38" dur="300" fill="hold"/>
                                        <p:tgtEl>
                                          <p:spTgt spid="68"/>
                                        </p:tgtEl>
                                        <p:attrNameLst>
                                          <p:attrName>ppt_w</p:attrName>
                                        </p:attrNameLst>
                                      </p:cBhvr>
                                      <p:tavLst>
                                        <p:tav tm="0">
                                          <p:val>
                                            <p:fltVal val="0"/>
                                          </p:val>
                                        </p:tav>
                                        <p:tav tm="100000">
                                          <p:val>
                                            <p:strVal val="#ppt_w"/>
                                          </p:val>
                                        </p:tav>
                                      </p:tavLst>
                                    </p:anim>
                                    <p:anim calcmode="lin" valueType="num">
                                      <p:cBhvr>
                                        <p:cTn id="39" dur="300" fill="hold"/>
                                        <p:tgtEl>
                                          <p:spTgt spid="68"/>
                                        </p:tgtEl>
                                        <p:attrNameLst>
                                          <p:attrName>ppt_h</p:attrName>
                                        </p:attrNameLst>
                                      </p:cBhvr>
                                      <p:tavLst>
                                        <p:tav tm="0">
                                          <p:val>
                                            <p:fltVal val="0"/>
                                          </p:val>
                                        </p:tav>
                                        <p:tav tm="100000">
                                          <p:val>
                                            <p:strVal val="#ppt_h"/>
                                          </p:val>
                                        </p:tav>
                                      </p:tavLst>
                                    </p:anim>
                                    <p:anim calcmode="lin" valueType="num">
                                      <p:cBhvr>
                                        <p:cTn id="40" dur="300" fill="hold"/>
                                        <p:tgtEl>
                                          <p:spTgt spid="68"/>
                                        </p:tgtEl>
                                        <p:attrNameLst>
                                          <p:attrName>style.rotation</p:attrName>
                                        </p:attrNameLst>
                                      </p:cBhvr>
                                      <p:tavLst>
                                        <p:tav tm="0">
                                          <p:val>
                                            <p:fltVal val="90"/>
                                          </p:val>
                                        </p:tav>
                                        <p:tav tm="100000">
                                          <p:val>
                                            <p:fltVal val="0"/>
                                          </p:val>
                                        </p:tav>
                                      </p:tavLst>
                                    </p:anim>
                                    <p:animEffect transition="in" filter="fade">
                                      <p:cBhvr>
                                        <p:cTn id="41" dur="300"/>
                                        <p:tgtEl>
                                          <p:spTgt spid="68"/>
                                        </p:tgtEl>
                                      </p:cBhvr>
                                    </p:animEffect>
                                  </p:childTnLst>
                                </p:cTn>
                              </p:par>
                            </p:childTnLst>
                          </p:cTn>
                        </p:par>
                        <p:par>
                          <p:cTn id="42" fill="hold">
                            <p:stCondLst>
                              <p:cond delay="2020"/>
                            </p:stCondLst>
                            <p:childTnLst>
                              <p:par>
                                <p:cTn id="43" presetID="22" presetClass="entr" presetSubtype="8"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wipe(left)">
                                      <p:cBhvr>
                                        <p:cTn id="45" dur="500"/>
                                        <p:tgtEl>
                                          <p:spTgt spid="69"/>
                                        </p:tgtEl>
                                      </p:cBhvr>
                                    </p:animEffect>
                                  </p:childTnLst>
                                </p:cTn>
                              </p:par>
                            </p:childTnLst>
                          </p:cTn>
                        </p:par>
                        <p:par>
                          <p:cTn id="46" fill="hold">
                            <p:stCondLst>
                              <p:cond delay="2520"/>
                            </p:stCondLst>
                            <p:childTnLst>
                              <p:par>
                                <p:cTn id="47" presetID="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0-#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302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500" fill="hold"/>
                                        <p:tgtEl>
                                          <p:spTgt spid="61"/>
                                        </p:tgtEl>
                                        <p:attrNameLst>
                                          <p:attrName>ppt_w</p:attrName>
                                        </p:attrNameLst>
                                      </p:cBhvr>
                                      <p:tavLst>
                                        <p:tav tm="0">
                                          <p:val>
                                            <p:fltVal val="0"/>
                                          </p:val>
                                        </p:tav>
                                        <p:tav tm="100000">
                                          <p:val>
                                            <p:strVal val="#ppt_w"/>
                                          </p:val>
                                        </p:tav>
                                      </p:tavLst>
                                    </p:anim>
                                    <p:anim calcmode="lin" valueType="num">
                                      <p:cBhvr>
                                        <p:cTn id="65" dur="500" fill="hold"/>
                                        <p:tgtEl>
                                          <p:spTgt spid="61"/>
                                        </p:tgtEl>
                                        <p:attrNameLst>
                                          <p:attrName>ppt_h</p:attrName>
                                        </p:attrNameLst>
                                      </p:cBhvr>
                                      <p:tavLst>
                                        <p:tav tm="0">
                                          <p:val>
                                            <p:fltVal val="0"/>
                                          </p:val>
                                        </p:tav>
                                        <p:tav tm="100000">
                                          <p:val>
                                            <p:strVal val="#ppt_h"/>
                                          </p:val>
                                        </p:tav>
                                      </p:tavLst>
                                    </p:anim>
                                    <p:animEffect transition="in" filter="fade">
                                      <p:cBhvr>
                                        <p:cTn id="66" dur="500"/>
                                        <p:tgtEl>
                                          <p:spTgt spid="6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2"/>
                                        </p:tgtEl>
                                        <p:attrNameLst>
                                          <p:attrName>style.visibility</p:attrName>
                                        </p:attrNameLst>
                                      </p:cBhvr>
                                      <p:to>
                                        <p:strVal val="visible"/>
                                      </p:to>
                                    </p:set>
                                    <p:anim calcmode="lin" valueType="num">
                                      <p:cBhvr>
                                        <p:cTn id="69" dur="500" fill="hold"/>
                                        <p:tgtEl>
                                          <p:spTgt spid="62"/>
                                        </p:tgtEl>
                                        <p:attrNameLst>
                                          <p:attrName>ppt_w</p:attrName>
                                        </p:attrNameLst>
                                      </p:cBhvr>
                                      <p:tavLst>
                                        <p:tav tm="0">
                                          <p:val>
                                            <p:fltVal val="0"/>
                                          </p:val>
                                        </p:tav>
                                        <p:tav tm="100000">
                                          <p:val>
                                            <p:strVal val="#ppt_w"/>
                                          </p:val>
                                        </p:tav>
                                      </p:tavLst>
                                    </p:anim>
                                    <p:anim calcmode="lin" valueType="num">
                                      <p:cBhvr>
                                        <p:cTn id="70" dur="500" fill="hold"/>
                                        <p:tgtEl>
                                          <p:spTgt spid="62"/>
                                        </p:tgtEl>
                                        <p:attrNameLst>
                                          <p:attrName>ppt_h</p:attrName>
                                        </p:attrNameLst>
                                      </p:cBhvr>
                                      <p:tavLst>
                                        <p:tav tm="0">
                                          <p:val>
                                            <p:fltVal val="0"/>
                                          </p:val>
                                        </p:tav>
                                        <p:tav tm="100000">
                                          <p:val>
                                            <p:strVal val="#ppt_h"/>
                                          </p:val>
                                        </p:tav>
                                      </p:tavLst>
                                    </p:anim>
                                    <p:animEffect transition="in" filter="fade">
                                      <p:cBhvr>
                                        <p:cTn id="71" dur="500"/>
                                        <p:tgtEl>
                                          <p:spTgt spid="62"/>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3"/>
                                        </p:tgtEl>
                                        <p:attrNameLst>
                                          <p:attrName>style.visibility</p:attrName>
                                        </p:attrNameLst>
                                      </p:cBhvr>
                                      <p:to>
                                        <p:strVal val="visible"/>
                                      </p:to>
                                    </p:set>
                                    <p:anim calcmode="lin" valueType="num">
                                      <p:cBhvr>
                                        <p:cTn id="74" dur="500" fill="hold"/>
                                        <p:tgtEl>
                                          <p:spTgt spid="63"/>
                                        </p:tgtEl>
                                        <p:attrNameLst>
                                          <p:attrName>ppt_w</p:attrName>
                                        </p:attrNameLst>
                                      </p:cBhvr>
                                      <p:tavLst>
                                        <p:tav tm="0">
                                          <p:val>
                                            <p:fltVal val="0"/>
                                          </p:val>
                                        </p:tav>
                                        <p:tav tm="100000">
                                          <p:val>
                                            <p:strVal val="#ppt_w"/>
                                          </p:val>
                                        </p:tav>
                                      </p:tavLst>
                                    </p:anim>
                                    <p:anim calcmode="lin" valueType="num">
                                      <p:cBhvr>
                                        <p:cTn id="75" dur="500" fill="hold"/>
                                        <p:tgtEl>
                                          <p:spTgt spid="63"/>
                                        </p:tgtEl>
                                        <p:attrNameLst>
                                          <p:attrName>ppt_h</p:attrName>
                                        </p:attrNameLst>
                                      </p:cBhvr>
                                      <p:tavLst>
                                        <p:tav tm="0">
                                          <p:val>
                                            <p:fltVal val="0"/>
                                          </p:val>
                                        </p:tav>
                                        <p:tav tm="100000">
                                          <p:val>
                                            <p:strVal val="#ppt_h"/>
                                          </p:val>
                                        </p:tav>
                                      </p:tavLst>
                                    </p:anim>
                                    <p:animEffect transition="in" filter="fade">
                                      <p:cBhvr>
                                        <p:cTn id="76" dur="500"/>
                                        <p:tgtEl>
                                          <p:spTgt spid="63"/>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 calcmode="lin" valueType="num">
                                      <p:cBhvr>
                                        <p:cTn id="79" dur="500" fill="hold"/>
                                        <p:tgtEl>
                                          <p:spTgt spid="64"/>
                                        </p:tgtEl>
                                        <p:attrNameLst>
                                          <p:attrName>ppt_w</p:attrName>
                                        </p:attrNameLst>
                                      </p:cBhvr>
                                      <p:tavLst>
                                        <p:tav tm="0">
                                          <p:val>
                                            <p:fltVal val="0"/>
                                          </p:val>
                                        </p:tav>
                                        <p:tav tm="100000">
                                          <p:val>
                                            <p:strVal val="#ppt_w"/>
                                          </p:val>
                                        </p:tav>
                                      </p:tavLst>
                                    </p:anim>
                                    <p:anim calcmode="lin" valueType="num">
                                      <p:cBhvr>
                                        <p:cTn id="80" dur="500" fill="hold"/>
                                        <p:tgtEl>
                                          <p:spTgt spid="64"/>
                                        </p:tgtEl>
                                        <p:attrNameLst>
                                          <p:attrName>ppt_h</p:attrName>
                                        </p:attrNameLst>
                                      </p:cBhvr>
                                      <p:tavLst>
                                        <p:tav tm="0">
                                          <p:val>
                                            <p:fltVal val="0"/>
                                          </p:val>
                                        </p:tav>
                                        <p:tav tm="100000">
                                          <p:val>
                                            <p:strVal val="#ppt_h"/>
                                          </p:val>
                                        </p:tav>
                                      </p:tavLst>
                                    </p:anim>
                                    <p:animEffect transition="in" filter="fade">
                                      <p:cBhvr>
                                        <p:cTn id="81" dur="500"/>
                                        <p:tgtEl>
                                          <p:spTgt spid="64"/>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500" fill="hold"/>
                                        <p:tgtEl>
                                          <p:spTgt spid="65"/>
                                        </p:tgtEl>
                                        <p:attrNameLst>
                                          <p:attrName>ppt_w</p:attrName>
                                        </p:attrNameLst>
                                      </p:cBhvr>
                                      <p:tavLst>
                                        <p:tav tm="0">
                                          <p:val>
                                            <p:fltVal val="0"/>
                                          </p:val>
                                        </p:tav>
                                        <p:tav tm="100000">
                                          <p:val>
                                            <p:strVal val="#ppt_w"/>
                                          </p:val>
                                        </p:tav>
                                      </p:tavLst>
                                    </p:anim>
                                    <p:anim calcmode="lin" valueType="num">
                                      <p:cBhvr>
                                        <p:cTn id="85" dur="500" fill="hold"/>
                                        <p:tgtEl>
                                          <p:spTgt spid="65"/>
                                        </p:tgtEl>
                                        <p:attrNameLst>
                                          <p:attrName>ppt_h</p:attrName>
                                        </p:attrNameLst>
                                      </p:cBhvr>
                                      <p:tavLst>
                                        <p:tav tm="0">
                                          <p:val>
                                            <p:fltVal val="0"/>
                                          </p:val>
                                        </p:tav>
                                        <p:tav tm="100000">
                                          <p:val>
                                            <p:strVal val="#ppt_h"/>
                                          </p:val>
                                        </p:tav>
                                      </p:tavLst>
                                    </p:anim>
                                    <p:animEffect transition="in" filter="fade">
                                      <p:cBhvr>
                                        <p:cTn id="86" dur="500"/>
                                        <p:tgtEl>
                                          <p:spTgt spid="65"/>
                                        </p:tgtEl>
                                      </p:cBhvr>
                                    </p:animEffect>
                                  </p:childTnLst>
                                </p:cTn>
                              </p:par>
                            </p:childTnLst>
                          </p:cTn>
                        </p:par>
                        <p:par>
                          <p:cTn id="87" fill="hold">
                            <p:stCondLst>
                              <p:cond delay="3520"/>
                            </p:stCondLst>
                            <p:childTnLst>
                              <p:par>
                                <p:cTn id="88" presetID="22" presetClass="entr" presetSubtype="4" fill="hold" nodeType="after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wipe(down)">
                                      <p:cBhvr>
                                        <p:cTn id="90" dur="500"/>
                                        <p:tgtEl>
                                          <p:spTgt spid="54"/>
                                        </p:tgtEl>
                                      </p:cBhvr>
                                    </p:animEffect>
                                  </p:childTnLst>
                                </p:cTn>
                              </p:par>
                              <p:par>
                                <p:cTn id="91" presetID="22" presetClass="entr" presetSubtype="4" fill="hold" nodeType="with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down)">
                                      <p:cBhvr>
                                        <p:cTn id="93" dur="500"/>
                                        <p:tgtEl>
                                          <p:spTgt spid="53"/>
                                        </p:tgtEl>
                                      </p:cBhvr>
                                    </p:animEffect>
                                  </p:childTnLst>
                                </p:cTn>
                              </p:par>
                              <p:par>
                                <p:cTn id="94" presetID="22" presetClass="entr" presetSubtype="4" fill="hold"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wipe(down)">
                                      <p:cBhvr>
                                        <p:cTn id="96" dur="500"/>
                                        <p:tgtEl>
                                          <p:spTgt spid="43"/>
                                        </p:tgtEl>
                                      </p:cBhvr>
                                    </p:animEffect>
                                  </p:childTnLst>
                                </p:cTn>
                              </p:par>
                              <p:par>
                                <p:cTn id="97" presetID="22" presetClass="entr" presetSubtype="4" fill="hold" nodeType="with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wipe(down)">
                                      <p:cBhvr>
                                        <p:cTn id="99" dur="500"/>
                                        <p:tgtEl>
                                          <p:spTgt spid="56"/>
                                        </p:tgtEl>
                                      </p:cBhvr>
                                    </p:animEffect>
                                  </p:childTnLst>
                                </p:cTn>
                              </p:par>
                              <p:par>
                                <p:cTn id="100" presetID="22" presetClass="entr" presetSubtype="1" fill="hold"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wipe(up)">
                                      <p:cBhvr>
                                        <p:cTn id="102" dur="500"/>
                                        <p:tgtEl>
                                          <p:spTgt spid="57"/>
                                        </p:tgtEl>
                                      </p:cBhvr>
                                    </p:animEffect>
                                  </p:childTnLst>
                                </p:cTn>
                              </p:par>
                              <p:par>
                                <p:cTn id="103" presetID="22" presetClass="entr" presetSubtype="1" fill="hold" nodeType="with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wipe(up)">
                                      <p:cBhvr>
                                        <p:cTn id="105" dur="500"/>
                                        <p:tgtEl>
                                          <p:spTgt spid="58"/>
                                        </p:tgtEl>
                                      </p:cBhvr>
                                    </p:animEffect>
                                  </p:childTnLst>
                                </p:cTn>
                              </p:par>
                              <p:par>
                                <p:cTn id="106" presetID="22" presetClass="entr" presetSubtype="1" fill="hold" nodeType="with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wipe(up)">
                                      <p:cBhvr>
                                        <p:cTn id="108" dur="500"/>
                                        <p:tgtEl>
                                          <p:spTgt spid="59"/>
                                        </p:tgtEl>
                                      </p:cBhvr>
                                    </p:animEffect>
                                  </p:childTnLst>
                                </p:cTn>
                              </p:par>
                            </p:childTnLst>
                          </p:cTn>
                        </p:par>
                        <p:par>
                          <p:cTn id="109" fill="hold">
                            <p:stCondLst>
                              <p:cond delay="4020"/>
                            </p:stCondLst>
                            <p:childTnLst>
                              <p:par>
                                <p:cTn id="110" presetID="42" presetClass="entr" presetSubtype="0" fill="hold" grpId="0" nodeType="after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500"/>
                                        <p:tgtEl>
                                          <p:spTgt spid="35"/>
                                        </p:tgtEl>
                                      </p:cBhvr>
                                    </p:animEffect>
                                    <p:anim calcmode="lin" valueType="num">
                                      <p:cBhvr>
                                        <p:cTn id="113" dur="500" fill="hold"/>
                                        <p:tgtEl>
                                          <p:spTgt spid="35"/>
                                        </p:tgtEl>
                                        <p:attrNameLst>
                                          <p:attrName>ppt_x</p:attrName>
                                        </p:attrNameLst>
                                      </p:cBhvr>
                                      <p:tavLst>
                                        <p:tav tm="0">
                                          <p:val>
                                            <p:strVal val="#ppt_x"/>
                                          </p:val>
                                        </p:tav>
                                        <p:tav tm="100000">
                                          <p:val>
                                            <p:strVal val="#ppt_x"/>
                                          </p:val>
                                        </p:tav>
                                      </p:tavLst>
                                    </p:anim>
                                    <p:anim calcmode="lin" valueType="num">
                                      <p:cBhvr>
                                        <p:cTn id="114" dur="500" fill="hold"/>
                                        <p:tgtEl>
                                          <p:spTgt spid="3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100"/>
                                  </p:stCondLst>
                                  <p:childTnLst>
                                    <p:set>
                                      <p:cBhvr>
                                        <p:cTn id="116" dur="1" fill="hold">
                                          <p:stCondLst>
                                            <p:cond delay="0"/>
                                          </p:stCondLst>
                                        </p:cTn>
                                        <p:tgtEl>
                                          <p:spTgt spid="40"/>
                                        </p:tgtEl>
                                        <p:attrNameLst>
                                          <p:attrName>style.visibility</p:attrName>
                                        </p:attrNameLst>
                                      </p:cBhvr>
                                      <p:to>
                                        <p:strVal val="visible"/>
                                      </p:to>
                                    </p:set>
                                    <p:animEffect transition="in" filter="fade">
                                      <p:cBhvr>
                                        <p:cTn id="117" dur="500"/>
                                        <p:tgtEl>
                                          <p:spTgt spid="40"/>
                                        </p:tgtEl>
                                      </p:cBhvr>
                                    </p:animEffect>
                                    <p:anim calcmode="lin" valueType="num">
                                      <p:cBhvr>
                                        <p:cTn id="118" dur="500" fill="hold"/>
                                        <p:tgtEl>
                                          <p:spTgt spid="40"/>
                                        </p:tgtEl>
                                        <p:attrNameLst>
                                          <p:attrName>ppt_x</p:attrName>
                                        </p:attrNameLst>
                                      </p:cBhvr>
                                      <p:tavLst>
                                        <p:tav tm="0">
                                          <p:val>
                                            <p:strVal val="#ppt_x"/>
                                          </p:val>
                                        </p:tav>
                                        <p:tav tm="100000">
                                          <p:val>
                                            <p:strVal val="#ppt_x"/>
                                          </p:val>
                                        </p:tav>
                                      </p:tavLst>
                                    </p:anim>
                                    <p:anim calcmode="lin" valueType="num">
                                      <p:cBhvr>
                                        <p:cTn id="119" dur="500" fill="hold"/>
                                        <p:tgtEl>
                                          <p:spTgt spid="4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20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anim calcmode="lin" valueType="num">
                                      <p:cBhvr>
                                        <p:cTn id="123" dur="500" fill="hold"/>
                                        <p:tgtEl>
                                          <p:spTgt spid="39"/>
                                        </p:tgtEl>
                                        <p:attrNameLst>
                                          <p:attrName>ppt_x</p:attrName>
                                        </p:attrNameLst>
                                      </p:cBhvr>
                                      <p:tavLst>
                                        <p:tav tm="0">
                                          <p:val>
                                            <p:strVal val="#ppt_x"/>
                                          </p:val>
                                        </p:tav>
                                        <p:tav tm="100000">
                                          <p:val>
                                            <p:strVal val="#ppt_x"/>
                                          </p:val>
                                        </p:tav>
                                      </p:tavLst>
                                    </p:anim>
                                    <p:anim calcmode="lin" valueType="num">
                                      <p:cBhvr>
                                        <p:cTn id="124" dur="500" fill="hold"/>
                                        <p:tgtEl>
                                          <p:spTgt spid="3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300"/>
                                  </p:stCondLst>
                                  <p:childTnLst>
                                    <p:set>
                                      <p:cBhvr>
                                        <p:cTn id="126" dur="1" fill="hold">
                                          <p:stCondLst>
                                            <p:cond delay="0"/>
                                          </p:stCondLst>
                                        </p:cTn>
                                        <p:tgtEl>
                                          <p:spTgt spid="38"/>
                                        </p:tgtEl>
                                        <p:attrNameLst>
                                          <p:attrName>style.visibility</p:attrName>
                                        </p:attrNameLst>
                                      </p:cBhvr>
                                      <p:to>
                                        <p:strVal val="visible"/>
                                      </p:to>
                                    </p:set>
                                    <p:animEffect transition="in" filter="fade">
                                      <p:cBhvr>
                                        <p:cTn id="127" dur="500"/>
                                        <p:tgtEl>
                                          <p:spTgt spid="38"/>
                                        </p:tgtEl>
                                      </p:cBhvr>
                                    </p:animEffect>
                                    <p:anim calcmode="lin" valueType="num">
                                      <p:cBhvr>
                                        <p:cTn id="128" dur="500" fill="hold"/>
                                        <p:tgtEl>
                                          <p:spTgt spid="38"/>
                                        </p:tgtEl>
                                        <p:attrNameLst>
                                          <p:attrName>ppt_x</p:attrName>
                                        </p:attrNameLst>
                                      </p:cBhvr>
                                      <p:tavLst>
                                        <p:tav tm="0">
                                          <p:val>
                                            <p:strVal val="#ppt_x"/>
                                          </p:val>
                                        </p:tav>
                                        <p:tav tm="100000">
                                          <p:val>
                                            <p:strVal val="#ppt_x"/>
                                          </p:val>
                                        </p:tav>
                                      </p:tavLst>
                                    </p:anim>
                                    <p:anim calcmode="lin" valueType="num">
                                      <p:cBhvr>
                                        <p:cTn id="129" dur="500" fill="hold"/>
                                        <p:tgtEl>
                                          <p:spTgt spid="3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500"/>
                                  </p:stCondLst>
                                  <p:childTnLst>
                                    <p:set>
                                      <p:cBhvr>
                                        <p:cTn id="131" dur="1" fill="hold">
                                          <p:stCondLst>
                                            <p:cond delay="0"/>
                                          </p:stCondLst>
                                        </p:cTn>
                                        <p:tgtEl>
                                          <p:spTgt spid="41"/>
                                        </p:tgtEl>
                                        <p:attrNameLst>
                                          <p:attrName>style.visibility</p:attrName>
                                        </p:attrNameLst>
                                      </p:cBhvr>
                                      <p:to>
                                        <p:strVal val="visible"/>
                                      </p:to>
                                    </p:set>
                                    <p:animEffect transition="in" filter="fade">
                                      <p:cBhvr>
                                        <p:cTn id="132" dur="500"/>
                                        <p:tgtEl>
                                          <p:spTgt spid="41"/>
                                        </p:tgtEl>
                                      </p:cBhvr>
                                    </p:animEffect>
                                    <p:anim calcmode="lin" valueType="num">
                                      <p:cBhvr>
                                        <p:cTn id="133" dur="500" fill="hold"/>
                                        <p:tgtEl>
                                          <p:spTgt spid="41"/>
                                        </p:tgtEl>
                                        <p:attrNameLst>
                                          <p:attrName>ppt_x</p:attrName>
                                        </p:attrNameLst>
                                      </p:cBhvr>
                                      <p:tavLst>
                                        <p:tav tm="0">
                                          <p:val>
                                            <p:strVal val="#ppt_x"/>
                                          </p:val>
                                        </p:tav>
                                        <p:tav tm="100000">
                                          <p:val>
                                            <p:strVal val="#ppt_x"/>
                                          </p:val>
                                        </p:tav>
                                      </p:tavLst>
                                    </p:anim>
                                    <p:anim calcmode="lin" valueType="num">
                                      <p:cBhvr>
                                        <p:cTn id="134" dur="500" fill="hold"/>
                                        <p:tgtEl>
                                          <p:spTgt spid="4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600"/>
                                  </p:stCondLst>
                                  <p:childTnLst>
                                    <p:set>
                                      <p:cBhvr>
                                        <p:cTn id="136" dur="1" fill="hold">
                                          <p:stCondLst>
                                            <p:cond delay="0"/>
                                          </p:stCondLst>
                                        </p:cTn>
                                        <p:tgtEl>
                                          <p:spTgt spid="37"/>
                                        </p:tgtEl>
                                        <p:attrNameLst>
                                          <p:attrName>style.visibility</p:attrName>
                                        </p:attrNameLst>
                                      </p:cBhvr>
                                      <p:to>
                                        <p:strVal val="visible"/>
                                      </p:to>
                                    </p:set>
                                    <p:animEffect transition="in" filter="fade">
                                      <p:cBhvr>
                                        <p:cTn id="137" dur="500"/>
                                        <p:tgtEl>
                                          <p:spTgt spid="37"/>
                                        </p:tgtEl>
                                      </p:cBhvr>
                                    </p:animEffect>
                                    <p:anim calcmode="lin" valueType="num">
                                      <p:cBhvr>
                                        <p:cTn id="138" dur="500" fill="hold"/>
                                        <p:tgtEl>
                                          <p:spTgt spid="37"/>
                                        </p:tgtEl>
                                        <p:attrNameLst>
                                          <p:attrName>ppt_x</p:attrName>
                                        </p:attrNameLst>
                                      </p:cBhvr>
                                      <p:tavLst>
                                        <p:tav tm="0">
                                          <p:val>
                                            <p:strVal val="#ppt_x"/>
                                          </p:val>
                                        </p:tav>
                                        <p:tav tm="100000">
                                          <p:val>
                                            <p:strVal val="#ppt_x"/>
                                          </p:val>
                                        </p:tav>
                                      </p:tavLst>
                                    </p:anim>
                                    <p:anim calcmode="lin" valueType="num">
                                      <p:cBhvr>
                                        <p:cTn id="139" dur="500" fill="hold"/>
                                        <p:tgtEl>
                                          <p:spTgt spid="37"/>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700"/>
                                  </p:stCondLst>
                                  <p:childTnLst>
                                    <p:set>
                                      <p:cBhvr>
                                        <p:cTn id="141" dur="1" fill="hold">
                                          <p:stCondLst>
                                            <p:cond delay="0"/>
                                          </p:stCondLst>
                                        </p:cTn>
                                        <p:tgtEl>
                                          <p:spTgt spid="36"/>
                                        </p:tgtEl>
                                        <p:attrNameLst>
                                          <p:attrName>style.visibility</p:attrName>
                                        </p:attrNameLst>
                                      </p:cBhvr>
                                      <p:to>
                                        <p:strVal val="visible"/>
                                      </p:to>
                                    </p:set>
                                    <p:animEffect transition="in" filter="fade">
                                      <p:cBhvr>
                                        <p:cTn id="142" dur="500"/>
                                        <p:tgtEl>
                                          <p:spTgt spid="36"/>
                                        </p:tgtEl>
                                      </p:cBhvr>
                                    </p:animEffect>
                                    <p:anim calcmode="lin" valueType="num">
                                      <p:cBhvr>
                                        <p:cTn id="143" dur="500" fill="hold"/>
                                        <p:tgtEl>
                                          <p:spTgt spid="36"/>
                                        </p:tgtEl>
                                        <p:attrNameLst>
                                          <p:attrName>ppt_x</p:attrName>
                                        </p:attrNameLst>
                                      </p:cBhvr>
                                      <p:tavLst>
                                        <p:tav tm="0">
                                          <p:val>
                                            <p:strVal val="#ppt_x"/>
                                          </p:val>
                                        </p:tav>
                                        <p:tav tm="100000">
                                          <p:val>
                                            <p:strVal val="#ppt_x"/>
                                          </p:val>
                                        </p:tav>
                                      </p:tavLst>
                                    </p:anim>
                                    <p:anim calcmode="lin" valueType="num">
                                      <p:cBhvr>
                                        <p:cTn id="144" dur="500" fill="hold"/>
                                        <p:tgtEl>
                                          <p:spTgt spid="36"/>
                                        </p:tgtEl>
                                        <p:attrNameLst>
                                          <p:attrName>ppt_y</p:attrName>
                                        </p:attrNameLst>
                                      </p:cBhvr>
                                      <p:tavLst>
                                        <p:tav tm="0">
                                          <p:val>
                                            <p:strVal val="#ppt_y+.1"/>
                                          </p:val>
                                        </p:tav>
                                        <p:tav tm="100000">
                                          <p:val>
                                            <p:strVal val="#ppt_y"/>
                                          </p:val>
                                        </p:tav>
                                      </p:tavLst>
                                    </p:anim>
                                  </p:childTnLst>
                                </p:cTn>
                              </p:par>
                            </p:childTnLst>
                          </p:cTn>
                        </p:par>
                        <p:par>
                          <p:cTn id="145" fill="hold">
                            <p:stCondLst>
                              <p:cond delay="5220"/>
                            </p:stCondLst>
                            <p:childTnLst>
                              <p:par>
                                <p:cTn id="146" presetID="22" presetClass="entr" presetSubtype="8" fill="hold" grpId="0" nodeType="afterEffect">
                                  <p:stCondLst>
                                    <p:cond delay="0"/>
                                  </p:stCondLst>
                                  <p:childTnLst>
                                    <p:set>
                                      <p:cBhvr>
                                        <p:cTn id="147" dur="1" fill="hold">
                                          <p:stCondLst>
                                            <p:cond delay="0"/>
                                          </p:stCondLst>
                                        </p:cTn>
                                        <p:tgtEl>
                                          <p:spTgt spid="34"/>
                                        </p:tgtEl>
                                        <p:attrNameLst>
                                          <p:attrName>style.visibility</p:attrName>
                                        </p:attrNameLst>
                                      </p:cBhvr>
                                      <p:to>
                                        <p:strVal val="visible"/>
                                      </p:to>
                                    </p:set>
                                    <p:animEffect transition="in" filter="wipe(left)">
                                      <p:cBhvr>
                                        <p:cTn id="148" dur="500"/>
                                        <p:tgtEl>
                                          <p:spTgt spid="34"/>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44"/>
                                        </p:tgtEl>
                                        <p:attrNameLst>
                                          <p:attrName>style.visibility</p:attrName>
                                        </p:attrNameLst>
                                      </p:cBhvr>
                                      <p:to>
                                        <p:strVal val="visible"/>
                                      </p:to>
                                    </p:set>
                                    <p:animEffect transition="in" filter="wipe(left)">
                                      <p:cBhvr>
                                        <p:cTn id="151" dur="500"/>
                                        <p:tgtEl>
                                          <p:spTgt spid="44"/>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48"/>
                                        </p:tgtEl>
                                        <p:attrNameLst>
                                          <p:attrName>style.visibility</p:attrName>
                                        </p:attrNameLst>
                                      </p:cBhvr>
                                      <p:to>
                                        <p:strVal val="visible"/>
                                      </p:to>
                                    </p:set>
                                    <p:animEffect transition="in" filter="wipe(left)">
                                      <p:cBhvr>
                                        <p:cTn id="154" dur="500"/>
                                        <p:tgtEl>
                                          <p:spTgt spid="48"/>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49"/>
                                        </p:tgtEl>
                                        <p:attrNameLst>
                                          <p:attrName>style.visibility</p:attrName>
                                        </p:attrNameLst>
                                      </p:cBhvr>
                                      <p:to>
                                        <p:strVal val="visible"/>
                                      </p:to>
                                    </p:set>
                                    <p:animEffect transition="in" filter="wipe(left)">
                                      <p:cBhvr>
                                        <p:cTn id="157" dur="500"/>
                                        <p:tgtEl>
                                          <p:spTgt spid="49"/>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52"/>
                                        </p:tgtEl>
                                        <p:attrNameLst>
                                          <p:attrName>style.visibility</p:attrName>
                                        </p:attrNameLst>
                                      </p:cBhvr>
                                      <p:to>
                                        <p:strVal val="visible"/>
                                      </p:to>
                                    </p:set>
                                    <p:animEffect transition="in" filter="wipe(right)">
                                      <p:cBhvr>
                                        <p:cTn id="160" dur="500"/>
                                        <p:tgtEl>
                                          <p:spTgt spid="52"/>
                                        </p:tgtEl>
                                      </p:cBhvr>
                                    </p:animEffect>
                                  </p:childTnLst>
                                </p:cTn>
                              </p:par>
                              <p:par>
                                <p:cTn id="161" presetID="22" presetClass="entr" presetSubtype="2" fill="hold" grpId="0" nodeType="withEffect">
                                  <p:stCondLst>
                                    <p:cond delay="0"/>
                                  </p:stCondLst>
                                  <p:childTnLst>
                                    <p:set>
                                      <p:cBhvr>
                                        <p:cTn id="162" dur="1" fill="hold">
                                          <p:stCondLst>
                                            <p:cond delay="0"/>
                                          </p:stCondLst>
                                        </p:cTn>
                                        <p:tgtEl>
                                          <p:spTgt spid="50"/>
                                        </p:tgtEl>
                                        <p:attrNameLst>
                                          <p:attrName>style.visibility</p:attrName>
                                        </p:attrNameLst>
                                      </p:cBhvr>
                                      <p:to>
                                        <p:strVal val="visible"/>
                                      </p:to>
                                    </p:set>
                                    <p:animEffect transition="in" filter="wipe(right)">
                                      <p:cBhvr>
                                        <p:cTn id="163" dur="500"/>
                                        <p:tgtEl>
                                          <p:spTgt spid="50"/>
                                        </p:tgtEl>
                                      </p:cBhvr>
                                    </p:animEffect>
                                  </p:childTnLst>
                                </p:cTn>
                              </p:par>
                              <p:par>
                                <p:cTn id="164" presetID="22" presetClass="entr" presetSubtype="2" fill="hold" grpId="0" nodeType="withEffect">
                                  <p:stCondLst>
                                    <p:cond delay="0"/>
                                  </p:stCondLst>
                                  <p:childTnLst>
                                    <p:set>
                                      <p:cBhvr>
                                        <p:cTn id="165" dur="1" fill="hold">
                                          <p:stCondLst>
                                            <p:cond delay="0"/>
                                          </p:stCondLst>
                                        </p:cTn>
                                        <p:tgtEl>
                                          <p:spTgt spid="51"/>
                                        </p:tgtEl>
                                        <p:attrNameLst>
                                          <p:attrName>style.visibility</p:attrName>
                                        </p:attrNameLst>
                                      </p:cBhvr>
                                      <p:to>
                                        <p:strVal val="visible"/>
                                      </p:to>
                                    </p:set>
                                    <p:animEffect transition="in" filter="wipe(right)">
                                      <p:cBhvr>
                                        <p:cTn id="16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33" grpId="0" animBg="1"/>
      <p:bldP spid="34" grpId="0"/>
      <p:bldP spid="35" grpId="0"/>
      <p:bldP spid="36" grpId="0"/>
      <p:bldP spid="37" grpId="0"/>
      <p:bldP spid="38" grpId="0"/>
      <p:bldP spid="39" grpId="0"/>
      <p:bldP spid="40" grpId="0"/>
      <p:bldP spid="41" grpId="0"/>
      <p:bldP spid="44" grpId="0"/>
      <p:bldP spid="48" grpId="0"/>
      <p:bldP spid="49" grpId="0"/>
      <p:bldP spid="50" grpId="0"/>
      <p:bldP spid="51" grpId="0"/>
      <p:bldP spid="52" grpId="0"/>
      <p:bldP spid="55" grpId="0" animBg="1"/>
      <p:bldP spid="60" grpId="0" animBg="1"/>
      <p:bldP spid="61" grpId="0" animBg="1"/>
      <p:bldP spid="62" grpId="0" animBg="1"/>
      <p:bldP spid="63" grpId="0" animBg="1"/>
      <p:bldP spid="64" grpId="0" animBg="1"/>
      <p:bldP spid="65" grpId="0" animBg="1"/>
      <p:bldP spid="66" grpId="0" animBg="1"/>
      <p:bldP spid="66" grpId="1" animBg="1"/>
      <p:bldP spid="67" grpId="0" animBg="1"/>
      <p:bldP spid="68" grpId="0"/>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经营模式</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TextBox 15"/>
          <p:cNvSpPr txBox="1"/>
          <p:nvPr/>
        </p:nvSpPr>
        <p:spPr>
          <a:xfrm>
            <a:off x="856379" y="3940327"/>
            <a:ext cx="2082621" cy="369332"/>
          </a:xfrm>
          <a:prstGeom prst="rect">
            <a:avLst/>
          </a:prstGeom>
          <a:noFill/>
        </p:spPr>
        <p:txBody>
          <a:bodyPr wrap="none" rtlCol="0">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加快经销商的建设</a:t>
            </a:r>
          </a:p>
        </p:txBody>
      </p:sp>
      <p:sp>
        <p:nvSpPr>
          <p:cNvPr id="21" name="TextBox 16"/>
          <p:cNvSpPr txBox="1"/>
          <p:nvPr/>
        </p:nvSpPr>
        <p:spPr>
          <a:xfrm>
            <a:off x="856379" y="4249413"/>
            <a:ext cx="2352042" cy="1077218"/>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这里可以输入可长可短的段落文字这里可以输入可长可短的段落文字这里</a:t>
            </a:r>
          </a:p>
        </p:txBody>
      </p:sp>
      <p:sp>
        <p:nvSpPr>
          <p:cNvPr id="22" name="TextBox 17"/>
          <p:cNvSpPr txBox="1"/>
          <p:nvPr/>
        </p:nvSpPr>
        <p:spPr>
          <a:xfrm>
            <a:off x="1120780" y="1809053"/>
            <a:ext cx="2082621" cy="369332"/>
          </a:xfrm>
          <a:prstGeom prst="rect">
            <a:avLst/>
          </a:prstGeom>
          <a:noFill/>
        </p:spPr>
        <p:txBody>
          <a:bodyPr wrap="none" rtlCol="0">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线上线下融合推进</a:t>
            </a:r>
          </a:p>
        </p:txBody>
      </p:sp>
      <p:sp>
        <p:nvSpPr>
          <p:cNvPr id="23" name="TextBox 18"/>
          <p:cNvSpPr txBox="1"/>
          <p:nvPr/>
        </p:nvSpPr>
        <p:spPr>
          <a:xfrm>
            <a:off x="1120780" y="2118139"/>
            <a:ext cx="3012781" cy="830997"/>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这里可以输入可长可短的段落文字这里可以输入可长可短的段落</a:t>
            </a:r>
          </a:p>
        </p:txBody>
      </p:sp>
      <p:sp>
        <p:nvSpPr>
          <p:cNvPr id="24" name="TextBox 19"/>
          <p:cNvSpPr txBox="1"/>
          <p:nvPr/>
        </p:nvSpPr>
        <p:spPr>
          <a:xfrm>
            <a:off x="7855609" y="1830802"/>
            <a:ext cx="2557110" cy="369332"/>
          </a:xfrm>
          <a:prstGeom prst="rect">
            <a:avLst/>
          </a:prstGeom>
          <a:noFill/>
        </p:spPr>
        <p:txBody>
          <a:bodyPr wrap="none" rtlCol="0">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持续开展节日营销活动</a:t>
            </a:r>
          </a:p>
        </p:txBody>
      </p:sp>
      <p:sp>
        <p:nvSpPr>
          <p:cNvPr id="25" name="TextBox 20"/>
          <p:cNvSpPr txBox="1"/>
          <p:nvPr/>
        </p:nvSpPr>
        <p:spPr>
          <a:xfrm>
            <a:off x="7855609" y="2139888"/>
            <a:ext cx="3047067" cy="584775"/>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这里可以输入可长可短的段落文字这里可以输入可长可短</a:t>
            </a:r>
          </a:p>
        </p:txBody>
      </p:sp>
      <p:sp>
        <p:nvSpPr>
          <p:cNvPr id="26" name="TextBox 22"/>
          <p:cNvSpPr txBox="1"/>
          <p:nvPr/>
        </p:nvSpPr>
        <p:spPr>
          <a:xfrm>
            <a:off x="8839134" y="3845373"/>
            <a:ext cx="2082621" cy="369332"/>
          </a:xfrm>
          <a:prstGeom prst="rect">
            <a:avLst/>
          </a:prstGeom>
          <a:noFill/>
        </p:spPr>
        <p:txBody>
          <a:bodyPr wrap="none" rtlCol="0">
            <a:spAutoFit/>
          </a:bodyPr>
          <a:lstStyle/>
          <a:p>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四站合一深化推进</a:t>
            </a:r>
          </a:p>
        </p:txBody>
      </p:sp>
      <p:sp>
        <p:nvSpPr>
          <p:cNvPr id="27" name="TextBox 23"/>
          <p:cNvSpPr txBox="1"/>
          <p:nvPr/>
        </p:nvSpPr>
        <p:spPr>
          <a:xfrm>
            <a:off x="8839134" y="4154459"/>
            <a:ext cx="2443823" cy="830997"/>
          </a:xfrm>
          <a:prstGeom prst="rect">
            <a:avLst/>
          </a:prstGeom>
          <a:noFill/>
        </p:spPr>
        <p:txBody>
          <a:bodyPr wrap="square" rtlCol="0">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这里可以输入可长可短的段落文字这里可以输入可长可短的段落</a:t>
            </a:r>
          </a:p>
        </p:txBody>
      </p:sp>
      <p:sp>
        <p:nvSpPr>
          <p:cNvPr id="28" name="Freeform 6"/>
          <p:cNvSpPr>
            <a:spLocks noEditPoints="1"/>
          </p:cNvSpPr>
          <p:nvPr/>
        </p:nvSpPr>
        <p:spPr bwMode="auto">
          <a:xfrm>
            <a:off x="4526351" y="30227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accent2"/>
          </a:solidFill>
          <a:ln>
            <a:solidFill>
              <a:schemeClr val="tx2">
                <a:lumMod val="75000"/>
              </a:schemeClr>
            </a:solid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Freeform 7"/>
          <p:cNvSpPr>
            <a:spLocks noEditPoints="1"/>
          </p:cNvSpPr>
          <p:nvPr/>
        </p:nvSpPr>
        <p:spPr bwMode="auto">
          <a:xfrm>
            <a:off x="5445311" y="54826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0" name="组合 29"/>
          <p:cNvGrpSpPr/>
          <p:nvPr/>
        </p:nvGrpSpPr>
        <p:grpSpPr>
          <a:xfrm>
            <a:off x="3234190" y="3845373"/>
            <a:ext cx="1264071" cy="1264071"/>
            <a:chOff x="3602100" y="4141250"/>
            <a:chExt cx="1264071" cy="1264071"/>
          </a:xfrm>
        </p:grpSpPr>
        <p:sp>
          <p:nvSpPr>
            <p:cNvPr id="31"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accent2"/>
            </a:solidFill>
            <a:ln>
              <a:solidFill>
                <a:schemeClr val="tx2">
                  <a:lumMod val="75000"/>
                </a:schemeClr>
              </a:solid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Freeform 9"/>
            <p:cNvSpPr>
              <a:spLocks/>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3" name="组合 32"/>
          <p:cNvGrpSpPr/>
          <p:nvPr/>
        </p:nvGrpSpPr>
        <p:grpSpPr>
          <a:xfrm>
            <a:off x="4269525" y="1935977"/>
            <a:ext cx="1264071" cy="1264071"/>
            <a:chOff x="4637435" y="2231854"/>
            <a:chExt cx="1264071" cy="1264071"/>
          </a:xfrm>
        </p:grpSpPr>
        <p:sp>
          <p:nvSpPr>
            <p:cNvPr id="34"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accent2"/>
            </a:solidFill>
            <a:ln>
              <a:solidFill>
                <a:schemeClr val="tx2">
                  <a:lumMod val="75000"/>
                </a:schemeClr>
              </a:solid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Freeform 11"/>
            <p:cNvSpPr>
              <a:spLocks/>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6" name="组合 35"/>
          <p:cNvGrpSpPr/>
          <p:nvPr/>
        </p:nvGrpSpPr>
        <p:grpSpPr>
          <a:xfrm>
            <a:off x="6479176" y="1977400"/>
            <a:ext cx="1264071" cy="1264071"/>
            <a:chOff x="6847086" y="2273277"/>
            <a:chExt cx="1264071" cy="1264071"/>
          </a:xfrm>
        </p:grpSpPr>
        <p:sp>
          <p:nvSpPr>
            <p:cNvPr id="37"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accent2"/>
            </a:solidFill>
            <a:ln>
              <a:solidFill>
                <a:schemeClr val="tx2">
                  <a:lumMod val="75000"/>
                </a:schemeClr>
              </a:solid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Freeform 15"/>
            <p:cNvSpPr>
              <a:spLocks/>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9" name="组合 38"/>
          <p:cNvGrpSpPr/>
          <p:nvPr/>
        </p:nvGrpSpPr>
        <p:grpSpPr>
          <a:xfrm>
            <a:off x="7407631" y="3845373"/>
            <a:ext cx="1264071" cy="1264071"/>
            <a:chOff x="7775541" y="4141250"/>
            <a:chExt cx="1264071" cy="1264071"/>
          </a:xfrm>
        </p:grpSpPr>
        <p:sp>
          <p:nvSpPr>
            <p:cNvPr id="40"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accent2"/>
            </a:solidFill>
            <a:ln>
              <a:solidFill>
                <a:schemeClr val="tx2">
                  <a:lumMod val="75000"/>
                </a:schemeClr>
              </a:solidFill>
            </a:ln>
          </p:spPr>
          <p:txBody>
            <a:bodyPr vert="horz" wrap="square" lIns="91440" tIns="45720" rIns="91440" bIns="45720" numCol="1" anchor="t" anchorCtr="0" compatLnSpc="1">
              <a:prstTxWarp prst="textNoShape">
                <a:avLst/>
              </a:prstTxWarp>
            </a:bodyPr>
            <a:lstStyle/>
            <a:p>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Freeform 17"/>
            <p:cNvSpPr>
              <a:spLocks/>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43" name="Freeform 18"/>
          <p:cNvSpPr>
            <a:spLocks/>
          </p:cNvSpPr>
          <p:nvPr/>
        </p:nvSpPr>
        <p:spPr bwMode="auto">
          <a:xfrm>
            <a:off x="4895541" y="33798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文本框 43"/>
          <p:cNvSpPr txBox="1"/>
          <p:nvPr/>
        </p:nvSpPr>
        <p:spPr>
          <a:xfrm>
            <a:off x="3503367" y="4124993"/>
            <a:ext cx="697627" cy="646331"/>
          </a:xfrm>
          <a:prstGeom prst="rect">
            <a:avLst/>
          </a:prstGeom>
          <a:noFill/>
        </p:spPr>
        <p:txBody>
          <a:bodyPr wrap="none" rtlCol="0">
            <a:spAutoFit/>
          </a:bodyPr>
          <a:lstStyle/>
          <a:p>
            <a:pPr algn="ctr"/>
            <a:r>
              <a:rPr lang="en-US" altLang="zh-CN"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文本框 47"/>
          <p:cNvSpPr txBox="1"/>
          <p:nvPr/>
        </p:nvSpPr>
        <p:spPr>
          <a:xfrm>
            <a:off x="4546727" y="2189140"/>
            <a:ext cx="697627" cy="646331"/>
          </a:xfrm>
          <a:prstGeom prst="rect">
            <a:avLst/>
          </a:prstGeom>
          <a:noFill/>
        </p:spPr>
        <p:txBody>
          <a:bodyPr wrap="none" rtlCol="0">
            <a:spAutoFit/>
          </a:bodyPr>
          <a:lstStyle/>
          <a:p>
            <a:pPr algn="ctr"/>
            <a:r>
              <a:rPr lang="en-US" altLang="zh-CN"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文本框 48"/>
          <p:cNvSpPr txBox="1"/>
          <p:nvPr/>
        </p:nvSpPr>
        <p:spPr>
          <a:xfrm>
            <a:off x="6756379" y="2226415"/>
            <a:ext cx="697627" cy="646331"/>
          </a:xfrm>
          <a:prstGeom prst="rect">
            <a:avLst/>
          </a:prstGeom>
          <a:noFill/>
        </p:spPr>
        <p:txBody>
          <a:bodyPr wrap="none" rtlCol="0">
            <a:spAutoFit/>
          </a:bodyPr>
          <a:lstStyle/>
          <a:p>
            <a:pPr algn="ctr"/>
            <a:r>
              <a:rPr lang="en-US" altLang="zh-CN"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文本框 49"/>
          <p:cNvSpPr txBox="1"/>
          <p:nvPr/>
        </p:nvSpPr>
        <p:spPr>
          <a:xfrm>
            <a:off x="7689829" y="4131415"/>
            <a:ext cx="697627" cy="646331"/>
          </a:xfrm>
          <a:prstGeom prst="rect">
            <a:avLst/>
          </a:prstGeom>
          <a:noFill/>
        </p:spPr>
        <p:txBody>
          <a:bodyPr wrap="none" rtlCol="0">
            <a:spAutoFit/>
          </a:bodyPr>
          <a:lstStyle/>
          <a:p>
            <a:pPr algn="ctr"/>
            <a:r>
              <a:rPr lang="en-US" altLang="zh-CN"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04</a:t>
            </a:r>
            <a:endParaRPr lang="zh-CN" altLang="en-US" sz="36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TextBox 18"/>
          <p:cNvSpPr txBox="1"/>
          <p:nvPr/>
        </p:nvSpPr>
        <p:spPr>
          <a:xfrm>
            <a:off x="5205527" y="4709117"/>
            <a:ext cx="1536468" cy="461665"/>
          </a:xfrm>
          <a:prstGeom prst="rect">
            <a:avLst/>
          </a:prstGeom>
          <a:noFill/>
        </p:spPr>
        <p:txBody>
          <a:bodyPr wrap="square" rtlCol="0">
            <a:spAutoFit/>
          </a:bodyPr>
          <a:lstStyle/>
          <a:p>
            <a:pPr algn="ctr"/>
            <a:r>
              <a:rPr lang="zh-CN" altLang="en-US" sz="2400"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经营模式</a:t>
            </a:r>
            <a:endPar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Freeform 22"/>
          <p:cNvSpPr>
            <a:spLocks noEditPoints="1"/>
          </p:cNvSpPr>
          <p:nvPr/>
        </p:nvSpPr>
        <p:spPr bwMode="auto">
          <a:xfrm>
            <a:off x="5562626" y="3862177"/>
            <a:ext cx="710896" cy="705278"/>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sz="140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34200591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42"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600"/>
                                        <p:tgtEl>
                                          <p:spTgt spid="29"/>
                                        </p:tgtEl>
                                      </p:cBhvr>
                                    </p:animEffect>
                                    <p:anim calcmode="lin" valueType="num">
                                      <p:cBhvr>
                                        <p:cTn id="24" dur="600" fill="hold"/>
                                        <p:tgtEl>
                                          <p:spTgt spid="29"/>
                                        </p:tgtEl>
                                        <p:attrNameLst>
                                          <p:attrName>ppt_x</p:attrName>
                                        </p:attrNameLst>
                                      </p:cBhvr>
                                      <p:tavLst>
                                        <p:tav tm="0">
                                          <p:val>
                                            <p:strVal val="#ppt_x"/>
                                          </p:val>
                                        </p:tav>
                                        <p:tav tm="100000">
                                          <p:val>
                                            <p:strVal val="#ppt_x"/>
                                          </p:val>
                                        </p:tav>
                                      </p:tavLst>
                                    </p:anim>
                                    <p:anim calcmode="lin" valueType="num">
                                      <p:cBhvr>
                                        <p:cTn id="25" dur="600" fill="hold"/>
                                        <p:tgtEl>
                                          <p:spTgt spid="2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600"/>
                                        <p:tgtEl>
                                          <p:spTgt spid="43"/>
                                        </p:tgtEl>
                                      </p:cBhvr>
                                    </p:animEffect>
                                    <p:anim calcmode="lin" valueType="num">
                                      <p:cBhvr>
                                        <p:cTn id="29" dur="600" fill="hold"/>
                                        <p:tgtEl>
                                          <p:spTgt spid="43"/>
                                        </p:tgtEl>
                                        <p:attrNameLst>
                                          <p:attrName>ppt_x</p:attrName>
                                        </p:attrNameLst>
                                      </p:cBhvr>
                                      <p:tavLst>
                                        <p:tav tm="0">
                                          <p:val>
                                            <p:strVal val="#ppt_x"/>
                                          </p:val>
                                        </p:tav>
                                        <p:tav tm="100000">
                                          <p:val>
                                            <p:strVal val="#ppt_x"/>
                                          </p:val>
                                        </p:tav>
                                      </p:tavLst>
                                    </p:anim>
                                    <p:anim calcmode="lin" valueType="num">
                                      <p:cBhvr>
                                        <p:cTn id="30" dur="600" fill="hold"/>
                                        <p:tgtEl>
                                          <p:spTgt spid="43"/>
                                        </p:tgtEl>
                                        <p:attrNameLst>
                                          <p:attrName>ppt_y</p:attrName>
                                        </p:attrNameLst>
                                      </p:cBhvr>
                                      <p:tavLst>
                                        <p:tav tm="0">
                                          <p:val>
                                            <p:strVal val="#ppt_y+.1"/>
                                          </p:val>
                                        </p:tav>
                                        <p:tav tm="100000">
                                          <p:val>
                                            <p:strVal val="#ppt_y"/>
                                          </p:val>
                                        </p:tav>
                                      </p:tavLst>
                                    </p:anim>
                                  </p:childTnLst>
                                </p:cTn>
                              </p:par>
                            </p:childTnLst>
                          </p:cTn>
                        </p:par>
                        <p:par>
                          <p:cTn id="31" fill="hold">
                            <p:stCondLst>
                              <p:cond delay="152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2020"/>
                            </p:stCondLst>
                            <p:childTnLst>
                              <p:par>
                                <p:cTn id="38" presetID="8" presetClass="emph" presetSubtype="0" fill="hold" grpId="1" nodeType="afterEffect">
                                  <p:stCondLst>
                                    <p:cond delay="0"/>
                                  </p:stCondLst>
                                  <p:childTnLst>
                                    <p:animRot by="21600000">
                                      <p:cBhvr>
                                        <p:cTn id="39" dur="2000" fill="hold"/>
                                        <p:tgtEl>
                                          <p:spTgt spid="28"/>
                                        </p:tgtEl>
                                        <p:attrNameLst>
                                          <p:attrName>r</p:attrName>
                                        </p:attrNameLst>
                                      </p:cBhvr>
                                    </p:animRot>
                                  </p:childTnLst>
                                </p:cTn>
                              </p:par>
                            </p:childTnLst>
                          </p:cTn>
                        </p:par>
                        <p:par>
                          <p:cTn id="40" fill="hold">
                            <p:stCondLst>
                              <p:cond delay="4020"/>
                            </p:stCondLst>
                            <p:childTnLst>
                              <p:par>
                                <p:cTn id="41" presetID="53" presetClass="entr" presetSubtype="16"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600" fill="hold"/>
                                        <p:tgtEl>
                                          <p:spTgt spid="30"/>
                                        </p:tgtEl>
                                        <p:attrNameLst>
                                          <p:attrName>ppt_w</p:attrName>
                                        </p:attrNameLst>
                                      </p:cBhvr>
                                      <p:tavLst>
                                        <p:tav tm="0">
                                          <p:val>
                                            <p:fltVal val="0"/>
                                          </p:val>
                                        </p:tav>
                                        <p:tav tm="100000">
                                          <p:val>
                                            <p:strVal val="#ppt_w"/>
                                          </p:val>
                                        </p:tav>
                                      </p:tavLst>
                                    </p:anim>
                                    <p:anim calcmode="lin" valueType="num">
                                      <p:cBhvr>
                                        <p:cTn id="44" dur="600" fill="hold"/>
                                        <p:tgtEl>
                                          <p:spTgt spid="30"/>
                                        </p:tgtEl>
                                        <p:attrNameLst>
                                          <p:attrName>ppt_h</p:attrName>
                                        </p:attrNameLst>
                                      </p:cBhvr>
                                      <p:tavLst>
                                        <p:tav tm="0">
                                          <p:val>
                                            <p:fltVal val="0"/>
                                          </p:val>
                                        </p:tav>
                                        <p:tav tm="100000">
                                          <p:val>
                                            <p:strVal val="#ppt_h"/>
                                          </p:val>
                                        </p:tav>
                                      </p:tavLst>
                                    </p:anim>
                                    <p:animEffect transition="in" filter="fade">
                                      <p:cBhvr>
                                        <p:cTn id="45" dur="600"/>
                                        <p:tgtEl>
                                          <p:spTgt spid="30"/>
                                        </p:tgtEl>
                                      </p:cBhvr>
                                    </p:animEffect>
                                  </p:childTnLst>
                                </p:cTn>
                              </p:par>
                              <p:par>
                                <p:cTn id="46" presetID="8" presetClass="emph" presetSubtype="0" fill="hold" nodeType="withEffect">
                                  <p:stCondLst>
                                    <p:cond delay="0"/>
                                  </p:stCondLst>
                                  <p:childTnLst>
                                    <p:animRot by="21600000">
                                      <p:cBhvr>
                                        <p:cTn id="47" dur="1000" fill="hold"/>
                                        <p:tgtEl>
                                          <p:spTgt spid="30"/>
                                        </p:tgtEl>
                                        <p:attrNameLst>
                                          <p:attrName>r</p:attrName>
                                        </p:attrNameLst>
                                      </p:cBhvr>
                                    </p:animRot>
                                  </p:childTnLst>
                                </p:cTn>
                              </p:par>
                              <p:par>
                                <p:cTn id="48" presetID="53" presetClass="entr" presetSubtype="16" fill="hold" nodeType="withEffect">
                                  <p:stCondLst>
                                    <p:cond delay="100"/>
                                  </p:stCondLst>
                                  <p:childTnLst>
                                    <p:set>
                                      <p:cBhvr>
                                        <p:cTn id="49" dur="1" fill="hold">
                                          <p:stCondLst>
                                            <p:cond delay="0"/>
                                          </p:stCondLst>
                                        </p:cTn>
                                        <p:tgtEl>
                                          <p:spTgt spid="33"/>
                                        </p:tgtEl>
                                        <p:attrNameLst>
                                          <p:attrName>style.visibility</p:attrName>
                                        </p:attrNameLst>
                                      </p:cBhvr>
                                      <p:to>
                                        <p:strVal val="visible"/>
                                      </p:to>
                                    </p:set>
                                    <p:anim calcmode="lin" valueType="num">
                                      <p:cBhvr>
                                        <p:cTn id="50" dur="600" fill="hold"/>
                                        <p:tgtEl>
                                          <p:spTgt spid="33"/>
                                        </p:tgtEl>
                                        <p:attrNameLst>
                                          <p:attrName>ppt_w</p:attrName>
                                        </p:attrNameLst>
                                      </p:cBhvr>
                                      <p:tavLst>
                                        <p:tav tm="0">
                                          <p:val>
                                            <p:fltVal val="0"/>
                                          </p:val>
                                        </p:tav>
                                        <p:tav tm="100000">
                                          <p:val>
                                            <p:strVal val="#ppt_w"/>
                                          </p:val>
                                        </p:tav>
                                      </p:tavLst>
                                    </p:anim>
                                    <p:anim calcmode="lin" valueType="num">
                                      <p:cBhvr>
                                        <p:cTn id="51" dur="600" fill="hold"/>
                                        <p:tgtEl>
                                          <p:spTgt spid="33"/>
                                        </p:tgtEl>
                                        <p:attrNameLst>
                                          <p:attrName>ppt_h</p:attrName>
                                        </p:attrNameLst>
                                      </p:cBhvr>
                                      <p:tavLst>
                                        <p:tav tm="0">
                                          <p:val>
                                            <p:fltVal val="0"/>
                                          </p:val>
                                        </p:tav>
                                        <p:tav tm="100000">
                                          <p:val>
                                            <p:strVal val="#ppt_h"/>
                                          </p:val>
                                        </p:tav>
                                      </p:tavLst>
                                    </p:anim>
                                    <p:animEffect transition="in" filter="fade">
                                      <p:cBhvr>
                                        <p:cTn id="52" dur="600"/>
                                        <p:tgtEl>
                                          <p:spTgt spid="33"/>
                                        </p:tgtEl>
                                      </p:cBhvr>
                                    </p:animEffect>
                                  </p:childTnLst>
                                </p:cTn>
                              </p:par>
                              <p:par>
                                <p:cTn id="53" presetID="8" presetClass="emph" presetSubtype="0" fill="hold" nodeType="withEffect">
                                  <p:stCondLst>
                                    <p:cond delay="100"/>
                                  </p:stCondLst>
                                  <p:childTnLst>
                                    <p:animRot by="21600000">
                                      <p:cBhvr>
                                        <p:cTn id="54" dur="1000" fill="hold"/>
                                        <p:tgtEl>
                                          <p:spTgt spid="33"/>
                                        </p:tgtEl>
                                        <p:attrNameLst>
                                          <p:attrName>r</p:attrName>
                                        </p:attrNameLst>
                                      </p:cBhvr>
                                    </p:animRot>
                                  </p:childTnLst>
                                </p:cTn>
                              </p:par>
                              <p:par>
                                <p:cTn id="55" presetID="53" presetClass="entr" presetSubtype="16" fill="hold" nodeType="withEffect">
                                  <p:stCondLst>
                                    <p:cond delay="200"/>
                                  </p:stCondLst>
                                  <p:childTnLst>
                                    <p:set>
                                      <p:cBhvr>
                                        <p:cTn id="56" dur="1" fill="hold">
                                          <p:stCondLst>
                                            <p:cond delay="0"/>
                                          </p:stCondLst>
                                        </p:cTn>
                                        <p:tgtEl>
                                          <p:spTgt spid="36"/>
                                        </p:tgtEl>
                                        <p:attrNameLst>
                                          <p:attrName>style.visibility</p:attrName>
                                        </p:attrNameLst>
                                      </p:cBhvr>
                                      <p:to>
                                        <p:strVal val="visible"/>
                                      </p:to>
                                    </p:set>
                                    <p:anim calcmode="lin" valueType="num">
                                      <p:cBhvr>
                                        <p:cTn id="57" dur="600" fill="hold"/>
                                        <p:tgtEl>
                                          <p:spTgt spid="36"/>
                                        </p:tgtEl>
                                        <p:attrNameLst>
                                          <p:attrName>ppt_w</p:attrName>
                                        </p:attrNameLst>
                                      </p:cBhvr>
                                      <p:tavLst>
                                        <p:tav tm="0">
                                          <p:val>
                                            <p:fltVal val="0"/>
                                          </p:val>
                                        </p:tav>
                                        <p:tav tm="100000">
                                          <p:val>
                                            <p:strVal val="#ppt_w"/>
                                          </p:val>
                                        </p:tav>
                                      </p:tavLst>
                                    </p:anim>
                                    <p:anim calcmode="lin" valueType="num">
                                      <p:cBhvr>
                                        <p:cTn id="58" dur="600" fill="hold"/>
                                        <p:tgtEl>
                                          <p:spTgt spid="36"/>
                                        </p:tgtEl>
                                        <p:attrNameLst>
                                          <p:attrName>ppt_h</p:attrName>
                                        </p:attrNameLst>
                                      </p:cBhvr>
                                      <p:tavLst>
                                        <p:tav tm="0">
                                          <p:val>
                                            <p:fltVal val="0"/>
                                          </p:val>
                                        </p:tav>
                                        <p:tav tm="100000">
                                          <p:val>
                                            <p:strVal val="#ppt_h"/>
                                          </p:val>
                                        </p:tav>
                                      </p:tavLst>
                                    </p:anim>
                                    <p:animEffect transition="in" filter="fade">
                                      <p:cBhvr>
                                        <p:cTn id="59" dur="600"/>
                                        <p:tgtEl>
                                          <p:spTgt spid="36"/>
                                        </p:tgtEl>
                                      </p:cBhvr>
                                    </p:animEffect>
                                  </p:childTnLst>
                                </p:cTn>
                              </p:par>
                              <p:par>
                                <p:cTn id="60" presetID="8" presetClass="emph" presetSubtype="0" fill="hold" nodeType="withEffect">
                                  <p:stCondLst>
                                    <p:cond delay="200"/>
                                  </p:stCondLst>
                                  <p:childTnLst>
                                    <p:animRot by="21600000">
                                      <p:cBhvr>
                                        <p:cTn id="61" dur="1000" fill="hold"/>
                                        <p:tgtEl>
                                          <p:spTgt spid="36"/>
                                        </p:tgtEl>
                                        <p:attrNameLst>
                                          <p:attrName>r</p:attrName>
                                        </p:attrNameLst>
                                      </p:cBhvr>
                                    </p:animRot>
                                  </p:childTnLst>
                                </p:cTn>
                              </p:par>
                              <p:par>
                                <p:cTn id="62" presetID="53" presetClass="entr" presetSubtype="16" fill="hold" nodeType="withEffect">
                                  <p:stCondLst>
                                    <p:cond delay="300"/>
                                  </p:stCondLst>
                                  <p:childTnLst>
                                    <p:set>
                                      <p:cBhvr>
                                        <p:cTn id="63" dur="1" fill="hold">
                                          <p:stCondLst>
                                            <p:cond delay="0"/>
                                          </p:stCondLst>
                                        </p:cTn>
                                        <p:tgtEl>
                                          <p:spTgt spid="39"/>
                                        </p:tgtEl>
                                        <p:attrNameLst>
                                          <p:attrName>style.visibility</p:attrName>
                                        </p:attrNameLst>
                                      </p:cBhvr>
                                      <p:to>
                                        <p:strVal val="visible"/>
                                      </p:to>
                                    </p:set>
                                    <p:anim calcmode="lin" valueType="num">
                                      <p:cBhvr>
                                        <p:cTn id="64" dur="600" fill="hold"/>
                                        <p:tgtEl>
                                          <p:spTgt spid="39"/>
                                        </p:tgtEl>
                                        <p:attrNameLst>
                                          <p:attrName>ppt_w</p:attrName>
                                        </p:attrNameLst>
                                      </p:cBhvr>
                                      <p:tavLst>
                                        <p:tav tm="0">
                                          <p:val>
                                            <p:fltVal val="0"/>
                                          </p:val>
                                        </p:tav>
                                        <p:tav tm="100000">
                                          <p:val>
                                            <p:strVal val="#ppt_w"/>
                                          </p:val>
                                        </p:tav>
                                      </p:tavLst>
                                    </p:anim>
                                    <p:anim calcmode="lin" valueType="num">
                                      <p:cBhvr>
                                        <p:cTn id="65" dur="600" fill="hold"/>
                                        <p:tgtEl>
                                          <p:spTgt spid="39"/>
                                        </p:tgtEl>
                                        <p:attrNameLst>
                                          <p:attrName>ppt_h</p:attrName>
                                        </p:attrNameLst>
                                      </p:cBhvr>
                                      <p:tavLst>
                                        <p:tav tm="0">
                                          <p:val>
                                            <p:fltVal val="0"/>
                                          </p:val>
                                        </p:tav>
                                        <p:tav tm="100000">
                                          <p:val>
                                            <p:strVal val="#ppt_h"/>
                                          </p:val>
                                        </p:tav>
                                      </p:tavLst>
                                    </p:anim>
                                    <p:animEffect transition="in" filter="fade">
                                      <p:cBhvr>
                                        <p:cTn id="66" dur="600"/>
                                        <p:tgtEl>
                                          <p:spTgt spid="39"/>
                                        </p:tgtEl>
                                      </p:cBhvr>
                                    </p:animEffect>
                                  </p:childTnLst>
                                </p:cTn>
                              </p:par>
                              <p:par>
                                <p:cTn id="67" presetID="8" presetClass="emph" presetSubtype="0" fill="hold" nodeType="withEffect">
                                  <p:stCondLst>
                                    <p:cond delay="300"/>
                                  </p:stCondLst>
                                  <p:childTnLst>
                                    <p:animRot by="21600000">
                                      <p:cBhvr>
                                        <p:cTn id="68" dur="1000" fill="hold"/>
                                        <p:tgtEl>
                                          <p:spTgt spid="39"/>
                                        </p:tgtEl>
                                        <p:attrNameLst>
                                          <p:attrName>r</p:attrName>
                                        </p:attrNameLst>
                                      </p:cBhvr>
                                    </p:animRot>
                                  </p:childTnLst>
                                </p:cTn>
                              </p:par>
                            </p:childTnLst>
                          </p:cTn>
                        </p:par>
                        <p:par>
                          <p:cTn id="69" fill="hold">
                            <p:stCondLst>
                              <p:cond delay="5320"/>
                            </p:stCondLst>
                            <p:childTnLst>
                              <p:par>
                                <p:cTn id="70" presetID="42" presetClass="entr" presetSubtype="0" fill="hold" grpId="0" nodeType="after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400"/>
                                        <p:tgtEl>
                                          <p:spTgt spid="52"/>
                                        </p:tgtEl>
                                      </p:cBhvr>
                                    </p:animEffect>
                                    <p:anim calcmode="lin" valueType="num">
                                      <p:cBhvr>
                                        <p:cTn id="73" dur="400" fill="hold"/>
                                        <p:tgtEl>
                                          <p:spTgt spid="52"/>
                                        </p:tgtEl>
                                        <p:attrNameLst>
                                          <p:attrName>ppt_x</p:attrName>
                                        </p:attrNameLst>
                                      </p:cBhvr>
                                      <p:tavLst>
                                        <p:tav tm="0">
                                          <p:val>
                                            <p:strVal val="#ppt_x"/>
                                          </p:val>
                                        </p:tav>
                                        <p:tav tm="100000">
                                          <p:val>
                                            <p:strVal val="#ppt_x"/>
                                          </p:val>
                                        </p:tav>
                                      </p:tavLst>
                                    </p:anim>
                                    <p:anim calcmode="lin" valueType="num">
                                      <p:cBhvr>
                                        <p:cTn id="74" dur="400" fill="hold"/>
                                        <p:tgtEl>
                                          <p:spTgt spid="52"/>
                                        </p:tgtEl>
                                        <p:attrNameLst>
                                          <p:attrName>ppt_y</p:attrName>
                                        </p:attrNameLst>
                                      </p:cBhvr>
                                      <p:tavLst>
                                        <p:tav tm="0">
                                          <p:val>
                                            <p:strVal val="#ppt_y+.1"/>
                                          </p:val>
                                        </p:tav>
                                        <p:tav tm="100000">
                                          <p:val>
                                            <p:strVal val="#ppt_y"/>
                                          </p:val>
                                        </p:tav>
                                      </p:tavLst>
                                    </p:anim>
                                  </p:childTnLst>
                                </p:cTn>
                              </p:par>
                            </p:childTnLst>
                          </p:cTn>
                        </p:par>
                        <p:par>
                          <p:cTn id="75" fill="hold">
                            <p:stCondLst>
                              <p:cond delay="5720"/>
                            </p:stCondLst>
                            <p:childTnLst>
                              <p:par>
                                <p:cTn id="76" presetID="31" presetClass="entr" presetSubtype="0"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400" fill="hold"/>
                                        <p:tgtEl>
                                          <p:spTgt spid="51"/>
                                        </p:tgtEl>
                                        <p:attrNameLst>
                                          <p:attrName>ppt_w</p:attrName>
                                        </p:attrNameLst>
                                      </p:cBhvr>
                                      <p:tavLst>
                                        <p:tav tm="0">
                                          <p:val>
                                            <p:fltVal val="0"/>
                                          </p:val>
                                        </p:tav>
                                        <p:tav tm="100000">
                                          <p:val>
                                            <p:strVal val="#ppt_w"/>
                                          </p:val>
                                        </p:tav>
                                      </p:tavLst>
                                    </p:anim>
                                    <p:anim calcmode="lin" valueType="num">
                                      <p:cBhvr>
                                        <p:cTn id="79" dur="400" fill="hold"/>
                                        <p:tgtEl>
                                          <p:spTgt spid="51"/>
                                        </p:tgtEl>
                                        <p:attrNameLst>
                                          <p:attrName>ppt_h</p:attrName>
                                        </p:attrNameLst>
                                      </p:cBhvr>
                                      <p:tavLst>
                                        <p:tav tm="0">
                                          <p:val>
                                            <p:fltVal val="0"/>
                                          </p:val>
                                        </p:tav>
                                        <p:tav tm="100000">
                                          <p:val>
                                            <p:strVal val="#ppt_h"/>
                                          </p:val>
                                        </p:tav>
                                      </p:tavLst>
                                    </p:anim>
                                    <p:anim calcmode="lin" valueType="num">
                                      <p:cBhvr>
                                        <p:cTn id="80" dur="400" fill="hold"/>
                                        <p:tgtEl>
                                          <p:spTgt spid="51"/>
                                        </p:tgtEl>
                                        <p:attrNameLst>
                                          <p:attrName>style.rotation</p:attrName>
                                        </p:attrNameLst>
                                      </p:cBhvr>
                                      <p:tavLst>
                                        <p:tav tm="0">
                                          <p:val>
                                            <p:fltVal val="90"/>
                                          </p:val>
                                        </p:tav>
                                        <p:tav tm="100000">
                                          <p:val>
                                            <p:fltVal val="0"/>
                                          </p:val>
                                        </p:tav>
                                      </p:tavLst>
                                    </p:anim>
                                    <p:animEffect transition="in" filter="fade">
                                      <p:cBhvr>
                                        <p:cTn id="81" dur="400"/>
                                        <p:tgtEl>
                                          <p:spTgt spid="51"/>
                                        </p:tgtEl>
                                      </p:cBhvr>
                                    </p:animEffect>
                                  </p:childTnLst>
                                </p:cTn>
                              </p:par>
                            </p:childTnLst>
                          </p:cTn>
                        </p:par>
                        <p:par>
                          <p:cTn id="82" fill="hold">
                            <p:stCondLst>
                              <p:cond delay="6120"/>
                            </p:stCondLst>
                            <p:childTnLst>
                              <p:par>
                                <p:cTn id="83" presetID="53" presetClass="entr" presetSubtype="16"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p:cTn id="85" dur="300" fill="hold"/>
                                        <p:tgtEl>
                                          <p:spTgt spid="44"/>
                                        </p:tgtEl>
                                        <p:attrNameLst>
                                          <p:attrName>ppt_w</p:attrName>
                                        </p:attrNameLst>
                                      </p:cBhvr>
                                      <p:tavLst>
                                        <p:tav tm="0">
                                          <p:val>
                                            <p:fltVal val="0"/>
                                          </p:val>
                                        </p:tav>
                                        <p:tav tm="100000">
                                          <p:val>
                                            <p:strVal val="#ppt_w"/>
                                          </p:val>
                                        </p:tav>
                                      </p:tavLst>
                                    </p:anim>
                                    <p:anim calcmode="lin" valueType="num">
                                      <p:cBhvr>
                                        <p:cTn id="86" dur="300" fill="hold"/>
                                        <p:tgtEl>
                                          <p:spTgt spid="44"/>
                                        </p:tgtEl>
                                        <p:attrNameLst>
                                          <p:attrName>ppt_h</p:attrName>
                                        </p:attrNameLst>
                                      </p:cBhvr>
                                      <p:tavLst>
                                        <p:tav tm="0">
                                          <p:val>
                                            <p:fltVal val="0"/>
                                          </p:val>
                                        </p:tav>
                                        <p:tav tm="100000">
                                          <p:val>
                                            <p:strVal val="#ppt_h"/>
                                          </p:val>
                                        </p:tav>
                                      </p:tavLst>
                                    </p:anim>
                                    <p:animEffect transition="in" filter="fade">
                                      <p:cBhvr>
                                        <p:cTn id="87" dur="300"/>
                                        <p:tgtEl>
                                          <p:spTgt spid="44"/>
                                        </p:tgtEl>
                                      </p:cBhvr>
                                    </p:animEffect>
                                  </p:childTnLst>
                                </p:cTn>
                              </p:par>
                            </p:childTnLst>
                          </p:cTn>
                        </p:par>
                        <p:par>
                          <p:cTn id="88" fill="hold">
                            <p:stCondLst>
                              <p:cond delay="6420"/>
                            </p:stCondLst>
                            <p:childTnLst>
                              <p:par>
                                <p:cTn id="89" presetID="53" presetClass="entr" presetSubtype="16"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p:cTn id="91" dur="300" fill="hold"/>
                                        <p:tgtEl>
                                          <p:spTgt spid="48"/>
                                        </p:tgtEl>
                                        <p:attrNameLst>
                                          <p:attrName>ppt_w</p:attrName>
                                        </p:attrNameLst>
                                      </p:cBhvr>
                                      <p:tavLst>
                                        <p:tav tm="0">
                                          <p:val>
                                            <p:fltVal val="0"/>
                                          </p:val>
                                        </p:tav>
                                        <p:tav tm="100000">
                                          <p:val>
                                            <p:strVal val="#ppt_w"/>
                                          </p:val>
                                        </p:tav>
                                      </p:tavLst>
                                    </p:anim>
                                    <p:anim calcmode="lin" valueType="num">
                                      <p:cBhvr>
                                        <p:cTn id="92" dur="300" fill="hold"/>
                                        <p:tgtEl>
                                          <p:spTgt spid="48"/>
                                        </p:tgtEl>
                                        <p:attrNameLst>
                                          <p:attrName>ppt_h</p:attrName>
                                        </p:attrNameLst>
                                      </p:cBhvr>
                                      <p:tavLst>
                                        <p:tav tm="0">
                                          <p:val>
                                            <p:fltVal val="0"/>
                                          </p:val>
                                        </p:tav>
                                        <p:tav tm="100000">
                                          <p:val>
                                            <p:strVal val="#ppt_h"/>
                                          </p:val>
                                        </p:tav>
                                      </p:tavLst>
                                    </p:anim>
                                    <p:animEffect transition="in" filter="fade">
                                      <p:cBhvr>
                                        <p:cTn id="93" dur="300"/>
                                        <p:tgtEl>
                                          <p:spTgt spid="48"/>
                                        </p:tgtEl>
                                      </p:cBhvr>
                                    </p:animEffect>
                                  </p:childTnLst>
                                </p:cTn>
                              </p:par>
                            </p:childTnLst>
                          </p:cTn>
                        </p:par>
                        <p:par>
                          <p:cTn id="94" fill="hold">
                            <p:stCondLst>
                              <p:cond delay="6720"/>
                            </p:stCondLst>
                            <p:childTnLst>
                              <p:par>
                                <p:cTn id="95" presetID="53" presetClass="entr" presetSubtype="16" fill="hold" grpId="0" nodeType="afterEffect">
                                  <p:stCondLst>
                                    <p:cond delay="0"/>
                                  </p:stCondLst>
                                  <p:childTnLst>
                                    <p:set>
                                      <p:cBhvr>
                                        <p:cTn id="96" dur="1" fill="hold">
                                          <p:stCondLst>
                                            <p:cond delay="0"/>
                                          </p:stCondLst>
                                        </p:cTn>
                                        <p:tgtEl>
                                          <p:spTgt spid="49"/>
                                        </p:tgtEl>
                                        <p:attrNameLst>
                                          <p:attrName>style.visibility</p:attrName>
                                        </p:attrNameLst>
                                      </p:cBhvr>
                                      <p:to>
                                        <p:strVal val="visible"/>
                                      </p:to>
                                    </p:set>
                                    <p:anim calcmode="lin" valueType="num">
                                      <p:cBhvr>
                                        <p:cTn id="97" dur="300" fill="hold"/>
                                        <p:tgtEl>
                                          <p:spTgt spid="49"/>
                                        </p:tgtEl>
                                        <p:attrNameLst>
                                          <p:attrName>ppt_w</p:attrName>
                                        </p:attrNameLst>
                                      </p:cBhvr>
                                      <p:tavLst>
                                        <p:tav tm="0">
                                          <p:val>
                                            <p:fltVal val="0"/>
                                          </p:val>
                                        </p:tav>
                                        <p:tav tm="100000">
                                          <p:val>
                                            <p:strVal val="#ppt_w"/>
                                          </p:val>
                                        </p:tav>
                                      </p:tavLst>
                                    </p:anim>
                                    <p:anim calcmode="lin" valueType="num">
                                      <p:cBhvr>
                                        <p:cTn id="98" dur="300" fill="hold"/>
                                        <p:tgtEl>
                                          <p:spTgt spid="49"/>
                                        </p:tgtEl>
                                        <p:attrNameLst>
                                          <p:attrName>ppt_h</p:attrName>
                                        </p:attrNameLst>
                                      </p:cBhvr>
                                      <p:tavLst>
                                        <p:tav tm="0">
                                          <p:val>
                                            <p:fltVal val="0"/>
                                          </p:val>
                                        </p:tav>
                                        <p:tav tm="100000">
                                          <p:val>
                                            <p:strVal val="#ppt_h"/>
                                          </p:val>
                                        </p:tav>
                                      </p:tavLst>
                                    </p:anim>
                                    <p:animEffect transition="in" filter="fade">
                                      <p:cBhvr>
                                        <p:cTn id="99" dur="300"/>
                                        <p:tgtEl>
                                          <p:spTgt spid="49"/>
                                        </p:tgtEl>
                                      </p:cBhvr>
                                    </p:animEffect>
                                  </p:childTnLst>
                                </p:cTn>
                              </p:par>
                            </p:childTnLst>
                          </p:cTn>
                        </p:par>
                        <p:par>
                          <p:cTn id="100" fill="hold">
                            <p:stCondLst>
                              <p:cond delay="7020"/>
                            </p:stCondLst>
                            <p:childTnLst>
                              <p:par>
                                <p:cTn id="101" presetID="53" presetClass="entr" presetSubtype="16" fill="hold" grpId="0" nodeType="afterEffect">
                                  <p:stCondLst>
                                    <p:cond delay="0"/>
                                  </p:stCondLst>
                                  <p:childTnLst>
                                    <p:set>
                                      <p:cBhvr>
                                        <p:cTn id="102" dur="1" fill="hold">
                                          <p:stCondLst>
                                            <p:cond delay="0"/>
                                          </p:stCondLst>
                                        </p:cTn>
                                        <p:tgtEl>
                                          <p:spTgt spid="50"/>
                                        </p:tgtEl>
                                        <p:attrNameLst>
                                          <p:attrName>style.visibility</p:attrName>
                                        </p:attrNameLst>
                                      </p:cBhvr>
                                      <p:to>
                                        <p:strVal val="visible"/>
                                      </p:to>
                                    </p:set>
                                    <p:anim calcmode="lin" valueType="num">
                                      <p:cBhvr>
                                        <p:cTn id="103" dur="300" fill="hold"/>
                                        <p:tgtEl>
                                          <p:spTgt spid="50"/>
                                        </p:tgtEl>
                                        <p:attrNameLst>
                                          <p:attrName>ppt_w</p:attrName>
                                        </p:attrNameLst>
                                      </p:cBhvr>
                                      <p:tavLst>
                                        <p:tav tm="0">
                                          <p:val>
                                            <p:fltVal val="0"/>
                                          </p:val>
                                        </p:tav>
                                        <p:tav tm="100000">
                                          <p:val>
                                            <p:strVal val="#ppt_w"/>
                                          </p:val>
                                        </p:tav>
                                      </p:tavLst>
                                    </p:anim>
                                    <p:anim calcmode="lin" valueType="num">
                                      <p:cBhvr>
                                        <p:cTn id="104" dur="300" fill="hold"/>
                                        <p:tgtEl>
                                          <p:spTgt spid="50"/>
                                        </p:tgtEl>
                                        <p:attrNameLst>
                                          <p:attrName>ppt_h</p:attrName>
                                        </p:attrNameLst>
                                      </p:cBhvr>
                                      <p:tavLst>
                                        <p:tav tm="0">
                                          <p:val>
                                            <p:fltVal val="0"/>
                                          </p:val>
                                        </p:tav>
                                        <p:tav tm="100000">
                                          <p:val>
                                            <p:strVal val="#ppt_h"/>
                                          </p:val>
                                        </p:tav>
                                      </p:tavLst>
                                    </p:anim>
                                    <p:animEffect transition="in" filter="fade">
                                      <p:cBhvr>
                                        <p:cTn id="105" dur="300"/>
                                        <p:tgtEl>
                                          <p:spTgt spid="50"/>
                                        </p:tgtEl>
                                      </p:cBhvr>
                                    </p:animEffect>
                                  </p:childTnLst>
                                </p:cTn>
                              </p:par>
                            </p:childTnLst>
                          </p:cTn>
                        </p:par>
                        <p:par>
                          <p:cTn id="106" fill="hold">
                            <p:stCondLst>
                              <p:cond delay="7320"/>
                            </p:stCondLst>
                            <p:childTnLst>
                              <p:par>
                                <p:cTn id="107" presetID="2" presetClass="entr" presetSubtype="6" fill="hold" grpId="0" nodeType="afterEffect">
                                  <p:stCondLst>
                                    <p:cond delay="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500" fill="hold"/>
                                        <p:tgtEl>
                                          <p:spTgt spid="20"/>
                                        </p:tgtEl>
                                        <p:attrNameLst>
                                          <p:attrName>ppt_x</p:attrName>
                                        </p:attrNameLst>
                                      </p:cBhvr>
                                      <p:tavLst>
                                        <p:tav tm="0">
                                          <p:val>
                                            <p:strVal val="1+#ppt_w/2"/>
                                          </p:val>
                                        </p:tav>
                                        <p:tav tm="100000">
                                          <p:val>
                                            <p:strVal val="#ppt_x"/>
                                          </p:val>
                                        </p:tav>
                                      </p:tavLst>
                                    </p:anim>
                                    <p:anim calcmode="lin" valueType="num">
                                      <p:cBhvr additive="base">
                                        <p:cTn id="110" dur="500" fill="hold"/>
                                        <p:tgtEl>
                                          <p:spTgt spid="20"/>
                                        </p:tgtEl>
                                        <p:attrNameLst>
                                          <p:attrName>ppt_y</p:attrName>
                                        </p:attrNameLst>
                                      </p:cBhvr>
                                      <p:tavLst>
                                        <p:tav tm="0">
                                          <p:val>
                                            <p:strVal val="1+#ppt_h/2"/>
                                          </p:val>
                                        </p:tav>
                                        <p:tav tm="100000">
                                          <p:val>
                                            <p:strVal val="#ppt_y"/>
                                          </p:val>
                                        </p:tav>
                                      </p:tavLst>
                                    </p:anim>
                                  </p:childTnLst>
                                </p:cTn>
                              </p:par>
                              <p:par>
                                <p:cTn id="111" presetID="2" presetClass="entr" presetSubtype="6" fill="hold" grpId="0" nodeType="withEffect">
                                  <p:stCondLst>
                                    <p:cond delay="0"/>
                                  </p:stCondLst>
                                  <p:childTnLst>
                                    <p:set>
                                      <p:cBhvr>
                                        <p:cTn id="112" dur="1" fill="hold">
                                          <p:stCondLst>
                                            <p:cond delay="0"/>
                                          </p:stCondLst>
                                        </p:cTn>
                                        <p:tgtEl>
                                          <p:spTgt spid="22"/>
                                        </p:tgtEl>
                                        <p:attrNameLst>
                                          <p:attrName>style.visibility</p:attrName>
                                        </p:attrNameLst>
                                      </p:cBhvr>
                                      <p:to>
                                        <p:strVal val="visible"/>
                                      </p:to>
                                    </p:set>
                                    <p:anim calcmode="lin" valueType="num">
                                      <p:cBhvr additive="base">
                                        <p:cTn id="113" dur="500" fill="hold"/>
                                        <p:tgtEl>
                                          <p:spTgt spid="22"/>
                                        </p:tgtEl>
                                        <p:attrNameLst>
                                          <p:attrName>ppt_x</p:attrName>
                                        </p:attrNameLst>
                                      </p:cBhvr>
                                      <p:tavLst>
                                        <p:tav tm="0">
                                          <p:val>
                                            <p:strVal val="1+#ppt_w/2"/>
                                          </p:val>
                                        </p:tav>
                                        <p:tav tm="100000">
                                          <p:val>
                                            <p:strVal val="#ppt_x"/>
                                          </p:val>
                                        </p:tav>
                                      </p:tavLst>
                                    </p:anim>
                                    <p:anim calcmode="lin" valueType="num">
                                      <p:cBhvr additive="base">
                                        <p:cTn id="114" dur="500" fill="hold"/>
                                        <p:tgtEl>
                                          <p:spTgt spid="22"/>
                                        </p:tgtEl>
                                        <p:attrNameLst>
                                          <p:attrName>ppt_y</p:attrName>
                                        </p:attrNameLst>
                                      </p:cBhvr>
                                      <p:tavLst>
                                        <p:tav tm="0">
                                          <p:val>
                                            <p:strVal val="1+#ppt_h/2"/>
                                          </p:val>
                                        </p:tav>
                                        <p:tav tm="100000">
                                          <p:val>
                                            <p:strVal val="#ppt_y"/>
                                          </p:val>
                                        </p:tav>
                                      </p:tavLst>
                                    </p:anim>
                                  </p:childTnLst>
                                </p:cTn>
                              </p:par>
                              <p:par>
                                <p:cTn id="115" presetID="2" presetClass="entr" presetSubtype="6"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500" fill="hold"/>
                                        <p:tgtEl>
                                          <p:spTgt spid="24"/>
                                        </p:tgtEl>
                                        <p:attrNameLst>
                                          <p:attrName>ppt_x</p:attrName>
                                        </p:attrNameLst>
                                      </p:cBhvr>
                                      <p:tavLst>
                                        <p:tav tm="0">
                                          <p:val>
                                            <p:strVal val="1+#ppt_w/2"/>
                                          </p:val>
                                        </p:tav>
                                        <p:tav tm="100000">
                                          <p:val>
                                            <p:strVal val="#ppt_x"/>
                                          </p:val>
                                        </p:tav>
                                      </p:tavLst>
                                    </p:anim>
                                    <p:anim calcmode="lin" valueType="num">
                                      <p:cBhvr additive="base">
                                        <p:cTn id="118" dur="50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6"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additive="base">
                                        <p:cTn id="121" dur="500" fill="hold"/>
                                        <p:tgtEl>
                                          <p:spTgt spid="26"/>
                                        </p:tgtEl>
                                        <p:attrNameLst>
                                          <p:attrName>ppt_x</p:attrName>
                                        </p:attrNameLst>
                                      </p:cBhvr>
                                      <p:tavLst>
                                        <p:tav tm="0">
                                          <p:val>
                                            <p:strVal val="1+#ppt_w/2"/>
                                          </p:val>
                                        </p:tav>
                                        <p:tav tm="100000">
                                          <p:val>
                                            <p:strVal val="#ppt_x"/>
                                          </p:val>
                                        </p:tav>
                                      </p:tavLst>
                                    </p:anim>
                                    <p:anim calcmode="lin" valueType="num">
                                      <p:cBhvr additive="base">
                                        <p:cTn id="122" dur="500" fill="hold"/>
                                        <p:tgtEl>
                                          <p:spTgt spid="26"/>
                                        </p:tgtEl>
                                        <p:attrNameLst>
                                          <p:attrName>ppt_y</p:attrName>
                                        </p:attrNameLst>
                                      </p:cBhvr>
                                      <p:tavLst>
                                        <p:tav tm="0">
                                          <p:val>
                                            <p:strVal val="1+#ppt_h/2"/>
                                          </p:val>
                                        </p:tav>
                                        <p:tav tm="100000">
                                          <p:val>
                                            <p:strVal val="#ppt_y"/>
                                          </p:val>
                                        </p:tav>
                                      </p:tavLst>
                                    </p:anim>
                                  </p:childTnLst>
                                </p:cTn>
                              </p:par>
                            </p:childTnLst>
                          </p:cTn>
                        </p:par>
                        <p:par>
                          <p:cTn id="123" fill="hold">
                            <p:stCondLst>
                              <p:cond delay="7820"/>
                            </p:stCondLst>
                            <p:childTnLst>
                              <p:par>
                                <p:cTn id="124" presetID="22" presetClass="entr" presetSubtype="1"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wipe(up)">
                                      <p:cBhvr>
                                        <p:cTn id="126" dur="500"/>
                                        <p:tgtEl>
                                          <p:spTgt spid="2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wipe(up)">
                                      <p:cBhvr>
                                        <p:cTn id="129" dur="500"/>
                                        <p:tgtEl>
                                          <p:spTgt spid="23"/>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25"/>
                                        </p:tgtEl>
                                        <p:attrNameLst>
                                          <p:attrName>style.visibility</p:attrName>
                                        </p:attrNameLst>
                                      </p:cBhvr>
                                      <p:to>
                                        <p:strVal val="visible"/>
                                      </p:to>
                                    </p:set>
                                    <p:animEffect transition="in" filter="wipe(up)">
                                      <p:cBhvr>
                                        <p:cTn id="132" dur="500"/>
                                        <p:tgtEl>
                                          <p:spTgt spid="2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up)">
                                      <p:cBhvr>
                                        <p:cTn id="1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0" grpId="0"/>
      <p:bldP spid="21" grpId="0"/>
      <p:bldP spid="22" grpId="0"/>
      <p:bldP spid="23" grpId="0"/>
      <p:bldP spid="24" grpId="0"/>
      <p:bldP spid="25" grpId="0"/>
      <p:bldP spid="26" grpId="0"/>
      <p:bldP spid="27" grpId="0"/>
      <p:bldP spid="28" grpId="0" animBg="1"/>
      <p:bldP spid="28" grpId="1" animBg="1"/>
      <p:bldP spid="29" grpId="0" animBg="1"/>
      <p:bldP spid="43" grpId="0" animBg="1"/>
      <p:bldP spid="44" grpId="0"/>
      <p:bldP spid="48" grpId="0"/>
      <p:bldP spid="49" grpId="0"/>
      <p:bldP spid="50" grpId="0"/>
      <p:bldP spid="51" grpId="0"/>
      <p:bldP spid="5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营销策略</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TextBox 20"/>
          <p:cNvSpPr txBox="1"/>
          <p:nvPr/>
        </p:nvSpPr>
        <p:spPr>
          <a:xfrm>
            <a:off x="7787902" y="1704663"/>
            <a:ext cx="3918212" cy="646331"/>
          </a:xfrm>
          <a:prstGeom prst="rect">
            <a:avLst/>
          </a:prstGeom>
          <a:noFill/>
        </p:spPr>
        <p:txBody>
          <a:bodyPr wrap="square" rtlCol="0">
            <a:spAutoFit/>
          </a:bodyPr>
          <a:lstStyle>
            <a:defPPr>
              <a:defRPr lang="zh-CN"/>
            </a:defPPr>
            <a:lvl1pPr>
              <a:defRPr>
                <a:solidFill>
                  <a:schemeClr val="accent1"/>
                </a:solidFill>
                <a:latin typeface="微软雅黑" pitchFamily="34" charset="-122"/>
                <a:ea typeface="微软雅黑" pitchFamily="34" charset="-122"/>
              </a:defRPr>
            </a:lvl1pPr>
          </a:lstStyle>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门户网站</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同类目标用户网站</a:t>
            </a:r>
          </a:p>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搜索和导航网站</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各地运营公司</a:t>
            </a:r>
            <a:endPar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Freeform 5"/>
          <p:cNvSpPr>
            <a:spLocks noEditPoints="1"/>
          </p:cNvSpPr>
          <p:nvPr/>
        </p:nvSpPr>
        <p:spPr bwMode="auto">
          <a:xfrm>
            <a:off x="566364" y="1935517"/>
            <a:ext cx="4779963" cy="4281488"/>
          </a:xfrm>
          <a:custGeom>
            <a:avLst/>
            <a:gdLst>
              <a:gd name="T0" fmla="*/ 1419 w 4728"/>
              <a:gd name="T1" fmla="*/ 121 h 4244"/>
              <a:gd name="T2" fmla="*/ 1301 w 4728"/>
              <a:gd name="T3" fmla="*/ 0 h 4244"/>
              <a:gd name="T4" fmla="*/ 126 w 4728"/>
              <a:gd name="T5" fmla="*/ 0 h 4244"/>
              <a:gd name="T6" fmla="*/ 0 w 4728"/>
              <a:gd name="T7" fmla="*/ 154 h 4244"/>
              <a:gd name="T8" fmla="*/ 195 w 4728"/>
              <a:gd name="T9" fmla="*/ 293 h 4244"/>
              <a:gd name="T10" fmla="*/ 1163 w 4728"/>
              <a:gd name="T11" fmla="*/ 293 h 4244"/>
              <a:gd name="T12" fmla="*/ 1198 w 4728"/>
              <a:gd name="T13" fmla="*/ 498 h 4244"/>
              <a:gd name="T14" fmla="*/ 1602 w 4728"/>
              <a:gd name="T15" fmla="*/ 3146 h 4244"/>
              <a:gd name="T16" fmla="*/ 1638 w 4728"/>
              <a:gd name="T17" fmla="*/ 3278 h 4244"/>
              <a:gd name="T18" fmla="*/ 1747 w 4728"/>
              <a:gd name="T19" fmla="*/ 3358 h 4244"/>
              <a:gd name="T20" fmla="*/ 4569 w 4728"/>
              <a:gd name="T21" fmla="*/ 3358 h 4244"/>
              <a:gd name="T22" fmla="*/ 4678 w 4728"/>
              <a:gd name="T23" fmla="*/ 3278 h 4244"/>
              <a:gd name="T24" fmla="*/ 4714 w 4728"/>
              <a:gd name="T25" fmla="*/ 3146 h 4244"/>
              <a:gd name="T26" fmla="*/ 4728 w 4728"/>
              <a:gd name="T27" fmla="*/ 3049 h 4244"/>
              <a:gd name="T28" fmla="*/ 1873 w 4728"/>
              <a:gd name="T29" fmla="*/ 3049 h 4244"/>
              <a:gd name="T30" fmla="*/ 1419 w 4728"/>
              <a:gd name="T31" fmla="*/ 121 h 4244"/>
              <a:gd name="T32" fmla="*/ 3982 w 4728"/>
              <a:gd name="T33" fmla="*/ 3548 h 4244"/>
              <a:gd name="T34" fmla="*/ 4330 w 4728"/>
              <a:gd name="T35" fmla="*/ 3896 h 4244"/>
              <a:gd name="T36" fmla="*/ 3982 w 4728"/>
              <a:gd name="T37" fmla="*/ 4244 h 4244"/>
              <a:gd name="T38" fmla="*/ 3634 w 4728"/>
              <a:gd name="T39" fmla="*/ 3896 h 4244"/>
              <a:gd name="T40" fmla="*/ 3982 w 4728"/>
              <a:gd name="T41" fmla="*/ 3548 h 4244"/>
              <a:gd name="T42" fmla="*/ 2469 w 4728"/>
              <a:gd name="T43" fmla="*/ 3536 h 4244"/>
              <a:gd name="T44" fmla="*/ 2817 w 4728"/>
              <a:gd name="T45" fmla="*/ 3884 h 4244"/>
              <a:gd name="T46" fmla="*/ 2469 w 4728"/>
              <a:gd name="T47" fmla="*/ 4232 h 4244"/>
              <a:gd name="T48" fmla="*/ 2121 w 4728"/>
              <a:gd name="T49" fmla="*/ 3884 h 4244"/>
              <a:gd name="T50" fmla="*/ 2469 w 4728"/>
              <a:gd name="T51" fmla="*/ 3536 h 4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8" h="4244">
                <a:moveTo>
                  <a:pt x="1419" y="121"/>
                </a:moveTo>
                <a:cubicBezTo>
                  <a:pt x="1405" y="30"/>
                  <a:pt x="1355" y="0"/>
                  <a:pt x="1301" y="0"/>
                </a:cubicBezTo>
                <a:lnTo>
                  <a:pt x="126" y="0"/>
                </a:lnTo>
                <a:cubicBezTo>
                  <a:pt x="54" y="0"/>
                  <a:pt x="0" y="35"/>
                  <a:pt x="0" y="154"/>
                </a:cubicBezTo>
                <a:cubicBezTo>
                  <a:pt x="0" y="280"/>
                  <a:pt x="123" y="294"/>
                  <a:pt x="195" y="293"/>
                </a:cubicBezTo>
                <a:lnTo>
                  <a:pt x="1163" y="293"/>
                </a:lnTo>
                <a:cubicBezTo>
                  <a:pt x="1176" y="331"/>
                  <a:pt x="1190" y="443"/>
                  <a:pt x="1198" y="498"/>
                </a:cubicBezTo>
                <a:cubicBezTo>
                  <a:pt x="1322" y="1376"/>
                  <a:pt x="1468" y="2269"/>
                  <a:pt x="1602" y="3146"/>
                </a:cubicBezTo>
                <a:cubicBezTo>
                  <a:pt x="1610" y="3199"/>
                  <a:pt x="1622" y="3238"/>
                  <a:pt x="1638" y="3278"/>
                </a:cubicBezTo>
                <a:cubicBezTo>
                  <a:pt x="1657" y="3324"/>
                  <a:pt x="1698" y="3358"/>
                  <a:pt x="1747" y="3358"/>
                </a:cubicBezTo>
                <a:cubicBezTo>
                  <a:pt x="2688" y="3358"/>
                  <a:pt x="3628" y="3358"/>
                  <a:pt x="4569" y="3358"/>
                </a:cubicBezTo>
                <a:cubicBezTo>
                  <a:pt x="4618" y="3358"/>
                  <a:pt x="4659" y="3324"/>
                  <a:pt x="4678" y="3278"/>
                </a:cubicBezTo>
                <a:cubicBezTo>
                  <a:pt x="4694" y="3238"/>
                  <a:pt x="4706" y="3199"/>
                  <a:pt x="4714" y="3146"/>
                </a:cubicBezTo>
                <a:cubicBezTo>
                  <a:pt x="4719" y="3113"/>
                  <a:pt x="4723" y="3081"/>
                  <a:pt x="4728" y="3049"/>
                </a:cubicBezTo>
                <a:cubicBezTo>
                  <a:pt x="3776" y="3049"/>
                  <a:pt x="2825" y="3049"/>
                  <a:pt x="1873" y="3049"/>
                </a:cubicBezTo>
                <a:cubicBezTo>
                  <a:pt x="1713" y="2016"/>
                  <a:pt x="1568" y="1120"/>
                  <a:pt x="1419" y="121"/>
                </a:cubicBezTo>
                <a:close/>
                <a:moveTo>
                  <a:pt x="3982" y="3548"/>
                </a:moveTo>
                <a:cubicBezTo>
                  <a:pt x="4174" y="3548"/>
                  <a:pt x="4330" y="3704"/>
                  <a:pt x="4330" y="3896"/>
                </a:cubicBezTo>
                <a:cubicBezTo>
                  <a:pt x="4330" y="4089"/>
                  <a:pt x="4174" y="4244"/>
                  <a:pt x="3982" y="4244"/>
                </a:cubicBezTo>
                <a:cubicBezTo>
                  <a:pt x="3789" y="4244"/>
                  <a:pt x="3634" y="4089"/>
                  <a:pt x="3634" y="3896"/>
                </a:cubicBezTo>
                <a:cubicBezTo>
                  <a:pt x="3634" y="3704"/>
                  <a:pt x="3789" y="3548"/>
                  <a:pt x="3982" y="3548"/>
                </a:cubicBezTo>
                <a:close/>
                <a:moveTo>
                  <a:pt x="2469" y="3536"/>
                </a:moveTo>
                <a:cubicBezTo>
                  <a:pt x="2661" y="3536"/>
                  <a:pt x="2817" y="3692"/>
                  <a:pt x="2817" y="3884"/>
                </a:cubicBezTo>
                <a:cubicBezTo>
                  <a:pt x="2817" y="4076"/>
                  <a:pt x="2661" y="4232"/>
                  <a:pt x="2469" y="4232"/>
                </a:cubicBezTo>
                <a:cubicBezTo>
                  <a:pt x="2276" y="4232"/>
                  <a:pt x="2121" y="4076"/>
                  <a:pt x="2121" y="3884"/>
                </a:cubicBezTo>
                <a:cubicBezTo>
                  <a:pt x="2121" y="3692"/>
                  <a:pt x="2276" y="3536"/>
                  <a:pt x="2469" y="353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Freeform 6"/>
          <p:cNvSpPr>
            <a:spLocks/>
          </p:cNvSpPr>
          <p:nvPr/>
        </p:nvSpPr>
        <p:spPr bwMode="auto">
          <a:xfrm>
            <a:off x="2087189" y="2235555"/>
            <a:ext cx="3998913" cy="512763"/>
          </a:xfrm>
          <a:custGeom>
            <a:avLst/>
            <a:gdLst>
              <a:gd name="T0" fmla="*/ 3818 w 3954"/>
              <a:gd name="T1" fmla="*/ 509 h 509"/>
              <a:gd name="T2" fmla="*/ 3954 w 3954"/>
              <a:gd name="T3" fmla="*/ 0 h 509"/>
              <a:gd name="T4" fmla="*/ 0 w 3954"/>
              <a:gd name="T5" fmla="*/ 0 h 509"/>
              <a:gd name="T6" fmla="*/ 77 w 3954"/>
              <a:gd name="T7" fmla="*/ 509 h 509"/>
              <a:gd name="T8" fmla="*/ 3818 w 3954"/>
              <a:gd name="T9" fmla="*/ 509 h 509"/>
            </a:gdLst>
            <a:ahLst/>
            <a:cxnLst>
              <a:cxn ang="0">
                <a:pos x="T0" y="T1"/>
              </a:cxn>
              <a:cxn ang="0">
                <a:pos x="T2" y="T3"/>
              </a:cxn>
              <a:cxn ang="0">
                <a:pos x="T4" y="T5"/>
              </a:cxn>
              <a:cxn ang="0">
                <a:pos x="T6" y="T7"/>
              </a:cxn>
              <a:cxn ang="0">
                <a:pos x="T8" y="T9"/>
              </a:cxn>
            </a:cxnLst>
            <a:rect l="0" t="0" r="r" b="b"/>
            <a:pathLst>
              <a:path w="3954" h="509">
                <a:moveTo>
                  <a:pt x="3818" y="509"/>
                </a:moveTo>
                <a:lnTo>
                  <a:pt x="3954" y="0"/>
                </a:lnTo>
                <a:lnTo>
                  <a:pt x="0" y="0"/>
                </a:lnTo>
                <a:lnTo>
                  <a:pt x="77" y="509"/>
                </a:lnTo>
                <a:lnTo>
                  <a:pt x="3818" y="50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Freeform 7"/>
          <p:cNvSpPr>
            <a:spLocks/>
          </p:cNvSpPr>
          <p:nvPr/>
        </p:nvSpPr>
        <p:spPr bwMode="auto">
          <a:xfrm>
            <a:off x="2174502" y="2800705"/>
            <a:ext cx="3759200" cy="488950"/>
          </a:xfrm>
          <a:custGeom>
            <a:avLst/>
            <a:gdLst>
              <a:gd name="T0" fmla="*/ 3589 w 3719"/>
              <a:gd name="T1" fmla="*/ 485 h 485"/>
              <a:gd name="T2" fmla="*/ 3719 w 3719"/>
              <a:gd name="T3" fmla="*/ 0 h 485"/>
              <a:gd name="T4" fmla="*/ 0 w 3719"/>
              <a:gd name="T5" fmla="*/ 0 h 485"/>
              <a:gd name="T6" fmla="*/ 73 w 3719"/>
              <a:gd name="T7" fmla="*/ 485 h 485"/>
              <a:gd name="T8" fmla="*/ 3589 w 3719"/>
              <a:gd name="T9" fmla="*/ 485 h 485"/>
            </a:gdLst>
            <a:ahLst/>
            <a:cxnLst>
              <a:cxn ang="0">
                <a:pos x="T0" y="T1"/>
              </a:cxn>
              <a:cxn ang="0">
                <a:pos x="T2" y="T3"/>
              </a:cxn>
              <a:cxn ang="0">
                <a:pos x="T4" y="T5"/>
              </a:cxn>
              <a:cxn ang="0">
                <a:pos x="T6" y="T7"/>
              </a:cxn>
              <a:cxn ang="0">
                <a:pos x="T8" y="T9"/>
              </a:cxn>
            </a:cxnLst>
            <a:rect l="0" t="0" r="r" b="b"/>
            <a:pathLst>
              <a:path w="3719" h="485">
                <a:moveTo>
                  <a:pt x="3589" y="485"/>
                </a:moveTo>
                <a:lnTo>
                  <a:pt x="3719" y="0"/>
                </a:lnTo>
                <a:lnTo>
                  <a:pt x="0" y="0"/>
                </a:lnTo>
                <a:lnTo>
                  <a:pt x="73" y="485"/>
                </a:lnTo>
                <a:lnTo>
                  <a:pt x="3589" y="485"/>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Freeform 8"/>
          <p:cNvSpPr>
            <a:spLocks/>
          </p:cNvSpPr>
          <p:nvPr/>
        </p:nvSpPr>
        <p:spPr bwMode="auto">
          <a:xfrm>
            <a:off x="2255464" y="3343630"/>
            <a:ext cx="3532188" cy="488950"/>
          </a:xfrm>
          <a:custGeom>
            <a:avLst/>
            <a:gdLst>
              <a:gd name="T0" fmla="*/ 3364 w 3494"/>
              <a:gd name="T1" fmla="*/ 485 h 485"/>
              <a:gd name="T2" fmla="*/ 3494 w 3494"/>
              <a:gd name="T3" fmla="*/ 0 h 485"/>
              <a:gd name="T4" fmla="*/ 0 w 3494"/>
              <a:gd name="T5" fmla="*/ 0 h 485"/>
              <a:gd name="T6" fmla="*/ 73 w 3494"/>
              <a:gd name="T7" fmla="*/ 485 h 485"/>
              <a:gd name="T8" fmla="*/ 3364 w 3494"/>
              <a:gd name="T9" fmla="*/ 485 h 485"/>
            </a:gdLst>
            <a:ahLst/>
            <a:cxnLst>
              <a:cxn ang="0">
                <a:pos x="T0" y="T1"/>
              </a:cxn>
              <a:cxn ang="0">
                <a:pos x="T2" y="T3"/>
              </a:cxn>
              <a:cxn ang="0">
                <a:pos x="T4" y="T5"/>
              </a:cxn>
              <a:cxn ang="0">
                <a:pos x="T6" y="T7"/>
              </a:cxn>
              <a:cxn ang="0">
                <a:pos x="T8" y="T9"/>
              </a:cxn>
            </a:cxnLst>
            <a:rect l="0" t="0" r="r" b="b"/>
            <a:pathLst>
              <a:path w="3494" h="485">
                <a:moveTo>
                  <a:pt x="3364" y="485"/>
                </a:moveTo>
                <a:lnTo>
                  <a:pt x="3494" y="0"/>
                </a:lnTo>
                <a:lnTo>
                  <a:pt x="0" y="0"/>
                </a:lnTo>
                <a:lnTo>
                  <a:pt x="73" y="485"/>
                </a:lnTo>
                <a:lnTo>
                  <a:pt x="3364" y="485"/>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Freeform 9"/>
          <p:cNvSpPr>
            <a:spLocks/>
          </p:cNvSpPr>
          <p:nvPr/>
        </p:nvSpPr>
        <p:spPr bwMode="auto">
          <a:xfrm>
            <a:off x="2338014" y="3884967"/>
            <a:ext cx="3305175" cy="490538"/>
          </a:xfrm>
          <a:custGeom>
            <a:avLst/>
            <a:gdLst>
              <a:gd name="T0" fmla="*/ 3139 w 3269"/>
              <a:gd name="T1" fmla="*/ 485 h 485"/>
              <a:gd name="T2" fmla="*/ 3269 w 3269"/>
              <a:gd name="T3" fmla="*/ 0 h 485"/>
              <a:gd name="T4" fmla="*/ 0 w 3269"/>
              <a:gd name="T5" fmla="*/ 0 h 485"/>
              <a:gd name="T6" fmla="*/ 74 w 3269"/>
              <a:gd name="T7" fmla="*/ 485 h 485"/>
              <a:gd name="T8" fmla="*/ 3139 w 3269"/>
              <a:gd name="T9" fmla="*/ 485 h 485"/>
            </a:gdLst>
            <a:ahLst/>
            <a:cxnLst>
              <a:cxn ang="0">
                <a:pos x="T0" y="T1"/>
              </a:cxn>
              <a:cxn ang="0">
                <a:pos x="T2" y="T3"/>
              </a:cxn>
              <a:cxn ang="0">
                <a:pos x="T4" y="T5"/>
              </a:cxn>
              <a:cxn ang="0">
                <a:pos x="T6" y="T7"/>
              </a:cxn>
              <a:cxn ang="0">
                <a:pos x="T8" y="T9"/>
              </a:cxn>
            </a:cxnLst>
            <a:rect l="0" t="0" r="r" b="b"/>
            <a:pathLst>
              <a:path w="3269" h="485">
                <a:moveTo>
                  <a:pt x="3139" y="485"/>
                </a:moveTo>
                <a:lnTo>
                  <a:pt x="3269" y="0"/>
                </a:lnTo>
                <a:lnTo>
                  <a:pt x="0" y="0"/>
                </a:lnTo>
                <a:lnTo>
                  <a:pt x="74" y="485"/>
                </a:lnTo>
                <a:lnTo>
                  <a:pt x="3139" y="485"/>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Freeform 10"/>
          <p:cNvSpPr>
            <a:spLocks/>
          </p:cNvSpPr>
          <p:nvPr/>
        </p:nvSpPr>
        <p:spPr bwMode="auto">
          <a:xfrm>
            <a:off x="2420564" y="4427892"/>
            <a:ext cx="3078163" cy="525463"/>
          </a:xfrm>
          <a:custGeom>
            <a:avLst/>
            <a:gdLst>
              <a:gd name="T0" fmla="*/ 78 w 3044"/>
              <a:gd name="T1" fmla="*/ 520 h 520"/>
              <a:gd name="T2" fmla="*/ 2904 w 3044"/>
              <a:gd name="T3" fmla="*/ 520 h 520"/>
              <a:gd name="T4" fmla="*/ 3044 w 3044"/>
              <a:gd name="T5" fmla="*/ 0 h 520"/>
              <a:gd name="T6" fmla="*/ 0 w 3044"/>
              <a:gd name="T7" fmla="*/ 0 h 520"/>
              <a:gd name="T8" fmla="*/ 78 w 3044"/>
              <a:gd name="T9" fmla="*/ 520 h 520"/>
            </a:gdLst>
            <a:ahLst/>
            <a:cxnLst>
              <a:cxn ang="0">
                <a:pos x="T0" y="T1"/>
              </a:cxn>
              <a:cxn ang="0">
                <a:pos x="T2" y="T3"/>
              </a:cxn>
              <a:cxn ang="0">
                <a:pos x="T4" y="T5"/>
              </a:cxn>
              <a:cxn ang="0">
                <a:pos x="T6" y="T7"/>
              </a:cxn>
              <a:cxn ang="0">
                <a:pos x="T8" y="T9"/>
              </a:cxn>
            </a:cxnLst>
            <a:rect l="0" t="0" r="r" b="b"/>
            <a:pathLst>
              <a:path w="3044" h="520">
                <a:moveTo>
                  <a:pt x="78" y="520"/>
                </a:moveTo>
                <a:lnTo>
                  <a:pt x="2904" y="520"/>
                </a:lnTo>
                <a:lnTo>
                  <a:pt x="3044" y="0"/>
                </a:lnTo>
                <a:lnTo>
                  <a:pt x="0" y="0"/>
                </a:lnTo>
                <a:lnTo>
                  <a:pt x="78" y="520"/>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矩形 31"/>
          <p:cNvSpPr/>
          <p:nvPr/>
        </p:nvSpPr>
        <p:spPr>
          <a:xfrm>
            <a:off x="2982596" y="2253376"/>
            <a:ext cx="2031325" cy="461665"/>
          </a:xfrm>
          <a:prstGeom prst="rect">
            <a:avLst/>
          </a:prstGeom>
        </p:spPr>
        <p:txBody>
          <a:bodyPr wrap="none">
            <a:spAutoFit/>
          </a:bodyPr>
          <a:lstStyle/>
          <a:p>
            <a:pPr algn="ctr"/>
            <a:r>
              <a:rPr lang="zh-CN" altLang="en-US" sz="240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平台内部营销</a:t>
            </a:r>
            <a:endParaRPr lang="zh-CN" altLang="en-US" sz="24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矩形 32"/>
          <p:cNvSpPr/>
          <p:nvPr/>
        </p:nvSpPr>
        <p:spPr>
          <a:xfrm>
            <a:off x="3241318" y="2812934"/>
            <a:ext cx="1415772" cy="461665"/>
          </a:xfrm>
          <a:prstGeom prst="rect">
            <a:avLst/>
          </a:prstGeom>
        </p:spPr>
        <p:txBody>
          <a:bodyPr wrap="none">
            <a:spAutoFit/>
          </a:bodyPr>
          <a:lstStyle/>
          <a:p>
            <a:pPr algn="ctr"/>
            <a:r>
              <a:rPr lang="zh-CN" altLang="en-US" sz="240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商务合作</a:t>
            </a:r>
            <a:endParaRPr lang="zh-CN" altLang="en-US" sz="24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矩形 33"/>
          <p:cNvSpPr/>
          <p:nvPr/>
        </p:nvSpPr>
        <p:spPr>
          <a:xfrm>
            <a:off x="3257472" y="3358845"/>
            <a:ext cx="1415772" cy="461665"/>
          </a:xfrm>
          <a:prstGeom prst="rect">
            <a:avLst/>
          </a:prstGeom>
        </p:spPr>
        <p:txBody>
          <a:bodyPr wrap="none">
            <a:spAutoFit/>
          </a:bodyPr>
          <a:lstStyle/>
          <a:p>
            <a:pPr algn="ctr"/>
            <a:r>
              <a:rPr lang="zh-CN" altLang="en-US" sz="240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传媒推广</a:t>
            </a:r>
            <a:endParaRPr lang="zh-CN" altLang="en-US" sz="24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矩形 34"/>
          <p:cNvSpPr/>
          <p:nvPr/>
        </p:nvSpPr>
        <p:spPr>
          <a:xfrm>
            <a:off x="3272275" y="3904755"/>
            <a:ext cx="1415772" cy="461665"/>
          </a:xfrm>
          <a:prstGeom prst="rect">
            <a:avLst/>
          </a:prstGeom>
        </p:spPr>
        <p:txBody>
          <a:bodyPr wrap="none">
            <a:spAutoFit/>
          </a:bodyPr>
          <a:lstStyle/>
          <a:p>
            <a:pPr algn="ctr"/>
            <a:r>
              <a:rPr lang="zh-CN" altLang="en-US" sz="240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网络推广</a:t>
            </a:r>
            <a:endParaRPr lang="zh-CN" altLang="en-US" sz="24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矩形 35"/>
          <p:cNvSpPr/>
          <p:nvPr/>
        </p:nvSpPr>
        <p:spPr>
          <a:xfrm>
            <a:off x="3257472" y="4450666"/>
            <a:ext cx="1415772" cy="461665"/>
          </a:xfrm>
          <a:prstGeom prst="rect">
            <a:avLst/>
          </a:prstGeom>
        </p:spPr>
        <p:txBody>
          <a:bodyPr wrap="none">
            <a:spAutoFit/>
          </a:bodyPr>
          <a:lstStyle/>
          <a:p>
            <a:pPr algn="ctr"/>
            <a:r>
              <a:rPr lang="zh-CN" altLang="en-US" sz="240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产品技术</a:t>
            </a:r>
            <a:endParaRPr lang="zh-CN" altLang="en-US" sz="24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39" name="直接连接符 38"/>
          <p:cNvCxnSpPr>
            <a:cxnSpLocks/>
          </p:cNvCxnSpPr>
          <p:nvPr/>
        </p:nvCxnSpPr>
        <p:spPr bwMode="auto">
          <a:xfrm>
            <a:off x="5787652" y="3665643"/>
            <a:ext cx="1852683" cy="0"/>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20"/>
          <p:cNvSpPr txBox="1"/>
          <p:nvPr/>
        </p:nvSpPr>
        <p:spPr>
          <a:xfrm>
            <a:off x="7787902" y="2654069"/>
            <a:ext cx="3855095" cy="369332"/>
          </a:xfrm>
          <a:prstGeom prst="rect">
            <a:avLst/>
          </a:prstGeom>
          <a:noFill/>
        </p:spPr>
        <p:txBody>
          <a:bodyPr wrap="square" rtlCol="0">
            <a:spAutoFit/>
          </a:bodyPr>
          <a:lstStyle>
            <a:defPPr>
              <a:defRPr lang="zh-CN"/>
            </a:defPPr>
            <a:lvl1pPr>
              <a:defRPr>
                <a:solidFill>
                  <a:schemeClr val="accent1"/>
                </a:solidFill>
                <a:latin typeface="微软雅黑" pitchFamily="34" charset="-122"/>
                <a:ea typeface="微软雅黑" pitchFamily="34" charset="-122"/>
              </a:defRPr>
            </a:lvl1pPr>
          </a:lstStyle>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广告</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报纸、杂志</a:t>
            </a:r>
            <a:endPar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TextBox 20"/>
          <p:cNvSpPr txBox="1"/>
          <p:nvPr/>
        </p:nvSpPr>
        <p:spPr>
          <a:xfrm>
            <a:off x="7787902" y="3309059"/>
            <a:ext cx="3918212" cy="646331"/>
          </a:xfrm>
          <a:prstGeom prst="rect">
            <a:avLst/>
          </a:prstGeom>
          <a:noFill/>
        </p:spPr>
        <p:txBody>
          <a:bodyPr wrap="square" rtlCol="0">
            <a:spAutoFit/>
          </a:bodyPr>
          <a:lstStyle>
            <a:defPPr>
              <a:defRPr lang="zh-CN"/>
            </a:defPPr>
            <a:lvl1pPr>
              <a:defRPr>
                <a:solidFill>
                  <a:schemeClr val="accent1"/>
                </a:solidFill>
                <a:latin typeface="微软雅黑" pitchFamily="34" charset="-122"/>
                <a:ea typeface="微软雅黑" pitchFamily="34" charset="-122"/>
              </a:defRPr>
            </a:lvl1pPr>
          </a:lstStyle>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微博推广</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搜索流量  </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网评系统</a:t>
            </a:r>
          </a:p>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公众平台  </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 IM</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平台</a:t>
            </a:r>
            <a:endPar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TextBox 20"/>
          <p:cNvSpPr txBox="1"/>
          <p:nvPr/>
        </p:nvSpPr>
        <p:spPr>
          <a:xfrm>
            <a:off x="7787902" y="4176214"/>
            <a:ext cx="3855095" cy="646331"/>
          </a:xfrm>
          <a:prstGeom prst="rect">
            <a:avLst/>
          </a:prstGeom>
          <a:noFill/>
        </p:spPr>
        <p:txBody>
          <a:bodyPr wrap="square" rtlCol="0">
            <a:spAutoFit/>
          </a:bodyPr>
          <a:lstStyle>
            <a:defPPr>
              <a:defRPr lang="zh-CN"/>
            </a:defPPr>
            <a:lvl1pPr>
              <a:defRPr>
                <a:solidFill>
                  <a:schemeClr val="accent1"/>
                </a:solidFill>
                <a:latin typeface="微软雅黑" pitchFamily="34" charset="-122"/>
                <a:ea typeface="微软雅黑" pitchFamily="34" charset="-122"/>
              </a:defRPr>
            </a:lvl1pPr>
          </a:lstStyle>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视频广告技术  </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网络通讯技术 </a:t>
            </a:r>
          </a:p>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高可用服务端  </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跨平台框架</a:t>
            </a:r>
            <a:endPar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TextBox 20"/>
          <p:cNvSpPr txBox="1"/>
          <p:nvPr/>
        </p:nvSpPr>
        <p:spPr>
          <a:xfrm>
            <a:off x="7787902" y="5108203"/>
            <a:ext cx="3918212" cy="646331"/>
          </a:xfrm>
          <a:prstGeom prst="rect">
            <a:avLst/>
          </a:prstGeom>
          <a:noFill/>
        </p:spPr>
        <p:txBody>
          <a:bodyPr wrap="square" rtlCol="0">
            <a:spAutoFit/>
          </a:bodyPr>
          <a:lstStyle>
            <a:defPPr>
              <a:defRPr lang="zh-CN"/>
            </a:defPPr>
            <a:lvl1pPr>
              <a:defRPr>
                <a:solidFill>
                  <a:schemeClr val="accent1"/>
                </a:solidFill>
                <a:latin typeface="微软雅黑" pitchFamily="34" charset="-122"/>
                <a:ea typeface="微软雅黑" pitchFamily="34" charset="-122"/>
              </a:defRPr>
            </a:lvl1pPr>
          </a:lstStyle>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 VIP</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账号发放</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限制性栏目开发</a:t>
            </a:r>
            <a:endPar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道具赠送</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礼品赠送</a:t>
            </a:r>
            <a:endPar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6" name="组合 5"/>
          <p:cNvGrpSpPr/>
          <p:nvPr/>
        </p:nvGrpSpPr>
        <p:grpSpPr>
          <a:xfrm>
            <a:off x="6039046" y="2019869"/>
            <a:ext cx="1614937" cy="503061"/>
            <a:chOff x="5977719" y="1752142"/>
            <a:chExt cx="1314687" cy="267727"/>
          </a:xfrm>
        </p:grpSpPr>
        <p:cxnSp>
          <p:nvCxnSpPr>
            <p:cNvPr id="37" name="直接连接符 36"/>
            <p:cNvCxnSpPr>
              <a:cxnSpLocks/>
            </p:cNvCxnSpPr>
            <p:nvPr/>
          </p:nvCxnSpPr>
          <p:spPr bwMode="auto">
            <a:xfrm>
              <a:off x="6300756" y="1752143"/>
              <a:ext cx="991650" cy="0"/>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直接连接符 49"/>
            <p:cNvCxnSpPr>
              <a:cxnSpLocks/>
            </p:cNvCxnSpPr>
            <p:nvPr/>
          </p:nvCxnSpPr>
          <p:spPr bwMode="auto">
            <a:xfrm flipV="1">
              <a:off x="5977719" y="1752142"/>
              <a:ext cx="323037" cy="267727"/>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2" name="组合 51"/>
          <p:cNvGrpSpPr/>
          <p:nvPr/>
        </p:nvGrpSpPr>
        <p:grpSpPr>
          <a:xfrm>
            <a:off x="5872564" y="2838735"/>
            <a:ext cx="1822364" cy="243754"/>
            <a:chOff x="5977719" y="1752142"/>
            <a:chExt cx="1314687" cy="267727"/>
          </a:xfrm>
        </p:grpSpPr>
        <p:cxnSp>
          <p:nvCxnSpPr>
            <p:cNvPr id="53" name="直接连接符 52"/>
            <p:cNvCxnSpPr>
              <a:cxnSpLocks/>
            </p:cNvCxnSpPr>
            <p:nvPr/>
          </p:nvCxnSpPr>
          <p:spPr bwMode="auto">
            <a:xfrm>
              <a:off x="6300756" y="1752143"/>
              <a:ext cx="991650" cy="0"/>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a:cxnSpLocks/>
            </p:cNvCxnSpPr>
            <p:nvPr/>
          </p:nvCxnSpPr>
          <p:spPr bwMode="auto">
            <a:xfrm flipV="1">
              <a:off x="5977719" y="1752142"/>
              <a:ext cx="323037" cy="267727"/>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5" name="组合 54"/>
          <p:cNvGrpSpPr/>
          <p:nvPr/>
        </p:nvGrpSpPr>
        <p:grpSpPr>
          <a:xfrm flipV="1">
            <a:off x="5599607" y="4176214"/>
            <a:ext cx="2054376" cy="286603"/>
            <a:chOff x="5977719" y="1752142"/>
            <a:chExt cx="1314687" cy="267727"/>
          </a:xfrm>
        </p:grpSpPr>
        <p:cxnSp>
          <p:nvCxnSpPr>
            <p:cNvPr id="56" name="直接连接符 55"/>
            <p:cNvCxnSpPr>
              <a:cxnSpLocks/>
            </p:cNvCxnSpPr>
            <p:nvPr/>
          </p:nvCxnSpPr>
          <p:spPr bwMode="auto">
            <a:xfrm>
              <a:off x="6300756" y="1752143"/>
              <a:ext cx="991650" cy="0"/>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a:cxnSpLocks/>
            </p:cNvCxnSpPr>
            <p:nvPr/>
          </p:nvCxnSpPr>
          <p:spPr bwMode="auto">
            <a:xfrm flipV="1">
              <a:off x="5977719" y="1752142"/>
              <a:ext cx="323037" cy="267727"/>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 name="组合 57"/>
          <p:cNvGrpSpPr/>
          <p:nvPr/>
        </p:nvGrpSpPr>
        <p:grpSpPr>
          <a:xfrm flipV="1">
            <a:off x="5422186" y="4804010"/>
            <a:ext cx="2218149" cy="545911"/>
            <a:chOff x="5977719" y="1752142"/>
            <a:chExt cx="1314687" cy="267727"/>
          </a:xfrm>
        </p:grpSpPr>
        <p:cxnSp>
          <p:nvCxnSpPr>
            <p:cNvPr id="59" name="直接连接符 58"/>
            <p:cNvCxnSpPr>
              <a:cxnSpLocks/>
            </p:cNvCxnSpPr>
            <p:nvPr/>
          </p:nvCxnSpPr>
          <p:spPr bwMode="auto">
            <a:xfrm>
              <a:off x="6300756" y="1752143"/>
              <a:ext cx="991650" cy="0"/>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p:cNvCxnSpPr>
              <a:cxnSpLocks/>
            </p:cNvCxnSpPr>
            <p:nvPr/>
          </p:nvCxnSpPr>
          <p:spPr bwMode="auto">
            <a:xfrm flipV="1">
              <a:off x="5977719" y="1752142"/>
              <a:ext cx="323037" cy="267727"/>
            </a:xfrm>
            <a:prstGeom prst="line">
              <a:avLst/>
            </a:prstGeom>
            <a:solidFill>
              <a:schemeClr val="accent1"/>
            </a:solidFill>
            <a:ln w="127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29196705"/>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400" fill="hold"/>
                                        <p:tgtEl>
                                          <p:spTgt spid="26"/>
                                        </p:tgtEl>
                                        <p:attrNameLst>
                                          <p:attrName>ppt_x</p:attrName>
                                        </p:attrNameLst>
                                      </p:cBhvr>
                                      <p:tavLst>
                                        <p:tav tm="0">
                                          <p:val>
                                            <p:strVal val="0-#ppt_w/2"/>
                                          </p:val>
                                        </p:tav>
                                        <p:tav tm="100000">
                                          <p:val>
                                            <p:strVal val="#ppt_x"/>
                                          </p:val>
                                        </p:tav>
                                      </p:tavLst>
                                    </p:anim>
                                    <p:anim calcmode="lin" valueType="num">
                                      <p:cBhvr additive="base">
                                        <p:cTn id="24" dur="400" fill="hold"/>
                                        <p:tgtEl>
                                          <p:spTgt spid="26"/>
                                        </p:tgtEl>
                                        <p:attrNameLst>
                                          <p:attrName>ppt_y</p:attrName>
                                        </p:attrNameLst>
                                      </p:cBhvr>
                                      <p:tavLst>
                                        <p:tav tm="0">
                                          <p:val>
                                            <p:strVal val="#ppt_y"/>
                                          </p:val>
                                        </p:tav>
                                        <p:tav tm="100000">
                                          <p:val>
                                            <p:strVal val="#ppt_y"/>
                                          </p:val>
                                        </p:tav>
                                      </p:tavLst>
                                    </p:anim>
                                  </p:childTnLst>
                                </p:cTn>
                              </p:par>
                            </p:childTnLst>
                          </p:cTn>
                        </p:par>
                        <p:par>
                          <p:cTn id="25" fill="hold">
                            <p:stCondLst>
                              <p:cond delay="1320"/>
                            </p:stCondLst>
                            <p:childTnLst>
                              <p:par>
                                <p:cTn id="26" presetID="2" presetClass="entr" presetSubtype="2"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0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1+#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1+#ppt_w/2"/>
                                          </p:val>
                                        </p:tav>
                                        <p:tav tm="100000">
                                          <p:val>
                                            <p:strVal val="#ppt_x"/>
                                          </p:val>
                                        </p:tav>
                                      </p:tavLst>
                                    </p:anim>
                                    <p:anim calcmode="lin" valueType="num">
                                      <p:cBhvr additive="base">
                                        <p:cTn id="37" dur="500" fill="hold"/>
                                        <p:tgtEl>
                                          <p:spTgt spid="2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3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1+#ppt_w/2"/>
                                          </p:val>
                                        </p:tav>
                                        <p:tav tm="100000">
                                          <p:val>
                                            <p:strVal val="#ppt_x"/>
                                          </p:val>
                                        </p:tav>
                                      </p:tavLst>
                                    </p:anim>
                                    <p:anim calcmode="lin" valueType="num">
                                      <p:cBhvr additive="base">
                                        <p:cTn id="41" dur="500" fill="hold"/>
                                        <p:tgtEl>
                                          <p:spTgt spid="30"/>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40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1+#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par>
                          <p:cTn id="46" fill="hold">
                            <p:stCondLst>
                              <p:cond delay="2220"/>
                            </p:stCondLst>
                            <p:childTnLst>
                              <p:par>
                                <p:cTn id="47" presetID="31"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400" fill="hold"/>
                                        <p:tgtEl>
                                          <p:spTgt spid="32"/>
                                        </p:tgtEl>
                                        <p:attrNameLst>
                                          <p:attrName>ppt_w</p:attrName>
                                        </p:attrNameLst>
                                      </p:cBhvr>
                                      <p:tavLst>
                                        <p:tav tm="0">
                                          <p:val>
                                            <p:fltVal val="0"/>
                                          </p:val>
                                        </p:tav>
                                        <p:tav tm="100000">
                                          <p:val>
                                            <p:strVal val="#ppt_w"/>
                                          </p:val>
                                        </p:tav>
                                      </p:tavLst>
                                    </p:anim>
                                    <p:anim calcmode="lin" valueType="num">
                                      <p:cBhvr>
                                        <p:cTn id="50" dur="400" fill="hold"/>
                                        <p:tgtEl>
                                          <p:spTgt spid="32"/>
                                        </p:tgtEl>
                                        <p:attrNameLst>
                                          <p:attrName>ppt_h</p:attrName>
                                        </p:attrNameLst>
                                      </p:cBhvr>
                                      <p:tavLst>
                                        <p:tav tm="0">
                                          <p:val>
                                            <p:fltVal val="0"/>
                                          </p:val>
                                        </p:tav>
                                        <p:tav tm="100000">
                                          <p:val>
                                            <p:strVal val="#ppt_h"/>
                                          </p:val>
                                        </p:tav>
                                      </p:tavLst>
                                    </p:anim>
                                    <p:anim calcmode="lin" valueType="num">
                                      <p:cBhvr>
                                        <p:cTn id="51" dur="400" fill="hold"/>
                                        <p:tgtEl>
                                          <p:spTgt spid="32"/>
                                        </p:tgtEl>
                                        <p:attrNameLst>
                                          <p:attrName>style.rotation</p:attrName>
                                        </p:attrNameLst>
                                      </p:cBhvr>
                                      <p:tavLst>
                                        <p:tav tm="0">
                                          <p:val>
                                            <p:fltVal val="90"/>
                                          </p:val>
                                        </p:tav>
                                        <p:tav tm="100000">
                                          <p:val>
                                            <p:fltVal val="0"/>
                                          </p:val>
                                        </p:tav>
                                      </p:tavLst>
                                    </p:anim>
                                    <p:animEffect transition="in" filter="fade">
                                      <p:cBhvr>
                                        <p:cTn id="52" dur="400"/>
                                        <p:tgtEl>
                                          <p:spTgt spid="32"/>
                                        </p:tgtEl>
                                      </p:cBhvr>
                                    </p:animEffect>
                                  </p:childTnLst>
                                </p:cTn>
                              </p:par>
                            </p:childTnLst>
                          </p:cTn>
                        </p:par>
                        <p:par>
                          <p:cTn id="53" fill="hold">
                            <p:stCondLst>
                              <p:cond delay="2620"/>
                            </p:stCondLst>
                            <p:childTnLst>
                              <p:par>
                                <p:cTn id="54" presetID="22" presetClass="entr" presetSubtype="8"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left)">
                                      <p:cBhvr>
                                        <p:cTn id="56" dur="500"/>
                                        <p:tgtEl>
                                          <p:spTgt spid="6"/>
                                        </p:tgtEl>
                                      </p:cBhvr>
                                    </p:animEffect>
                                  </p:childTnLst>
                                </p:cTn>
                              </p:par>
                            </p:childTnLst>
                          </p:cTn>
                        </p:par>
                        <p:par>
                          <p:cTn id="57" fill="hold">
                            <p:stCondLst>
                              <p:cond delay="312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childTnLst>
                          </p:cTn>
                        </p:par>
                        <p:par>
                          <p:cTn id="61" fill="hold">
                            <p:stCondLst>
                              <p:cond delay="3620"/>
                            </p:stCondLst>
                            <p:childTnLst>
                              <p:par>
                                <p:cTn id="62" presetID="31"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400" fill="hold"/>
                                        <p:tgtEl>
                                          <p:spTgt spid="33"/>
                                        </p:tgtEl>
                                        <p:attrNameLst>
                                          <p:attrName>ppt_w</p:attrName>
                                        </p:attrNameLst>
                                      </p:cBhvr>
                                      <p:tavLst>
                                        <p:tav tm="0">
                                          <p:val>
                                            <p:fltVal val="0"/>
                                          </p:val>
                                        </p:tav>
                                        <p:tav tm="100000">
                                          <p:val>
                                            <p:strVal val="#ppt_w"/>
                                          </p:val>
                                        </p:tav>
                                      </p:tavLst>
                                    </p:anim>
                                    <p:anim calcmode="lin" valueType="num">
                                      <p:cBhvr>
                                        <p:cTn id="65" dur="400" fill="hold"/>
                                        <p:tgtEl>
                                          <p:spTgt spid="33"/>
                                        </p:tgtEl>
                                        <p:attrNameLst>
                                          <p:attrName>ppt_h</p:attrName>
                                        </p:attrNameLst>
                                      </p:cBhvr>
                                      <p:tavLst>
                                        <p:tav tm="0">
                                          <p:val>
                                            <p:fltVal val="0"/>
                                          </p:val>
                                        </p:tav>
                                        <p:tav tm="100000">
                                          <p:val>
                                            <p:strVal val="#ppt_h"/>
                                          </p:val>
                                        </p:tav>
                                      </p:tavLst>
                                    </p:anim>
                                    <p:anim calcmode="lin" valueType="num">
                                      <p:cBhvr>
                                        <p:cTn id="66" dur="400" fill="hold"/>
                                        <p:tgtEl>
                                          <p:spTgt spid="33"/>
                                        </p:tgtEl>
                                        <p:attrNameLst>
                                          <p:attrName>style.rotation</p:attrName>
                                        </p:attrNameLst>
                                      </p:cBhvr>
                                      <p:tavLst>
                                        <p:tav tm="0">
                                          <p:val>
                                            <p:fltVal val="90"/>
                                          </p:val>
                                        </p:tav>
                                        <p:tav tm="100000">
                                          <p:val>
                                            <p:fltVal val="0"/>
                                          </p:val>
                                        </p:tav>
                                      </p:tavLst>
                                    </p:anim>
                                    <p:animEffect transition="in" filter="fade">
                                      <p:cBhvr>
                                        <p:cTn id="67" dur="400"/>
                                        <p:tgtEl>
                                          <p:spTgt spid="33"/>
                                        </p:tgtEl>
                                      </p:cBhvr>
                                    </p:animEffect>
                                  </p:childTnLst>
                                </p:cTn>
                              </p:par>
                            </p:childTnLst>
                          </p:cTn>
                        </p:par>
                        <p:par>
                          <p:cTn id="68" fill="hold">
                            <p:stCondLst>
                              <p:cond delay="4020"/>
                            </p:stCondLst>
                            <p:childTnLst>
                              <p:par>
                                <p:cTn id="69" presetID="2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par>
                          <p:cTn id="72" fill="hold">
                            <p:stCondLst>
                              <p:cond delay="4520"/>
                            </p:stCondLst>
                            <p:childTnLst>
                              <p:par>
                                <p:cTn id="73" presetID="22" presetClass="entr" presetSubtype="8"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left)">
                                      <p:cBhvr>
                                        <p:cTn id="75" dur="500"/>
                                        <p:tgtEl>
                                          <p:spTgt spid="43"/>
                                        </p:tgtEl>
                                      </p:cBhvr>
                                    </p:animEffect>
                                  </p:childTnLst>
                                </p:cTn>
                              </p:par>
                            </p:childTnLst>
                          </p:cTn>
                        </p:par>
                        <p:par>
                          <p:cTn id="76" fill="hold">
                            <p:stCondLst>
                              <p:cond delay="5020"/>
                            </p:stCondLst>
                            <p:childTnLst>
                              <p:par>
                                <p:cTn id="77" presetID="31"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400" fill="hold"/>
                                        <p:tgtEl>
                                          <p:spTgt spid="34"/>
                                        </p:tgtEl>
                                        <p:attrNameLst>
                                          <p:attrName>ppt_w</p:attrName>
                                        </p:attrNameLst>
                                      </p:cBhvr>
                                      <p:tavLst>
                                        <p:tav tm="0">
                                          <p:val>
                                            <p:fltVal val="0"/>
                                          </p:val>
                                        </p:tav>
                                        <p:tav tm="100000">
                                          <p:val>
                                            <p:strVal val="#ppt_w"/>
                                          </p:val>
                                        </p:tav>
                                      </p:tavLst>
                                    </p:anim>
                                    <p:anim calcmode="lin" valueType="num">
                                      <p:cBhvr>
                                        <p:cTn id="80" dur="400" fill="hold"/>
                                        <p:tgtEl>
                                          <p:spTgt spid="34"/>
                                        </p:tgtEl>
                                        <p:attrNameLst>
                                          <p:attrName>ppt_h</p:attrName>
                                        </p:attrNameLst>
                                      </p:cBhvr>
                                      <p:tavLst>
                                        <p:tav tm="0">
                                          <p:val>
                                            <p:fltVal val="0"/>
                                          </p:val>
                                        </p:tav>
                                        <p:tav tm="100000">
                                          <p:val>
                                            <p:strVal val="#ppt_h"/>
                                          </p:val>
                                        </p:tav>
                                      </p:tavLst>
                                    </p:anim>
                                    <p:anim calcmode="lin" valueType="num">
                                      <p:cBhvr>
                                        <p:cTn id="81" dur="400" fill="hold"/>
                                        <p:tgtEl>
                                          <p:spTgt spid="34"/>
                                        </p:tgtEl>
                                        <p:attrNameLst>
                                          <p:attrName>style.rotation</p:attrName>
                                        </p:attrNameLst>
                                      </p:cBhvr>
                                      <p:tavLst>
                                        <p:tav tm="0">
                                          <p:val>
                                            <p:fltVal val="90"/>
                                          </p:val>
                                        </p:tav>
                                        <p:tav tm="100000">
                                          <p:val>
                                            <p:fltVal val="0"/>
                                          </p:val>
                                        </p:tav>
                                      </p:tavLst>
                                    </p:anim>
                                    <p:animEffect transition="in" filter="fade">
                                      <p:cBhvr>
                                        <p:cTn id="82" dur="400"/>
                                        <p:tgtEl>
                                          <p:spTgt spid="34"/>
                                        </p:tgtEl>
                                      </p:cBhvr>
                                    </p:animEffect>
                                  </p:childTnLst>
                                </p:cTn>
                              </p:par>
                            </p:childTnLst>
                          </p:cTn>
                        </p:par>
                        <p:par>
                          <p:cTn id="83" fill="hold">
                            <p:stCondLst>
                              <p:cond delay="5420"/>
                            </p:stCondLst>
                            <p:childTnLst>
                              <p:par>
                                <p:cTn id="84" presetID="22" presetClass="entr" presetSubtype="8" fill="hold" nodeType="after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wipe(left)">
                                      <p:cBhvr>
                                        <p:cTn id="86" dur="500"/>
                                        <p:tgtEl>
                                          <p:spTgt spid="39"/>
                                        </p:tgtEl>
                                      </p:cBhvr>
                                    </p:animEffect>
                                  </p:childTnLst>
                                </p:cTn>
                              </p:par>
                            </p:childTnLst>
                          </p:cTn>
                        </p:par>
                        <p:par>
                          <p:cTn id="87" fill="hold">
                            <p:stCondLst>
                              <p:cond delay="5920"/>
                            </p:stCondLst>
                            <p:childTnLst>
                              <p:par>
                                <p:cTn id="88" presetID="22" presetClass="entr" presetSubtype="8"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wipe(left)">
                                      <p:cBhvr>
                                        <p:cTn id="90" dur="500"/>
                                        <p:tgtEl>
                                          <p:spTgt spid="44"/>
                                        </p:tgtEl>
                                      </p:cBhvr>
                                    </p:animEffect>
                                  </p:childTnLst>
                                </p:cTn>
                              </p:par>
                            </p:childTnLst>
                          </p:cTn>
                        </p:par>
                        <p:par>
                          <p:cTn id="91" fill="hold">
                            <p:stCondLst>
                              <p:cond delay="6420"/>
                            </p:stCondLst>
                            <p:childTnLst>
                              <p:par>
                                <p:cTn id="92" presetID="31" presetClass="entr" presetSubtype="0"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p:cTn id="94" dur="400" fill="hold"/>
                                        <p:tgtEl>
                                          <p:spTgt spid="35"/>
                                        </p:tgtEl>
                                        <p:attrNameLst>
                                          <p:attrName>ppt_w</p:attrName>
                                        </p:attrNameLst>
                                      </p:cBhvr>
                                      <p:tavLst>
                                        <p:tav tm="0">
                                          <p:val>
                                            <p:fltVal val="0"/>
                                          </p:val>
                                        </p:tav>
                                        <p:tav tm="100000">
                                          <p:val>
                                            <p:strVal val="#ppt_w"/>
                                          </p:val>
                                        </p:tav>
                                      </p:tavLst>
                                    </p:anim>
                                    <p:anim calcmode="lin" valueType="num">
                                      <p:cBhvr>
                                        <p:cTn id="95" dur="400" fill="hold"/>
                                        <p:tgtEl>
                                          <p:spTgt spid="35"/>
                                        </p:tgtEl>
                                        <p:attrNameLst>
                                          <p:attrName>ppt_h</p:attrName>
                                        </p:attrNameLst>
                                      </p:cBhvr>
                                      <p:tavLst>
                                        <p:tav tm="0">
                                          <p:val>
                                            <p:fltVal val="0"/>
                                          </p:val>
                                        </p:tav>
                                        <p:tav tm="100000">
                                          <p:val>
                                            <p:strVal val="#ppt_h"/>
                                          </p:val>
                                        </p:tav>
                                      </p:tavLst>
                                    </p:anim>
                                    <p:anim calcmode="lin" valueType="num">
                                      <p:cBhvr>
                                        <p:cTn id="96" dur="400" fill="hold"/>
                                        <p:tgtEl>
                                          <p:spTgt spid="35"/>
                                        </p:tgtEl>
                                        <p:attrNameLst>
                                          <p:attrName>style.rotation</p:attrName>
                                        </p:attrNameLst>
                                      </p:cBhvr>
                                      <p:tavLst>
                                        <p:tav tm="0">
                                          <p:val>
                                            <p:fltVal val="90"/>
                                          </p:val>
                                        </p:tav>
                                        <p:tav tm="100000">
                                          <p:val>
                                            <p:fltVal val="0"/>
                                          </p:val>
                                        </p:tav>
                                      </p:tavLst>
                                    </p:anim>
                                    <p:animEffect transition="in" filter="fade">
                                      <p:cBhvr>
                                        <p:cTn id="97" dur="400"/>
                                        <p:tgtEl>
                                          <p:spTgt spid="35"/>
                                        </p:tgtEl>
                                      </p:cBhvr>
                                    </p:animEffect>
                                  </p:childTnLst>
                                </p:cTn>
                              </p:par>
                            </p:childTnLst>
                          </p:cTn>
                        </p:par>
                        <p:par>
                          <p:cTn id="98" fill="hold">
                            <p:stCondLst>
                              <p:cond delay="6820"/>
                            </p:stCondLst>
                            <p:childTnLst>
                              <p:par>
                                <p:cTn id="99" presetID="22" presetClass="entr" presetSubtype="8" fill="hold" nodeType="after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left)">
                                      <p:cBhvr>
                                        <p:cTn id="101" dur="500"/>
                                        <p:tgtEl>
                                          <p:spTgt spid="55"/>
                                        </p:tgtEl>
                                      </p:cBhvr>
                                    </p:animEffect>
                                  </p:childTnLst>
                                </p:cTn>
                              </p:par>
                            </p:childTnLst>
                          </p:cTn>
                        </p:par>
                        <p:par>
                          <p:cTn id="102" fill="hold">
                            <p:stCondLst>
                              <p:cond delay="7320"/>
                            </p:stCondLst>
                            <p:childTnLst>
                              <p:par>
                                <p:cTn id="103" presetID="22" presetClass="entr" presetSubtype="8" fill="hold" grpId="0" nodeType="after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wipe(left)">
                                      <p:cBhvr>
                                        <p:cTn id="105" dur="500"/>
                                        <p:tgtEl>
                                          <p:spTgt spid="48"/>
                                        </p:tgtEl>
                                      </p:cBhvr>
                                    </p:animEffect>
                                  </p:childTnLst>
                                </p:cTn>
                              </p:par>
                            </p:childTnLst>
                          </p:cTn>
                        </p:par>
                        <p:par>
                          <p:cTn id="106" fill="hold">
                            <p:stCondLst>
                              <p:cond delay="7820"/>
                            </p:stCondLst>
                            <p:childTnLst>
                              <p:par>
                                <p:cTn id="107" presetID="31" presetClass="entr" presetSubtype="0" fill="hold" grpId="0" nodeType="after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p:cTn id="109" dur="400" fill="hold"/>
                                        <p:tgtEl>
                                          <p:spTgt spid="36"/>
                                        </p:tgtEl>
                                        <p:attrNameLst>
                                          <p:attrName>ppt_w</p:attrName>
                                        </p:attrNameLst>
                                      </p:cBhvr>
                                      <p:tavLst>
                                        <p:tav tm="0">
                                          <p:val>
                                            <p:fltVal val="0"/>
                                          </p:val>
                                        </p:tav>
                                        <p:tav tm="100000">
                                          <p:val>
                                            <p:strVal val="#ppt_w"/>
                                          </p:val>
                                        </p:tav>
                                      </p:tavLst>
                                    </p:anim>
                                    <p:anim calcmode="lin" valueType="num">
                                      <p:cBhvr>
                                        <p:cTn id="110" dur="400" fill="hold"/>
                                        <p:tgtEl>
                                          <p:spTgt spid="36"/>
                                        </p:tgtEl>
                                        <p:attrNameLst>
                                          <p:attrName>ppt_h</p:attrName>
                                        </p:attrNameLst>
                                      </p:cBhvr>
                                      <p:tavLst>
                                        <p:tav tm="0">
                                          <p:val>
                                            <p:fltVal val="0"/>
                                          </p:val>
                                        </p:tav>
                                        <p:tav tm="100000">
                                          <p:val>
                                            <p:strVal val="#ppt_h"/>
                                          </p:val>
                                        </p:tav>
                                      </p:tavLst>
                                    </p:anim>
                                    <p:anim calcmode="lin" valueType="num">
                                      <p:cBhvr>
                                        <p:cTn id="111" dur="400" fill="hold"/>
                                        <p:tgtEl>
                                          <p:spTgt spid="36"/>
                                        </p:tgtEl>
                                        <p:attrNameLst>
                                          <p:attrName>style.rotation</p:attrName>
                                        </p:attrNameLst>
                                      </p:cBhvr>
                                      <p:tavLst>
                                        <p:tav tm="0">
                                          <p:val>
                                            <p:fltVal val="90"/>
                                          </p:val>
                                        </p:tav>
                                        <p:tav tm="100000">
                                          <p:val>
                                            <p:fltVal val="0"/>
                                          </p:val>
                                        </p:tav>
                                      </p:tavLst>
                                    </p:anim>
                                    <p:animEffect transition="in" filter="fade">
                                      <p:cBhvr>
                                        <p:cTn id="112" dur="400"/>
                                        <p:tgtEl>
                                          <p:spTgt spid="36"/>
                                        </p:tgtEl>
                                      </p:cBhvr>
                                    </p:animEffect>
                                  </p:childTnLst>
                                </p:cTn>
                              </p:par>
                            </p:childTnLst>
                          </p:cTn>
                        </p:par>
                        <p:par>
                          <p:cTn id="113" fill="hold">
                            <p:stCondLst>
                              <p:cond delay="8220"/>
                            </p:stCondLst>
                            <p:childTnLst>
                              <p:par>
                                <p:cTn id="114" presetID="22" presetClass="entr" presetSubtype="8" fill="hold" nodeType="after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wipe(left)">
                                      <p:cBhvr>
                                        <p:cTn id="116" dur="500"/>
                                        <p:tgtEl>
                                          <p:spTgt spid="58"/>
                                        </p:tgtEl>
                                      </p:cBhvr>
                                    </p:animEffect>
                                  </p:childTnLst>
                                </p:cTn>
                              </p:par>
                            </p:childTnLst>
                          </p:cTn>
                        </p:par>
                        <p:par>
                          <p:cTn id="117" fill="hold">
                            <p:stCondLst>
                              <p:cond delay="8720"/>
                            </p:stCondLst>
                            <p:childTnLst>
                              <p:par>
                                <p:cTn id="118" presetID="22" presetClass="entr" presetSubtype="8"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wipe(left)">
                                      <p:cBhvr>
                                        <p:cTn id="1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5" grpId="0"/>
      <p:bldP spid="26" grpId="0" animBg="1"/>
      <p:bldP spid="27" grpId="0" animBg="1"/>
      <p:bldP spid="28" grpId="0" animBg="1"/>
      <p:bldP spid="29" grpId="0" animBg="1"/>
      <p:bldP spid="30" grpId="0" animBg="1"/>
      <p:bldP spid="31" grpId="0" animBg="1"/>
      <p:bldP spid="32" grpId="0"/>
      <p:bldP spid="33" grpId="0"/>
      <p:bldP spid="34" grpId="0"/>
      <p:bldP spid="35" grpId="0"/>
      <p:bldP spid="36" grpId="0"/>
      <p:bldP spid="43" grpId="0"/>
      <p:bldP spid="44"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9" name="任意多边形 38"/>
          <p:cNvSpPr/>
          <p:nvPr/>
        </p:nvSpPr>
        <p:spPr bwMode="auto">
          <a:xfrm flipV="1">
            <a:off x="8261735" y="0"/>
            <a:ext cx="3935028" cy="2636912"/>
          </a:xfrm>
          <a:custGeom>
            <a:avLst/>
            <a:gdLst>
              <a:gd name="connsiteX0" fmla="*/ 3935028 w 3935028"/>
              <a:gd name="connsiteY0" fmla="*/ 198975 h 2636912"/>
              <a:gd name="connsiteX1" fmla="*/ 3935028 w 3935028"/>
              <a:gd name="connsiteY1" fmla="*/ 0 h 2636912"/>
              <a:gd name="connsiteX2" fmla="*/ 3935024 w 3935028"/>
              <a:gd name="connsiteY2" fmla="*/ 0 h 2636912"/>
              <a:gd name="connsiteX3" fmla="*/ 3935024 w 3935028"/>
              <a:gd name="connsiteY3" fmla="*/ 198974 h 2636912"/>
              <a:gd name="connsiteX4" fmla="*/ 0 w 3935028"/>
              <a:gd name="connsiteY4" fmla="*/ 2636912 h 2636912"/>
              <a:gd name="connsiteX5" fmla="*/ 3935028 w 3935028"/>
              <a:gd name="connsiteY5" fmla="*/ 2636912 h 2636912"/>
              <a:gd name="connsiteX6" fmla="*/ 3935028 w 3935028"/>
              <a:gd name="connsiteY6" fmla="*/ 841978 h 2636912"/>
              <a:gd name="connsiteX7" fmla="*/ 3423011 w 3935028"/>
              <a:gd name="connsiteY7" fmla="*/ 132900 h 2636912"/>
              <a:gd name="connsiteX8" fmla="*/ 49168 w 3935028"/>
              <a:gd name="connsiteY8" fmla="*/ 2596879 h 2636912"/>
              <a:gd name="connsiteX9" fmla="*/ 0 w 3935028"/>
              <a:gd name="connsiteY9" fmla="*/ 2636911 h 263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5028" h="2636912">
                <a:moveTo>
                  <a:pt x="3935028" y="198975"/>
                </a:moveTo>
                <a:lnTo>
                  <a:pt x="3935028" y="0"/>
                </a:lnTo>
                <a:lnTo>
                  <a:pt x="3935024" y="0"/>
                </a:lnTo>
                <a:lnTo>
                  <a:pt x="3935024" y="198974"/>
                </a:lnTo>
                <a:close/>
                <a:moveTo>
                  <a:pt x="0" y="2636912"/>
                </a:moveTo>
                <a:lnTo>
                  <a:pt x="3935028" y="2636912"/>
                </a:lnTo>
                <a:lnTo>
                  <a:pt x="3935028" y="841978"/>
                </a:lnTo>
                <a:lnTo>
                  <a:pt x="3423011" y="132900"/>
                </a:lnTo>
                <a:lnTo>
                  <a:pt x="49168" y="2596879"/>
                </a:lnTo>
                <a:lnTo>
                  <a:pt x="0" y="2636911"/>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701"/>
          <a:stretch/>
        </p:blipFill>
        <p:spPr>
          <a:xfrm>
            <a:off x="-1" y="0"/>
            <a:ext cx="10418862" cy="6858000"/>
          </a:xfrm>
          <a:prstGeom prst="rect">
            <a:avLst/>
          </a:prstGeom>
        </p:spPr>
      </p:pic>
      <p:sp>
        <p:nvSpPr>
          <p:cNvPr id="4" name="等腰三角形 3"/>
          <p:cNvSpPr/>
          <p:nvPr/>
        </p:nvSpPr>
        <p:spPr bwMode="auto">
          <a:xfrm rot="5400000">
            <a:off x="-1219474" y="2092899"/>
            <a:ext cx="4663255" cy="2224308"/>
          </a:xfrm>
          <a:prstGeom prst="triangle">
            <a:avLst>
              <a:gd name="adj" fmla="val 36213"/>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任意多边形 34"/>
          <p:cNvSpPr/>
          <p:nvPr/>
        </p:nvSpPr>
        <p:spPr bwMode="auto">
          <a:xfrm>
            <a:off x="9067422" y="3354912"/>
            <a:ext cx="3129342" cy="3503088"/>
          </a:xfrm>
          <a:custGeom>
            <a:avLst/>
            <a:gdLst>
              <a:gd name="connsiteX0" fmla="*/ 2575574 w 3129342"/>
              <a:gd name="connsiteY0" fmla="*/ 0 h 3503088"/>
              <a:gd name="connsiteX1" fmla="*/ 2579896 w 3129342"/>
              <a:gd name="connsiteY1" fmla="*/ 0 h 3503088"/>
              <a:gd name="connsiteX2" fmla="*/ 3129339 w 3129342"/>
              <a:gd name="connsiteY2" fmla="*/ 434126 h 3503088"/>
              <a:gd name="connsiteX3" fmla="*/ 3129339 w 3129342"/>
              <a:gd name="connsiteY3" fmla="*/ 0 h 3503088"/>
              <a:gd name="connsiteX4" fmla="*/ 3129342 w 3129342"/>
              <a:gd name="connsiteY4" fmla="*/ 0 h 3503088"/>
              <a:gd name="connsiteX5" fmla="*/ 3129342 w 3129342"/>
              <a:gd name="connsiteY5" fmla="*/ 3503088 h 3503088"/>
              <a:gd name="connsiteX6" fmla="*/ 0 w 3129342"/>
              <a:gd name="connsiteY6" fmla="*/ 3503088 h 3503088"/>
              <a:gd name="connsiteX7" fmla="*/ 0 w 3129342"/>
              <a:gd name="connsiteY7" fmla="*/ 3503087 h 350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342" h="3503088">
                <a:moveTo>
                  <a:pt x="2575574" y="0"/>
                </a:moveTo>
                <a:lnTo>
                  <a:pt x="2579896" y="0"/>
                </a:lnTo>
                <a:lnTo>
                  <a:pt x="3129339" y="434126"/>
                </a:lnTo>
                <a:lnTo>
                  <a:pt x="3129339" y="0"/>
                </a:lnTo>
                <a:lnTo>
                  <a:pt x="3129342" y="0"/>
                </a:lnTo>
                <a:lnTo>
                  <a:pt x="3129342" y="3503088"/>
                </a:lnTo>
                <a:lnTo>
                  <a:pt x="0" y="3503088"/>
                </a:lnTo>
                <a:lnTo>
                  <a:pt x="0" y="3503087"/>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TextBox 58"/>
          <p:cNvSpPr txBox="1"/>
          <p:nvPr/>
        </p:nvSpPr>
        <p:spPr>
          <a:xfrm>
            <a:off x="430959" y="1792264"/>
            <a:ext cx="1010213" cy="1862048"/>
          </a:xfrm>
          <a:prstGeom prst="rect">
            <a:avLst/>
          </a:prstGeom>
          <a:noFill/>
        </p:spPr>
        <p:txBody>
          <a:bodyPr wrap="none" rtlCol="0">
            <a:spAutoFit/>
          </a:bodyPr>
          <a:lstStyle>
            <a:defPPr>
              <a:defRPr lang="zh-CN"/>
            </a:defPPr>
            <a:lvl1pPr algn="ctr">
              <a:defRPr sz="11500" b="1">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3</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TextBox 12"/>
          <p:cNvSpPr txBox="1"/>
          <p:nvPr/>
        </p:nvSpPr>
        <p:spPr>
          <a:xfrm>
            <a:off x="2327395" y="2098139"/>
            <a:ext cx="7443393" cy="1015663"/>
          </a:xfrm>
          <a:prstGeom prst="rect">
            <a:avLst/>
          </a:prstGeom>
          <a:noFill/>
        </p:spPr>
        <p:txBody>
          <a:bodyPr wrap="square" rtlCol="0">
            <a:spAutoFit/>
          </a:bodyPr>
          <a:lstStyle>
            <a:defPPr>
              <a:defRPr lang="zh-CN"/>
            </a:defPPr>
            <a:lvl1pPr>
              <a:defRPr sz="6000" b="1">
                <a:solidFill>
                  <a:srgbClr val="313530"/>
                </a:solidFill>
                <a:latin typeface="+mj-ea"/>
                <a:ea typeface="+mj-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盈利模式和风险</a:t>
            </a:r>
          </a:p>
        </p:txBody>
      </p:sp>
      <p:sp>
        <p:nvSpPr>
          <p:cNvPr id="54" name="TextBox 65"/>
          <p:cNvSpPr txBox="1"/>
          <p:nvPr/>
        </p:nvSpPr>
        <p:spPr>
          <a:xfrm>
            <a:off x="2718396" y="3238550"/>
            <a:ext cx="1563555" cy="369332"/>
          </a:xfrm>
          <a:prstGeom prst="rect">
            <a:avLst/>
          </a:prstGeom>
          <a:noFill/>
        </p:spPr>
        <p:txBody>
          <a:bodyPr wrap="square" rtlCol="0">
            <a:spAutoFit/>
          </a:body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行业利益模式</a:t>
            </a:r>
          </a:p>
        </p:txBody>
      </p:sp>
      <p:sp>
        <p:nvSpPr>
          <p:cNvPr id="55" name="TextBox 66"/>
          <p:cNvSpPr txBox="1"/>
          <p:nvPr/>
        </p:nvSpPr>
        <p:spPr>
          <a:xfrm>
            <a:off x="4522241"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用户付费诱因</a:t>
            </a:r>
          </a:p>
        </p:txBody>
      </p:sp>
      <p:sp>
        <p:nvSpPr>
          <p:cNvPr id="56" name="TextBox 69"/>
          <p:cNvSpPr txBox="1"/>
          <p:nvPr/>
        </p:nvSpPr>
        <p:spPr>
          <a:xfrm>
            <a:off x="2699564" y="3758055"/>
            <a:ext cx="1551997"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收入构成</a:t>
            </a:r>
          </a:p>
        </p:txBody>
      </p:sp>
      <p:sp>
        <p:nvSpPr>
          <p:cNvPr id="57" name="TextBox 70"/>
          <p:cNvSpPr txBox="1"/>
          <p:nvPr/>
        </p:nvSpPr>
        <p:spPr>
          <a:xfrm>
            <a:off x="4491850" y="3758055"/>
            <a:ext cx="1551997"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营收预测</a:t>
            </a:r>
          </a:p>
        </p:txBody>
      </p:sp>
      <p:sp>
        <p:nvSpPr>
          <p:cNvPr id="58" name="Freeform 18"/>
          <p:cNvSpPr>
            <a:spLocks noEditPoints="1"/>
          </p:cNvSpPr>
          <p:nvPr/>
        </p:nvSpPr>
        <p:spPr bwMode="auto">
          <a:xfrm>
            <a:off x="2431276"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9 h 234"/>
              <a:gd name="T20" fmla="*/ 135 w 235"/>
              <a:gd name="T21" fmla="*/ 99 h 234"/>
              <a:gd name="T22" fmla="*/ 135 w 235"/>
              <a:gd name="T23" fmla="*/ 35 h 234"/>
              <a:gd name="T24" fmla="*/ 99 w 235"/>
              <a:gd name="T25" fmla="*/ 35 h 234"/>
              <a:gd name="T26" fmla="*/ 99 w 235"/>
              <a:gd name="T27" fmla="*/ 99 h 234"/>
              <a:gd name="T28" fmla="*/ 35 w 235"/>
              <a:gd name="T29" fmla="*/ 99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Freeform 19"/>
          <p:cNvSpPr>
            <a:spLocks noEditPoints="1"/>
          </p:cNvSpPr>
          <p:nvPr/>
        </p:nvSpPr>
        <p:spPr bwMode="auto">
          <a:xfrm>
            <a:off x="4223562"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8 h 234"/>
              <a:gd name="T20" fmla="*/ 135 w 235"/>
              <a:gd name="T21" fmla="*/ 98 h 234"/>
              <a:gd name="T22" fmla="*/ 135 w 235"/>
              <a:gd name="T23" fmla="*/ 35 h 234"/>
              <a:gd name="T24" fmla="*/ 99 w 235"/>
              <a:gd name="T25" fmla="*/ 35 h 234"/>
              <a:gd name="T26" fmla="*/ 99 w 235"/>
              <a:gd name="T27" fmla="*/ 98 h 234"/>
              <a:gd name="T28" fmla="*/ 35 w 235"/>
              <a:gd name="T29" fmla="*/ 98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Freeform 21"/>
          <p:cNvSpPr>
            <a:spLocks noEditPoints="1"/>
          </p:cNvSpPr>
          <p:nvPr/>
        </p:nvSpPr>
        <p:spPr bwMode="auto">
          <a:xfrm>
            <a:off x="2436313"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Freeform 22"/>
          <p:cNvSpPr>
            <a:spLocks noEditPoints="1"/>
          </p:cNvSpPr>
          <p:nvPr/>
        </p:nvSpPr>
        <p:spPr bwMode="auto">
          <a:xfrm>
            <a:off x="4225150"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TextBox 15"/>
          <p:cNvSpPr txBox="1"/>
          <p:nvPr/>
        </p:nvSpPr>
        <p:spPr>
          <a:xfrm>
            <a:off x="6436808"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定价策略</a:t>
            </a:r>
          </a:p>
        </p:txBody>
      </p:sp>
      <p:sp>
        <p:nvSpPr>
          <p:cNvPr id="63" name="Freeform 22"/>
          <p:cNvSpPr>
            <a:spLocks noEditPoints="1"/>
          </p:cNvSpPr>
          <p:nvPr/>
        </p:nvSpPr>
        <p:spPr bwMode="auto">
          <a:xfrm>
            <a:off x="6139717"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TextBox 16"/>
          <p:cNvSpPr txBox="1"/>
          <p:nvPr/>
        </p:nvSpPr>
        <p:spPr>
          <a:xfrm>
            <a:off x="6406417" y="3758055"/>
            <a:ext cx="1551997"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en-US" altLang="zh-CN"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SWOT</a:t>
            </a:r>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分析</a:t>
            </a:r>
          </a:p>
        </p:txBody>
      </p:sp>
      <p:sp>
        <p:nvSpPr>
          <p:cNvPr id="19" name="Freeform 19"/>
          <p:cNvSpPr>
            <a:spLocks noEditPoints="1"/>
          </p:cNvSpPr>
          <p:nvPr/>
        </p:nvSpPr>
        <p:spPr bwMode="auto">
          <a:xfrm>
            <a:off x="6138129"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8 h 234"/>
              <a:gd name="T20" fmla="*/ 135 w 235"/>
              <a:gd name="T21" fmla="*/ 98 h 234"/>
              <a:gd name="T22" fmla="*/ 135 w 235"/>
              <a:gd name="T23" fmla="*/ 35 h 234"/>
              <a:gd name="T24" fmla="*/ 99 w 235"/>
              <a:gd name="T25" fmla="*/ 35 h 234"/>
              <a:gd name="T26" fmla="*/ 99 w 235"/>
              <a:gd name="T27" fmla="*/ 98 h 234"/>
              <a:gd name="T28" fmla="*/ 35 w 235"/>
              <a:gd name="T29" fmla="*/ 98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47536815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3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par>
                                    <p:cTn id="72" presetID="2" presetClass="entr" presetSubtype="12" fill="hold" grpId="0" nodeType="withEffect">
                                      <p:stCondLst>
                                        <p:cond delay="50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0-#ppt_w/2"/>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3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par>
                                    <p:cTn id="72" presetID="2" presetClass="entr" presetSubtype="12" fill="hold" grpId="0" nodeType="withEffect">
                                      <p:stCondLst>
                                        <p:cond delay="50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0-#ppt_w/2"/>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P spid="18" grpId="0"/>
          <p:bldP spid="19"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行业利益模式</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591869" y="547241"/>
            <a:ext cx="6541534" cy="6541534"/>
          </a:xfrm>
          <a:prstGeom prst="rect">
            <a:avLst/>
          </a:prstGeom>
          <a:noFill/>
          <a:extLst>
            <a:ext uri="{909E8E84-426E-40DD-AFC4-6F175D3DCCD1}">
              <a14:hiddenFill xmlns:a14="http://schemas.microsoft.com/office/drawing/2010/main">
                <a:solidFill>
                  <a:srgbClr val="FFFFFF"/>
                </a:solidFill>
              </a14:hiddenFill>
            </a:ext>
          </a:extLst>
        </p:spPr>
      </p:pic>
      <p:sp>
        <p:nvSpPr>
          <p:cNvPr id="26" name="Freeform 5"/>
          <p:cNvSpPr>
            <a:spLocks/>
          </p:cNvSpPr>
          <p:nvPr/>
        </p:nvSpPr>
        <p:spPr bwMode="auto">
          <a:xfrm>
            <a:off x="2869827" y="1412875"/>
            <a:ext cx="1763713" cy="1690688"/>
          </a:xfrm>
          <a:custGeom>
            <a:avLst/>
            <a:gdLst>
              <a:gd name="T0" fmla="*/ 1241 w 2596"/>
              <a:gd name="T1" fmla="*/ 0 h 2483"/>
              <a:gd name="T2" fmla="*/ 2480 w 2596"/>
              <a:gd name="T3" fmla="*/ 1158 h 2483"/>
              <a:gd name="T4" fmla="*/ 2596 w 2596"/>
              <a:gd name="T5" fmla="*/ 1158 h 2483"/>
              <a:gd name="T6" fmla="*/ 2495 w 2596"/>
              <a:gd name="T7" fmla="*/ 1279 h 2483"/>
              <a:gd name="T8" fmla="*/ 2394 w 2596"/>
              <a:gd name="T9" fmla="*/ 1400 h 2483"/>
              <a:gd name="T10" fmla="*/ 2293 w 2596"/>
              <a:gd name="T11" fmla="*/ 1279 h 2483"/>
              <a:gd name="T12" fmla="*/ 2192 w 2596"/>
              <a:gd name="T13" fmla="*/ 1158 h 2483"/>
              <a:gd name="T14" fmla="*/ 2320 w 2596"/>
              <a:gd name="T15" fmla="*/ 1158 h 2483"/>
              <a:gd name="T16" fmla="*/ 1241 w 2596"/>
              <a:gd name="T17" fmla="*/ 159 h 2483"/>
              <a:gd name="T18" fmla="*/ 159 w 2596"/>
              <a:gd name="T19" fmla="*/ 1241 h 2483"/>
              <a:gd name="T20" fmla="*/ 1241 w 2596"/>
              <a:gd name="T21" fmla="*/ 2323 h 2483"/>
              <a:gd name="T22" fmla="*/ 1241 w 2596"/>
              <a:gd name="T23" fmla="*/ 2483 h 2483"/>
              <a:gd name="T24" fmla="*/ 0 w 2596"/>
              <a:gd name="T25" fmla="*/ 1241 h 2483"/>
              <a:gd name="T26" fmla="*/ 1241 w 2596"/>
              <a:gd name="T27" fmla="*/ 0 h 2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6" h="2483">
                <a:moveTo>
                  <a:pt x="1241" y="0"/>
                </a:moveTo>
                <a:cubicBezTo>
                  <a:pt x="1899" y="0"/>
                  <a:pt x="2437" y="511"/>
                  <a:pt x="2480" y="1158"/>
                </a:cubicBezTo>
                <a:lnTo>
                  <a:pt x="2596" y="1158"/>
                </a:lnTo>
                <a:lnTo>
                  <a:pt x="2495" y="1279"/>
                </a:lnTo>
                <a:lnTo>
                  <a:pt x="2394" y="1400"/>
                </a:lnTo>
                <a:lnTo>
                  <a:pt x="2293" y="1279"/>
                </a:lnTo>
                <a:lnTo>
                  <a:pt x="2192" y="1158"/>
                </a:lnTo>
                <a:lnTo>
                  <a:pt x="2320" y="1158"/>
                </a:lnTo>
                <a:cubicBezTo>
                  <a:pt x="2278" y="600"/>
                  <a:pt x="1811" y="159"/>
                  <a:pt x="1241" y="159"/>
                </a:cubicBezTo>
                <a:cubicBezTo>
                  <a:pt x="644" y="159"/>
                  <a:pt x="159" y="644"/>
                  <a:pt x="159" y="1241"/>
                </a:cubicBezTo>
                <a:cubicBezTo>
                  <a:pt x="159" y="1839"/>
                  <a:pt x="644" y="2323"/>
                  <a:pt x="1241" y="2323"/>
                </a:cubicBezTo>
                <a:lnTo>
                  <a:pt x="1241" y="2483"/>
                </a:lnTo>
                <a:cubicBezTo>
                  <a:pt x="556" y="2483"/>
                  <a:pt x="0" y="1927"/>
                  <a:pt x="0" y="1241"/>
                </a:cubicBezTo>
                <a:cubicBezTo>
                  <a:pt x="0" y="556"/>
                  <a:pt x="556" y="0"/>
                  <a:pt x="1241" y="0"/>
                </a:cubicBezTo>
                <a:close/>
              </a:path>
            </a:pathLst>
          </a:cu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Freeform 6"/>
          <p:cNvSpPr>
            <a:spLocks/>
          </p:cNvSpPr>
          <p:nvPr/>
        </p:nvSpPr>
        <p:spPr bwMode="auto">
          <a:xfrm rot="911240">
            <a:off x="3960440" y="2576513"/>
            <a:ext cx="1892300" cy="1804988"/>
          </a:xfrm>
          <a:custGeom>
            <a:avLst/>
            <a:gdLst>
              <a:gd name="T0" fmla="*/ 2570 w 2787"/>
              <a:gd name="T1" fmla="*/ 988 h 2650"/>
              <a:gd name="T2" fmla="*/ 1882 w 2787"/>
              <a:gd name="T3" fmla="*/ 2541 h 2650"/>
              <a:gd name="T4" fmla="*/ 1920 w 2787"/>
              <a:gd name="T5" fmla="*/ 2650 h 2650"/>
              <a:gd name="T6" fmla="*/ 1772 w 2787"/>
              <a:gd name="T7" fmla="*/ 2594 h 2650"/>
              <a:gd name="T8" fmla="*/ 1625 w 2787"/>
              <a:gd name="T9" fmla="*/ 2539 h 2650"/>
              <a:gd name="T10" fmla="*/ 1706 w 2787"/>
              <a:gd name="T11" fmla="*/ 2403 h 2650"/>
              <a:gd name="T12" fmla="*/ 1786 w 2787"/>
              <a:gd name="T13" fmla="*/ 2268 h 2650"/>
              <a:gd name="T14" fmla="*/ 1829 w 2787"/>
              <a:gd name="T15" fmla="*/ 2390 h 2650"/>
              <a:gd name="T16" fmla="*/ 2419 w 2787"/>
              <a:gd name="T17" fmla="*/ 1041 h 2650"/>
              <a:gd name="T18" fmla="*/ 1041 w 2787"/>
              <a:gd name="T19" fmla="*/ 377 h 2650"/>
              <a:gd name="T20" fmla="*/ 376 w 2787"/>
              <a:gd name="T21" fmla="*/ 1755 h 2650"/>
              <a:gd name="T22" fmla="*/ 226 w 2787"/>
              <a:gd name="T23" fmla="*/ 1808 h 2650"/>
              <a:gd name="T24" fmla="*/ 988 w 2787"/>
              <a:gd name="T25" fmla="*/ 226 h 2650"/>
              <a:gd name="T26" fmla="*/ 2570 w 2787"/>
              <a:gd name="T27" fmla="*/ 988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7" h="2650">
                <a:moveTo>
                  <a:pt x="2570" y="988"/>
                </a:moveTo>
                <a:cubicBezTo>
                  <a:pt x="2787" y="1610"/>
                  <a:pt x="2480" y="2288"/>
                  <a:pt x="1882" y="2541"/>
                </a:cubicBezTo>
                <a:lnTo>
                  <a:pt x="1920" y="2650"/>
                </a:lnTo>
                <a:lnTo>
                  <a:pt x="1772" y="2594"/>
                </a:lnTo>
                <a:lnTo>
                  <a:pt x="1625" y="2539"/>
                </a:lnTo>
                <a:lnTo>
                  <a:pt x="1706" y="2403"/>
                </a:lnTo>
                <a:lnTo>
                  <a:pt x="1786" y="2268"/>
                </a:lnTo>
                <a:lnTo>
                  <a:pt x="1829" y="2390"/>
                </a:lnTo>
                <a:cubicBezTo>
                  <a:pt x="2345" y="2167"/>
                  <a:pt x="2607" y="1580"/>
                  <a:pt x="2419" y="1041"/>
                </a:cubicBezTo>
                <a:cubicBezTo>
                  <a:pt x="2222" y="477"/>
                  <a:pt x="1605" y="179"/>
                  <a:pt x="1041" y="377"/>
                </a:cubicBezTo>
                <a:cubicBezTo>
                  <a:pt x="477" y="574"/>
                  <a:pt x="179" y="1191"/>
                  <a:pt x="376" y="1755"/>
                </a:cubicBezTo>
                <a:lnTo>
                  <a:pt x="226" y="1808"/>
                </a:lnTo>
                <a:cubicBezTo>
                  <a:pt x="0" y="1160"/>
                  <a:pt x="341" y="452"/>
                  <a:pt x="988" y="226"/>
                </a:cubicBezTo>
                <a:cubicBezTo>
                  <a:pt x="1635" y="0"/>
                  <a:pt x="2343" y="341"/>
                  <a:pt x="2570" y="988"/>
                </a:cubicBezTo>
                <a:close/>
              </a:path>
            </a:pathLst>
          </a:cu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Freeform 7"/>
          <p:cNvSpPr>
            <a:spLocks/>
          </p:cNvSpPr>
          <p:nvPr/>
        </p:nvSpPr>
        <p:spPr bwMode="auto">
          <a:xfrm>
            <a:off x="3261940" y="4189413"/>
            <a:ext cx="1766888" cy="1919288"/>
          </a:xfrm>
          <a:custGeom>
            <a:avLst/>
            <a:gdLst>
              <a:gd name="T0" fmla="*/ 345 w 2601"/>
              <a:gd name="T1" fmla="*/ 778 h 2819"/>
              <a:gd name="T2" fmla="*/ 1972 w 2601"/>
              <a:gd name="T3" fmla="*/ 291 h 2819"/>
              <a:gd name="T4" fmla="*/ 1892 w 2601"/>
              <a:gd name="T5" fmla="*/ 429 h 2819"/>
              <a:gd name="T6" fmla="*/ 483 w 2601"/>
              <a:gd name="T7" fmla="*/ 858 h 2819"/>
              <a:gd name="T8" fmla="*/ 874 w 2601"/>
              <a:gd name="T9" fmla="*/ 2337 h 2819"/>
              <a:gd name="T10" fmla="*/ 2353 w 2601"/>
              <a:gd name="T11" fmla="*/ 1946 h 2819"/>
              <a:gd name="T12" fmla="*/ 2251 w 2601"/>
              <a:gd name="T13" fmla="*/ 1887 h 2819"/>
              <a:gd name="T14" fmla="*/ 2400 w 2601"/>
              <a:gd name="T15" fmla="*/ 1833 h 2819"/>
              <a:gd name="T16" fmla="*/ 2548 w 2601"/>
              <a:gd name="T17" fmla="*/ 1779 h 2819"/>
              <a:gd name="T18" fmla="*/ 2574 w 2601"/>
              <a:gd name="T19" fmla="*/ 1934 h 2819"/>
              <a:gd name="T20" fmla="*/ 2601 w 2601"/>
              <a:gd name="T21" fmla="*/ 2090 h 2819"/>
              <a:gd name="T22" fmla="*/ 2491 w 2601"/>
              <a:gd name="T23" fmla="*/ 2026 h 2819"/>
              <a:gd name="T24" fmla="*/ 794 w 2601"/>
              <a:gd name="T25" fmla="*/ 2475 h 2819"/>
              <a:gd name="T26" fmla="*/ 345 w 2601"/>
              <a:gd name="T27" fmla="*/ 778 h 2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1" h="2819">
                <a:moveTo>
                  <a:pt x="345" y="778"/>
                </a:moveTo>
                <a:cubicBezTo>
                  <a:pt x="676" y="208"/>
                  <a:pt x="1391" y="0"/>
                  <a:pt x="1972" y="291"/>
                </a:cubicBezTo>
                <a:lnTo>
                  <a:pt x="1892" y="429"/>
                </a:lnTo>
                <a:cubicBezTo>
                  <a:pt x="1387" y="182"/>
                  <a:pt x="770" y="364"/>
                  <a:pt x="483" y="858"/>
                </a:cubicBezTo>
                <a:cubicBezTo>
                  <a:pt x="182" y="1374"/>
                  <a:pt x="358" y="2037"/>
                  <a:pt x="874" y="2337"/>
                </a:cubicBezTo>
                <a:cubicBezTo>
                  <a:pt x="1391" y="2637"/>
                  <a:pt x="2053" y="2462"/>
                  <a:pt x="2353" y="1946"/>
                </a:cubicBezTo>
                <a:lnTo>
                  <a:pt x="2251" y="1887"/>
                </a:lnTo>
                <a:lnTo>
                  <a:pt x="2400" y="1833"/>
                </a:lnTo>
                <a:lnTo>
                  <a:pt x="2548" y="1779"/>
                </a:lnTo>
                <a:lnTo>
                  <a:pt x="2574" y="1934"/>
                </a:lnTo>
                <a:lnTo>
                  <a:pt x="2601" y="2090"/>
                </a:lnTo>
                <a:lnTo>
                  <a:pt x="2491" y="2026"/>
                </a:lnTo>
                <a:cubicBezTo>
                  <a:pt x="2146" y="2618"/>
                  <a:pt x="1387" y="2819"/>
                  <a:pt x="794" y="2475"/>
                </a:cubicBezTo>
                <a:cubicBezTo>
                  <a:pt x="201" y="2130"/>
                  <a:pt x="0" y="1370"/>
                  <a:pt x="345" y="778"/>
                </a:cubicBezTo>
                <a:close/>
              </a:path>
            </a:pathLst>
          </a:cu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文本框 28"/>
          <p:cNvSpPr txBox="1"/>
          <p:nvPr/>
        </p:nvSpPr>
        <p:spPr>
          <a:xfrm>
            <a:off x="3148746" y="1764108"/>
            <a:ext cx="1041117" cy="954107"/>
          </a:xfrm>
          <a:prstGeom prst="rect">
            <a:avLst/>
          </a:prstGeom>
          <a:noFill/>
        </p:spPr>
        <p:txBody>
          <a:bodyPr wrap="square" rtlCol="0">
            <a:spAutoFit/>
          </a:bodyPr>
          <a:lstStyle/>
          <a:p>
            <a:pPr algn="ctr"/>
            <a:r>
              <a:rPr lang="zh-CN" altLang="en-US" sz="2800" b="1">
                <a:latin typeface="Century Gothic" panose="020B0502020202020204" pitchFamily="34" charset="0"/>
                <a:ea typeface="思源黑体 CN Normal" panose="020B0400000000000000" pitchFamily="34" charset="-122"/>
                <a:sym typeface="Century Gothic" panose="020B0502020202020204" pitchFamily="34" charset="0"/>
              </a:rPr>
              <a:t>会员付费</a:t>
            </a:r>
            <a:endParaRPr lang="zh-CN" altLang="en-US" sz="2800" b="1"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文本框 29"/>
          <p:cNvSpPr txBox="1"/>
          <p:nvPr/>
        </p:nvSpPr>
        <p:spPr>
          <a:xfrm>
            <a:off x="4391818" y="3024713"/>
            <a:ext cx="1108597" cy="954107"/>
          </a:xfrm>
          <a:prstGeom prst="rect">
            <a:avLst/>
          </a:prstGeom>
          <a:noFill/>
        </p:spPr>
        <p:txBody>
          <a:bodyPr wrap="square" rtlCol="0">
            <a:spAutoFit/>
          </a:bodyPr>
          <a:lstStyle>
            <a:defPPr>
              <a:defRPr lang="zh-CN"/>
            </a:defPPr>
            <a:lvl1pPr algn="ctr">
              <a:defRPr sz="2800" b="1">
                <a:latin typeface="+mj-ea"/>
                <a:ea typeface="+mj-ea"/>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网络广告</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文本框 30"/>
          <p:cNvSpPr txBox="1"/>
          <p:nvPr/>
        </p:nvSpPr>
        <p:spPr>
          <a:xfrm>
            <a:off x="3650310" y="4667928"/>
            <a:ext cx="1216484" cy="954107"/>
          </a:xfrm>
          <a:prstGeom prst="rect">
            <a:avLst/>
          </a:prstGeom>
          <a:noFill/>
        </p:spPr>
        <p:txBody>
          <a:bodyPr wrap="square" rtlCol="0">
            <a:spAutoFit/>
          </a:bodyPr>
          <a:lstStyle>
            <a:defPPr>
              <a:defRPr lang="zh-CN"/>
            </a:defPPr>
            <a:lvl1pPr algn="ctr">
              <a:defRPr sz="2800" b="1">
                <a:latin typeface="+mj-ea"/>
                <a:ea typeface="+mj-ea"/>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增值服务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Text Box 5"/>
          <p:cNvSpPr txBox="1">
            <a:spLocks noChangeArrowheads="1"/>
          </p:cNvSpPr>
          <p:nvPr/>
        </p:nvSpPr>
        <p:spPr bwMode="auto">
          <a:xfrm>
            <a:off x="4759425" y="1358705"/>
            <a:ext cx="36145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just">
              <a:defRPr sz="1600">
                <a:solidFill>
                  <a:schemeClr val="accent1"/>
                </a:solidFill>
                <a:latin typeface="微软雅黑" pitchFamily="34" charset="-122"/>
                <a:ea typeface="微软雅黑" pitchFamily="34" charset="-122"/>
              </a:defRPr>
            </a:lvl1pPr>
          </a:lstStyle>
          <a:p>
            <a:r>
              <a:rPr lang="zh-CN" altLang="en-US" sz="180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会员付费是最主要的盈利模式，大约占到总收入的一半左右。通过不断地推陈出新，留住老会员，吸收新会员。</a:t>
            </a:r>
            <a:endParaRPr lang="zh-CN" altLang="en-US" sz="1800"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Text Box 5"/>
          <p:cNvSpPr txBox="1">
            <a:spLocks noChangeArrowheads="1"/>
          </p:cNvSpPr>
          <p:nvPr/>
        </p:nvSpPr>
        <p:spPr bwMode="auto">
          <a:xfrm>
            <a:off x="769789" y="3290236"/>
            <a:ext cx="309635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just">
              <a:defRPr sz="1800">
                <a:latin typeface="+mn-ea"/>
                <a:ea typeface="微软雅黑" pitchFamily="34" charset="-122"/>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网络广告主要来自周边厂商的，转化率相对较高，收入也相对稳定，收入点到总收入的</a:t>
            </a:r>
            <a:r>
              <a:rPr lang="en-US" altLang="zh-CN">
                <a:latin typeface="Century Gothic" panose="020B0502020202020204" pitchFamily="34" charset="0"/>
                <a:ea typeface="思源黑体 CN Normal" panose="020B0400000000000000" pitchFamily="34" charset="-122"/>
                <a:sym typeface="Century Gothic" panose="020B0502020202020204" pitchFamily="34" charset="0"/>
              </a:rPr>
              <a:t>35%</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左右。</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Text Box 5"/>
          <p:cNvSpPr txBox="1">
            <a:spLocks noChangeArrowheads="1"/>
          </p:cNvSpPr>
          <p:nvPr/>
        </p:nvSpPr>
        <p:spPr bwMode="auto">
          <a:xfrm>
            <a:off x="5085114" y="4734026"/>
            <a:ext cx="372200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algn="just">
              <a:defRPr sz="1800">
                <a:latin typeface="+mn-ea"/>
                <a:ea typeface="微软雅黑" pitchFamily="34" charset="-122"/>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通过开发虚拟物品、植入广告、付费道具、超级会员特权等增值服务。占总收入</a:t>
            </a:r>
            <a:r>
              <a:rPr lang="en-US" altLang="zh-CN">
                <a:latin typeface="Century Gothic" panose="020B0502020202020204" pitchFamily="34" charset="0"/>
                <a:ea typeface="思源黑体 CN Normal" panose="020B0400000000000000" pitchFamily="34" charset="-122"/>
                <a:sym typeface="Century Gothic" panose="020B0502020202020204" pitchFamily="34" charset="0"/>
              </a:rPr>
              <a:t>15%</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左右，这也是未来重要增长点，有很大的开发空间。</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10749648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 calcmode="lin" valueType="num">
                                      <p:cBhvr>
                                        <p:cTn id="31" dur="500" fill="hold"/>
                                        <p:tgtEl>
                                          <p:spTgt spid="26"/>
                                        </p:tgtEl>
                                        <p:attrNameLst>
                                          <p:attrName>style.rotation</p:attrName>
                                        </p:attrNameLst>
                                      </p:cBhvr>
                                      <p:tavLst>
                                        <p:tav tm="0">
                                          <p:val>
                                            <p:fltVal val="90"/>
                                          </p:val>
                                        </p:tav>
                                        <p:tav tm="100000">
                                          <p:val>
                                            <p:fltVal val="0"/>
                                          </p:val>
                                        </p:tav>
                                      </p:tavLst>
                                    </p:anim>
                                    <p:animEffect transition="in" filter="fade">
                                      <p:cBhvr>
                                        <p:cTn id="32" dur="500"/>
                                        <p:tgtEl>
                                          <p:spTgt spid="26"/>
                                        </p:tgtEl>
                                      </p:cBhvr>
                                    </p:animEffect>
                                  </p:childTnLst>
                                </p:cTn>
                              </p:par>
                              <p:par>
                                <p:cTn id="33" presetID="8" presetClass="emph" presetSubtype="0" fill="hold" grpId="1" nodeType="withEffect">
                                  <p:stCondLst>
                                    <p:cond delay="0"/>
                                  </p:stCondLst>
                                  <p:childTnLst>
                                    <p:animRot by="21600000">
                                      <p:cBhvr>
                                        <p:cTn id="34" dur="500" fill="hold"/>
                                        <p:tgtEl>
                                          <p:spTgt spid="26"/>
                                        </p:tgtEl>
                                        <p:attrNameLst>
                                          <p:attrName>r</p:attrName>
                                        </p:attrNameLst>
                                      </p:cBhvr>
                                    </p:animRo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500"/>
                                        <p:tgtEl>
                                          <p:spTgt spid="32"/>
                                        </p:tgtEl>
                                      </p:cBhvr>
                                    </p:animEffect>
                                  </p:childTnLst>
                                </p:cTn>
                              </p:par>
                            </p:childTnLst>
                          </p:cTn>
                        </p:par>
                        <p:par>
                          <p:cTn id="45" fill="hold">
                            <p:stCondLst>
                              <p:cond delay="3500"/>
                            </p:stCondLst>
                            <p:childTnLst>
                              <p:par>
                                <p:cTn id="46" presetID="31"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 calcmode="lin" valueType="num">
                                      <p:cBhvr>
                                        <p:cTn id="50" dur="500" fill="hold"/>
                                        <p:tgtEl>
                                          <p:spTgt spid="27"/>
                                        </p:tgtEl>
                                        <p:attrNameLst>
                                          <p:attrName>style.rotation</p:attrName>
                                        </p:attrNameLst>
                                      </p:cBhvr>
                                      <p:tavLst>
                                        <p:tav tm="0">
                                          <p:val>
                                            <p:fltVal val="90"/>
                                          </p:val>
                                        </p:tav>
                                        <p:tav tm="100000">
                                          <p:val>
                                            <p:fltVal val="0"/>
                                          </p:val>
                                        </p:tav>
                                      </p:tavLst>
                                    </p:anim>
                                    <p:animEffect transition="in" filter="fade">
                                      <p:cBhvr>
                                        <p:cTn id="51" dur="500"/>
                                        <p:tgtEl>
                                          <p:spTgt spid="27"/>
                                        </p:tgtEl>
                                      </p:cBhvr>
                                    </p:animEffect>
                                  </p:childTnLst>
                                </p:cTn>
                              </p:par>
                              <p:par>
                                <p:cTn id="52" presetID="8" presetClass="emph" presetSubtype="0" fill="hold" grpId="1" nodeType="withEffect">
                                  <p:stCondLst>
                                    <p:cond delay="0"/>
                                  </p:stCondLst>
                                  <p:childTnLst>
                                    <p:animRot by="21600000">
                                      <p:cBhvr>
                                        <p:cTn id="53" dur="500" fill="hold"/>
                                        <p:tgtEl>
                                          <p:spTgt spid="27"/>
                                        </p:tgtEl>
                                        <p:attrNameLst>
                                          <p:attrName>r</p:attrName>
                                        </p:attrNameLst>
                                      </p:cBhvr>
                                    </p:animRo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childTnLst>
                          </p:cTn>
                        </p:par>
                        <p:par>
                          <p:cTn id="60" fill="hold">
                            <p:stCondLst>
                              <p:cond delay="4500"/>
                            </p:stCondLst>
                            <p:childTnLst>
                              <p:par>
                                <p:cTn id="61" presetID="22" presetClass="entr" presetSubtype="2"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right)">
                                      <p:cBhvr>
                                        <p:cTn id="63" dur="500"/>
                                        <p:tgtEl>
                                          <p:spTgt spid="33"/>
                                        </p:tgtEl>
                                      </p:cBhvr>
                                    </p:animEffect>
                                  </p:childTnLst>
                                </p:cTn>
                              </p:par>
                            </p:childTnLst>
                          </p:cTn>
                        </p:par>
                        <p:par>
                          <p:cTn id="64" fill="hold">
                            <p:stCondLst>
                              <p:cond delay="5000"/>
                            </p:stCondLst>
                            <p:childTnLst>
                              <p:par>
                                <p:cTn id="65" presetID="31"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 calcmode="lin" valueType="num">
                                      <p:cBhvr>
                                        <p:cTn id="69" dur="500" fill="hold"/>
                                        <p:tgtEl>
                                          <p:spTgt spid="28"/>
                                        </p:tgtEl>
                                        <p:attrNameLst>
                                          <p:attrName>style.rotation</p:attrName>
                                        </p:attrNameLst>
                                      </p:cBhvr>
                                      <p:tavLst>
                                        <p:tav tm="0">
                                          <p:val>
                                            <p:fltVal val="90"/>
                                          </p:val>
                                        </p:tav>
                                        <p:tav tm="100000">
                                          <p:val>
                                            <p:fltVal val="0"/>
                                          </p:val>
                                        </p:tav>
                                      </p:tavLst>
                                    </p:anim>
                                    <p:animEffect transition="in" filter="fade">
                                      <p:cBhvr>
                                        <p:cTn id="70" dur="500"/>
                                        <p:tgtEl>
                                          <p:spTgt spid="28"/>
                                        </p:tgtEl>
                                      </p:cBhvr>
                                    </p:animEffect>
                                  </p:childTnLst>
                                </p:cTn>
                              </p:par>
                              <p:par>
                                <p:cTn id="71" presetID="8" presetClass="emph" presetSubtype="0" fill="hold" grpId="1" nodeType="withEffect">
                                  <p:stCondLst>
                                    <p:cond delay="0"/>
                                  </p:stCondLst>
                                  <p:childTnLst>
                                    <p:animRot by="21600000">
                                      <p:cBhvr>
                                        <p:cTn id="72" dur="500" fill="hold"/>
                                        <p:tgtEl>
                                          <p:spTgt spid="28"/>
                                        </p:tgtEl>
                                        <p:attrNameLst>
                                          <p:attrName>r</p:attrName>
                                        </p:attrNameLst>
                                      </p:cBhvr>
                                    </p:animRot>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p:cTn id="76" dur="500" fill="hold"/>
                                        <p:tgtEl>
                                          <p:spTgt spid="31"/>
                                        </p:tgtEl>
                                        <p:attrNameLst>
                                          <p:attrName>ppt_w</p:attrName>
                                        </p:attrNameLst>
                                      </p:cBhvr>
                                      <p:tavLst>
                                        <p:tav tm="0">
                                          <p:val>
                                            <p:fltVal val="0"/>
                                          </p:val>
                                        </p:tav>
                                        <p:tav tm="100000">
                                          <p:val>
                                            <p:strVal val="#ppt_w"/>
                                          </p:val>
                                        </p:tav>
                                      </p:tavLst>
                                    </p:anim>
                                    <p:anim calcmode="lin" valueType="num">
                                      <p:cBhvr>
                                        <p:cTn id="77" dur="500" fill="hold"/>
                                        <p:tgtEl>
                                          <p:spTgt spid="31"/>
                                        </p:tgtEl>
                                        <p:attrNameLst>
                                          <p:attrName>ppt_h</p:attrName>
                                        </p:attrNameLst>
                                      </p:cBhvr>
                                      <p:tavLst>
                                        <p:tav tm="0">
                                          <p:val>
                                            <p:fltVal val="0"/>
                                          </p:val>
                                        </p:tav>
                                        <p:tav tm="100000">
                                          <p:val>
                                            <p:strVal val="#ppt_h"/>
                                          </p:val>
                                        </p:tav>
                                      </p:tavLst>
                                    </p:anim>
                                    <p:animEffect transition="in" filter="fade">
                                      <p:cBhvr>
                                        <p:cTn id="78" dur="500"/>
                                        <p:tgtEl>
                                          <p:spTgt spid="31"/>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6" grpId="0" animBg="1"/>
      <p:bldP spid="26" grpId="1" animBg="1"/>
      <p:bldP spid="27" grpId="0" animBg="1"/>
      <p:bldP spid="27" grpId="1" animBg="1"/>
      <p:bldP spid="28" grpId="0" animBg="1"/>
      <p:bldP spid="28" grpId="1" animBg="1"/>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用户付费诱因</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椭圆 33"/>
          <p:cNvSpPr/>
          <p:nvPr/>
        </p:nvSpPr>
        <p:spPr bwMode="auto">
          <a:xfrm>
            <a:off x="1289798" y="1996953"/>
            <a:ext cx="3582132" cy="3582132"/>
          </a:xfrm>
          <a:prstGeom prst="ellipse">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dirty="0">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TextBox 32"/>
          <p:cNvSpPr txBox="1"/>
          <p:nvPr/>
        </p:nvSpPr>
        <p:spPr>
          <a:xfrm>
            <a:off x="1617563" y="3104508"/>
            <a:ext cx="2873152" cy="584775"/>
          </a:xfrm>
          <a:prstGeom prst="rect">
            <a:avLst/>
          </a:prstGeom>
          <a:noFill/>
        </p:spPr>
        <p:txBody>
          <a:bodyPr wrap="square" rtlCol="0">
            <a:spAutoFit/>
          </a:bodyPr>
          <a:lstStyle/>
          <a:p>
            <a:pPr algn="ctr"/>
            <a:r>
              <a:rPr lang="zh-CN" altLang="en-US" sz="3200"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付费诱因</a:t>
            </a:r>
            <a:endParaRPr lang="zh-CN" altLang="en-US" sz="32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6" name="组合 35"/>
          <p:cNvGrpSpPr/>
          <p:nvPr/>
        </p:nvGrpSpPr>
        <p:grpSpPr>
          <a:xfrm>
            <a:off x="3267631" y="1542920"/>
            <a:ext cx="1033630" cy="1033630"/>
            <a:chOff x="2533480" y="2098605"/>
            <a:chExt cx="864096" cy="864096"/>
          </a:xfrm>
        </p:grpSpPr>
        <p:sp>
          <p:nvSpPr>
            <p:cNvPr id="37" name="椭圆 36"/>
            <p:cNvSpPr/>
            <p:nvPr/>
          </p:nvSpPr>
          <p:spPr bwMode="auto">
            <a:xfrm>
              <a:off x="2533480" y="2098605"/>
              <a:ext cx="864096" cy="864096"/>
            </a:xfrm>
            <a:prstGeom prst="ellipse">
              <a:avLst/>
            </a:pr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TextBox 35"/>
            <p:cNvSpPr txBox="1"/>
            <p:nvPr/>
          </p:nvSpPr>
          <p:spPr>
            <a:xfrm>
              <a:off x="2608184" y="2187265"/>
              <a:ext cx="707396" cy="694698"/>
            </a:xfrm>
            <a:prstGeom prst="rect">
              <a:avLst/>
            </a:prstGeom>
            <a:noFill/>
          </p:spPr>
          <p:txBody>
            <a:bodyPr wrap="square" rtlCol="0">
              <a:spAutoFit/>
            </a:bodyPr>
            <a:lstStyle/>
            <a:p>
              <a:pPr algn="ctr"/>
              <a:r>
                <a:rPr lang="zh-CN" altLang="en-US" sz="240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会员付费</a:t>
              </a:r>
              <a:endParaRPr lang="zh-CN" altLang="en-US" sz="24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39" name="TextBox 32"/>
          <p:cNvSpPr txBox="1"/>
          <p:nvPr/>
        </p:nvSpPr>
        <p:spPr>
          <a:xfrm>
            <a:off x="2025345" y="3725462"/>
            <a:ext cx="2057588" cy="830997"/>
          </a:xfrm>
          <a:prstGeom prst="rect">
            <a:avLst/>
          </a:prstGeom>
          <a:noFill/>
        </p:spPr>
        <p:txBody>
          <a:bodyPr wrap="square" rtlCol="0">
            <a:spAutoFit/>
          </a:bodyPr>
          <a:lstStyle/>
          <a:p>
            <a:pPr algn="ctr"/>
            <a:r>
              <a:rPr lang="zh-CN" altLang="en-US" sz="240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主要体现在四个方面</a:t>
            </a:r>
            <a:endParaRPr lang="zh-CN" altLang="en-US" sz="24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40" name="组合 39"/>
          <p:cNvGrpSpPr/>
          <p:nvPr/>
        </p:nvGrpSpPr>
        <p:grpSpPr>
          <a:xfrm>
            <a:off x="4125839" y="2581196"/>
            <a:ext cx="1033630" cy="1033630"/>
            <a:chOff x="3391688" y="3040973"/>
            <a:chExt cx="864096" cy="864096"/>
          </a:xfrm>
        </p:grpSpPr>
        <p:sp>
          <p:nvSpPr>
            <p:cNvPr id="41" name="椭圆 40"/>
            <p:cNvSpPr/>
            <p:nvPr/>
          </p:nvSpPr>
          <p:spPr bwMode="auto">
            <a:xfrm>
              <a:off x="3391688" y="3040973"/>
              <a:ext cx="864096" cy="864096"/>
            </a:xfrm>
            <a:prstGeom prst="ellipse">
              <a:avLst/>
            </a:pr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TextBox 35"/>
            <p:cNvSpPr txBox="1"/>
            <p:nvPr/>
          </p:nvSpPr>
          <p:spPr>
            <a:xfrm>
              <a:off x="3487384" y="3133625"/>
              <a:ext cx="707396" cy="694698"/>
            </a:xfrm>
            <a:prstGeom prst="rect">
              <a:avLst/>
            </a:prstGeom>
            <a:noFill/>
          </p:spPr>
          <p:txBody>
            <a:bodyPr wrap="square" rtlCol="0">
              <a:spAutoFit/>
            </a:bodyPr>
            <a:lstStyle/>
            <a:p>
              <a:pPr algn="ctr"/>
              <a:r>
                <a:rPr lang="zh-CN" altLang="en-US" sz="240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虚拟礼品</a:t>
              </a:r>
              <a:endParaRPr lang="zh-CN" altLang="en-US" sz="24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44" name="组合 43"/>
          <p:cNvGrpSpPr/>
          <p:nvPr/>
        </p:nvGrpSpPr>
        <p:grpSpPr>
          <a:xfrm>
            <a:off x="4177098" y="4006707"/>
            <a:ext cx="1033630" cy="1033630"/>
            <a:chOff x="3442947" y="4345916"/>
            <a:chExt cx="864096" cy="864096"/>
          </a:xfrm>
        </p:grpSpPr>
        <p:sp>
          <p:nvSpPr>
            <p:cNvPr id="48" name="椭圆 47"/>
            <p:cNvSpPr/>
            <p:nvPr/>
          </p:nvSpPr>
          <p:spPr bwMode="auto">
            <a:xfrm>
              <a:off x="3442947" y="4345916"/>
              <a:ext cx="864096" cy="864096"/>
            </a:xfrm>
            <a:prstGeom prst="ellipse">
              <a:avLst/>
            </a:pr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TextBox 35"/>
            <p:cNvSpPr txBox="1"/>
            <p:nvPr/>
          </p:nvSpPr>
          <p:spPr>
            <a:xfrm>
              <a:off x="3537011" y="4436502"/>
              <a:ext cx="707396" cy="694698"/>
            </a:xfrm>
            <a:prstGeom prst="rect">
              <a:avLst/>
            </a:prstGeom>
            <a:noFill/>
          </p:spPr>
          <p:txBody>
            <a:bodyPr wrap="square" rtlCol="0">
              <a:spAutoFit/>
            </a:bodyPr>
            <a:lstStyle/>
            <a:p>
              <a:pPr algn="ctr"/>
              <a:r>
                <a:rPr lang="zh-CN" altLang="en-US" sz="240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增值服务</a:t>
              </a:r>
              <a:endParaRPr lang="zh-CN" altLang="en-US" sz="24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50" name="组合 49"/>
          <p:cNvGrpSpPr/>
          <p:nvPr/>
        </p:nvGrpSpPr>
        <p:grpSpPr>
          <a:xfrm>
            <a:off x="3209609" y="5034892"/>
            <a:ext cx="1033630" cy="1033630"/>
            <a:chOff x="2590178" y="5251660"/>
            <a:chExt cx="864096" cy="864096"/>
          </a:xfrm>
        </p:grpSpPr>
        <p:sp>
          <p:nvSpPr>
            <p:cNvPr id="51" name="椭圆 50"/>
            <p:cNvSpPr/>
            <p:nvPr/>
          </p:nvSpPr>
          <p:spPr bwMode="auto">
            <a:xfrm>
              <a:off x="2590178" y="5251660"/>
              <a:ext cx="864096" cy="864096"/>
            </a:xfrm>
            <a:prstGeom prst="ellipse">
              <a:avLst/>
            </a:pr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TextBox 35"/>
            <p:cNvSpPr txBox="1"/>
            <p:nvPr/>
          </p:nvSpPr>
          <p:spPr>
            <a:xfrm>
              <a:off x="2679602" y="5354375"/>
              <a:ext cx="707396" cy="694698"/>
            </a:xfrm>
            <a:prstGeom prst="rect">
              <a:avLst/>
            </a:prstGeom>
            <a:noFill/>
          </p:spPr>
          <p:txBody>
            <a:bodyPr wrap="square" rtlCol="0">
              <a:spAutoFit/>
            </a:bodyPr>
            <a:lstStyle/>
            <a:p>
              <a:pPr algn="ctr"/>
              <a:r>
                <a:rPr lang="zh-CN" altLang="en-US" sz="24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活动付费</a:t>
              </a:r>
            </a:p>
          </p:txBody>
        </p:sp>
      </p:grpSp>
      <p:sp>
        <p:nvSpPr>
          <p:cNvPr id="53" name="矩形 52"/>
          <p:cNvSpPr/>
          <p:nvPr/>
        </p:nvSpPr>
        <p:spPr>
          <a:xfrm>
            <a:off x="4317898" y="1571298"/>
            <a:ext cx="6420654" cy="646331"/>
          </a:xfrm>
          <a:prstGeom prst="rect">
            <a:avLst/>
          </a:prstGeom>
        </p:spPr>
        <p:txBody>
          <a:bodyPr wrap="square">
            <a:spAutoFit/>
          </a:bodyPr>
          <a:lstStyle/>
          <a:p>
            <a:pPr algn="just"/>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以内容建设为主，吸引会员加入，通过收会员费盈利，这是目前该行业最主要盈利模式。</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4" name="矩形 53"/>
          <p:cNvSpPr/>
          <p:nvPr/>
        </p:nvSpPr>
        <p:spPr>
          <a:xfrm>
            <a:off x="5235183" y="2733733"/>
            <a:ext cx="5451572" cy="646331"/>
          </a:xfrm>
          <a:prstGeom prst="rect">
            <a:avLst/>
          </a:prstGeom>
        </p:spPr>
        <p:txBody>
          <a:bodyPr wrap="square">
            <a:spAutoFit/>
          </a:bodyPr>
          <a:lstStyle/>
          <a:p>
            <a:pPr algn="just"/>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购买目的主要是以向主播或其他用户赠送礼物的方式表达情感，如购买鲜花、砖头、抱抱等；</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5" name="矩形 54"/>
          <p:cNvSpPr/>
          <p:nvPr/>
        </p:nvSpPr>
        <p:spPr>
          <a:xfrm>
            <a:off x="5245063" y="4272370"/>
            <a:ext cx="5441134" cy="646331"/>
          </a:xfrm>
          <a:prstGeom prst="rect">
            <a:avLst/>
          </a:prstGeom>
        </p:spPr>
        <p:txBody>
          <a:bodyPr wrap="square">
            <a:spAutoFit/>
          </a:bodyPr>
          <a:lstStyle/>
          <a:p>
            <a:pPr algn="just"/>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用户通过付费成为会员，享受专属权利，满足更多的应用需求，拓展使用社交某某服务的范围。</a:t>
            </a:r>
            <a:endParaRPr lang="en-US" altLang="zh-CN"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矩形 55"/>
          <p:cNvSpPr/>
          <p:nvPr/>
        </p:nvSpPr>
        <p:spPr>
          <a:xfrm>
            <a:off x="4203178" y="5312409"/>
            <a:ext cx="6541852" cy="646331"/>
          </a:xfrm>
          <a:prstGeom prst="rect">
            <a:avLst/>
          </a:prstGeom>
        </p:spPr>
        <p:txBody>
          <a:bodyPr wrap="square">
            <a:spAutoFit/>
          </a:bodyPr>
          <a:lstStyle/>
          <a:p>
            <a:pPr algn="just"/>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用户通过付费可以参与社交某某网站</a:t>
            </a:r>
            <a:r>
              <a:rPr lang="en-US" altLang="zh-CN">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软件举办的相关线上或线下活动，获得参与活动资格。</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480163400"/>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150" autoRev="1" fill="hold">
                                          <p:stCondLst>
                                            <p:cond delay="0"/>
                                          </p:stCondLst>
                                        </p:cTn>
                                        <p:tgtEl>
                                          <p:spTgt spid="35"/>
                                        </p:tgtEl>
                                        <p:attrNameLst>
                                          <p:attrName>ppt_w</p:attrName>
                                        </p:attrNameLst>
                                      </p:cBhvr>
                                    </p:anim>
                                    <p:anim by="(#ppt_w*0.50)" calcmode="lin" valueType="num">
                                      <p:cBhvr>
                                        <p:cTn id="30" dur="150" decel="50000" autoRev="1" fill="hold">
                                          <p:stCondLst>
                                            <p:cond delay="0"/>
                                          </p:stCondLst>
                                        </p:cTn>
                                        <p:tgtEl>
                                          <p:spTgt spid="35"/>
                                        </p:tgtEl>
                                        <p:attrNameLst>
                                          <p:attrName>ppt_x</p:attrName>
                                        </p:attrNameLst>
                                      </p:cBhvr>
                                    </p:anim>
                                    <p:anim from="(-#ppt_h/2)" to="(#ppt_y)" calcmode="lin" valueType="num">
                                      <p:cBhvr>
                                        <p:cTn id="31" dur="300" fill="hold">
                                          <p:stCondLst>
                                            <p:cond delay="0"/>
                                          </p:stCondLst>
                                        </p:cTn>
                                        <p:tgtEl>
                                          <p:spTgt spid="35"/>
                                        </p:tgtEl>
                                        <p:attrNameLst>
                                          <p:attrName>ppt_y</p:attrName>
                                        </p:attrNameLst>
                                      </p:cBhvr>
                                    </p:anim>
                                    <p:animRot by="21600000">
                                      <p:cBhvr>
                                        <p:cTn id="32" dur="300" fill="hold">
                                          <p:stCondLst>
                                            <p:cond delay="0"/>
                                          </p:stCondLst>
                                        </p:cTn>
                                        <p:tgtEl>
                                          <p:spTgt spid="35"/>
                                        </p:tgtEl>
                                        <p:attrNameLst>
                                          <p:attrName>r</p:attrName>
                                        </p:attrNameLst>
                                      </p:cBhvr>
                                    </p:animRot>
                                  </p:childTnLst>
                                </p:cTn>
                              </p:par>
                            </p:childTnLst>
                          </p:cTn>
                        </p:par>
                        <p:par>
                          <p:cTn id="33" fill="hold">
                            <p:stCondLst>
                              <p:cond delay="1890"/>
                            </p:stCondLst>
                            <p:childTnLst>
                              <p:par>
                                <p:cTn id="34" presetID="42"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ppt_x</p:attrName>
                                        </p:attrNameLst>
                                      </p:cBhvr>
                                      <p:tavLst>
                                        <p:tav tm="0">
                                          <p:val>
                                            <p:strVal val="#ppt_x"/>
                                          </p:val>
                                        </p:tav>
                                        <p:tav tm="100000">
                                          <p:val>
                                            <p:strVal val="#ppt_x"/>
                                          </p:val>
                                        </p:tav>
                                      </p:tavLst>
                                    </p:anim>
                                    <p:anim calcmode="lin" valueType="num">
                                      <p:cBhvr>
                                        <p:cTn id="38" dur="500" fill="hold"/>
                                        <p:tgtEl>
                                          <p:spTgt spid="39"/>
                                        </p:tgtEl>
                                        <p:attrNameLst>
                                          <p:attrName>ppt_y</p:attrName>
                                        </p:attrNameLst>
                                      </p:cBhvr>
                                      <p:tavLst>
                                        <p:tav tm="0">
                                          <p:val>
                                            <p:strVal val="#ppt_y+.1"/>
                                          </p:val>
                                        </p:tav>
                                        <p:tav tm="100000">
                                          <p:val>
                                            <p:strVal val="#ppt_y"/>
                                          </p:val>
                                        </p:tav>
                                      </p:tavLst>
                                    </p:anim>
                                  </p:childTnLst>
                                </p:cTn>
                              </p:par>
                            </p:childTnLst>
                          </p:cTn>
                        </p:par>
                        <p:par>
                          <p:cTn id="39" fill="hold">
                            <p:stCondLst>
                              <p:cond delay="2390"/>
                            </p:stCondLst>
                            <p:childTnLst>
                              <p:par>
                                <p:cTn id="40" presetID="52" presetClass="entr" presetSubtype="0" fill="hold" nodeType="afterEffect">
                                  <p:stCondLst>
                                    <p:cond delay="0"/>
                                  </p:stCondLst>
                                  <p:childTnLst>
                                    <p:set>
                                      <p:cBhvr>
                                        <p:cTn id="41" dur="1" fill="hold">
                                          <p:stCondLst>
                                            <p:cond delay="0"/>
                                          </p:stCondLst>
                                        </p:cTn>
                                        <p:tgtEl>
                                          <p:spTgt spid="36"/>
                                        </p:tgtEl>
                                        <p:attrNameLst>
                                          <p:attrName>style.visibility</p:attrName>
                                        </p:attrNameLst>
                                      </p:cBhvr>
                                      <p:to>
                                        <p:strVal val="visible"/>
                                      </p:to>
                                    </p:set>
                                    <p:animScale>
                                      <p:cBhvr>
                                        <p:cTn id="4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6"/>
                                        </p:tgtEl>
                                        <p:attrNameLst>
                                          <p:attrName>ppt_x</p:attrName>
                                          <p:attrName>ppt_y</p:attrName>
                                        </p:attrNameLst>
                                      </p:cBhvr>
                                    </p:animMotion>
                                    <p:animEffect transition="in" filter="fade">
                                      <p:cBhvr>
                                        <p:cTn id="44" dur="1000"/>
                                        <p:tgtEl>
                                          <p:spTgt spid="36"/>
                                        </p:tgtEl>
                                      </p:cBhvr>
                                    </p:animEffect>
                                  </p:childTnLst>
                                </p:cTn>
                              </p:par>
                              <p:par>
                                <p:cTn id="45" presetID="52" presetClass="entr" presetSubtype="0" fill="hold" nodeType="withEffect">
                                  <p:stCondLst>
                                    <p:cond delay="100"/>
                                  </p:stCondLst>
                                  <p:childTnLst>
                                    <p:set>
                                      <p:cBhvr>
                                        <p:cTn id="46" dur="1" fill="hold">
                                          <p:stCondLst>
                                            <p:cond delay="0"/>
                                          </p:stCondLst>
                                        </p:cTn>
                                        <p:tgtEl>
                                          <p:spTgt spid="40"/>
                                        </p:tgtEl>
                                        <p:attrNameLst>
                                          <p:attrName>style.visibility</p:attrName>
                                        </p:attrNameLst>
                                      </p:cBhvr>
                                      <p:to>
                                        <p:strVal val="visible"/>
                                      </p:to>
                                    </p:set>
                                    <p:animScale>
                                      <p:cBhvr>
                                        <p:cTn id="4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0"/>
                                        </p:tgtEl>
                                        <p:attrNameLst>
                                          <p:attrName>ppt_x</p:attrName>
                                          <p:attrName>ppt_y</p:attrName>
                                        </p:attrNameLst>
                                      </p:cBhvr>
                                    </p:animMotion>
                                    <p:animEffect transition="in" filter="fade">
                                      <p:cBhvr>
                                        <p:cTn id="49" dur="1000"/>
                                        <p:tgtEl>
                                          <p:spTgt spid="40"/>
                                        </p:tgtEl>
                                      </p:cBhvr>
                                    </p:animEffect>
                                  </p:childTnLst>
                                </p:cTn>
                              </p:par>
                              <p:par>
                                <p:cTn id="50" presetID="52" presetClass="entr" presetSubtype="0" fill="hold" nodeType="withEffect">
                                  <p:stCondLst>
                                    <p:cond delay="200"/>
                                  </p:stCondLst>
                                  <p:childTnLst>
                                    <p:set>
                                      <p:cBhvr>
                                        <p:cTn id="51" dur="1" fill="hold">
                                          <p:stCondLst>
                                            <p:cond delay="0"/>
                                          </p:stCondLst>
                                        </p:cTn>
                                        <p:tgtEl>
                                          <p:spTgt spid="44"/>
                                        </p:tgtEl>
                                        <p:attrNameLst>
                                          <p:attrName>style.visibility</p:attrName>
                                        </p:attrNameLst>
                                      </p:cBhvr>
                                      <p:to>
                                        <p:strVal val="visible"/>
                                      </p:to>
                                    </p:set>
                                    <p:animScale>
                                      <p:cBhvr>
                                        <p:cTn id="5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4"/>
                                        </p:tgtEl>
                                        <p:attrNameLst>
                                          <p:attrName>ppt_x</p:attrName>
                                          <p:attrName>ppt_y</p:attrName>
                                        </p:attrNameLst>
                                      </p:cBhvr>
                                    </p:animMotion>
                                    <p:animEffect transition="in" filter="fade">
                                      <p:cBhvr>
                                        <p:cTn id="54" dur="1000"/>
                                        <p:tgtEl>
                                          <p:spTgt spid="44"/>
                                        </p:tgtEl>
                                      </p:cBhvr>
                                    </p:animEffect>
                                  </p:childTnLst>
                                </p:cTn>
                              </p:par>
                              <p:par>
                                <p:cTn id="55" presetID="52" presetClass="entr" presetSubtype="0" fill="hold" nodeType="withEffect">
                                  <p:stCondLst>
                                    <p:cond delay="300"/>
                                  </p:stCondLst>
                                  <p:childTnLst>
                                    <p:set>
                                      <p:cBhvr>
                                        <p:cTn id="56" dur="1" fill="hold">
                                          <p:stCondLst>
                                            <p:cond delay="0"/>
                                          </p:stCondLst>
                                        </p:cTn>
                                        <p:tgtEl>
                                          <p:spTgt spid="50"/>
                                        </p:tgtEl>
                                        <p:attrNameLst>
                                          <p:attrName>style.visibility</p:attrName>
                                        </p:attrNameLst>
                                      </p:cBhvr>
                                      <p:to>
                                        <p:strVal val="visible"/>
                                      </p:to>
                                    </p:set>
                                    <p:animScale>
                                      <p:cBhvr>
                                        <p:cTn id="57"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50"/>
                                        </p:tgtEl>
                                        <p:attrNameLst>
                                          <p:attrName>ppt_x</p:attrName>
                                          <p:attrName>ppt_y</p:attrName>
                                        </p:attrNameLst>
                                      </p:cBhvr>
                                    </p:animMotion>
                                    <p:animEffect transition="in" filter="fade">
                                      <p:cBhvr>
                                        <p:cTn id="59" dur="1000"/>
                                        <p:tgtEl>
                                          <p:spTgt spid="50"/>
                                        </p:tgtEl>
                                      </p:cBhvr>
                                    </p:animEffect>
                                  </p:childTnLst>
                                </p:cTn>
                              </p:par>
                            </p:childTnLst>
                          </p:cTn>
                        </p:par>
                        <p:par>
                          <p:cTn id="60" fill="hold">
                            <p:stCondLst>
                              <p:cond delay="3690"/>
                            </p:stCondLst>
                            <p:childTnLst>
                              <p:par>
                                <p:cTn id="61" presetID="22" presetClass="entr" presetSubtype="8"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left)">
                                      <p:cBhvr>
                                        <p:cTn id="66" dur="500"/>
                                        <p:tgtEl>
                                          <p:spTgt spid="54"/>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55"/>
                                        </p:tgtEl>
                                        <p:attrNameLst>
                                          <p:attrName>style.visibility</p:attrName>
                                        </p:attrNameLst>
                                      </p:cBhvr>
                                      <p:to>
                                        <p:strVal val="visible"/>
                                      </p:to>
                                    </p:set>
                                    <p:animEffect transition="in" filter="wipe(left)">
                                      <p:cBhvr>
                                        <p:cTn id="69" dur="500"/>
                                        <p:tgtEl>
                                          <p:spTgt spid="5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left)">
                                      <p:cBhvr>
                                        <p:cTn id="7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34" grpId="0" animBg="1"/>
      <p:bldP spid="35" grpId="0"/>
      <p:bldP spid="39" grpId="0"/>
      <p:bldP spid="53" grpId="0"/>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价格策略</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3" name="圆角矩形 70"/>
          <p:cNvSpPr/>
          <p:nvPr/>
        </p:nvSpPr>
        <p:spPr bwMode="auto">
          <a:xfrm>
            <a:off x="8262160" y="3939863"/>
            <a:ext cx="3098670" cy="510602"/>
          </a:xfrm>
          <a:prstGeom prst="roundRect">
            <a:avLst>
              <a:gd name="adj" fmla="val 6433"/>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4" name="圆角矩形 69"/>
          <p:cNvSpPr/>
          <p:nvPr/>
        </p:nvSpPr>
        <p:spPr bwMode="auto">
          <a:xfrm>
            <a:off x="4620567" y="3939863"/>
            <a:ext cx="3098670" cy="510602"/>
          </a:xfrm>
          <a:prstGeom prst="roundRect">
            <a:avLst>
              <a:gd name="adj" fmla="val 6433"/>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5" name="圆角矩形 67"/>
          <p:cNvSpPr/>
          <p:nvPr/>
        </p:nvSpPr>
        <p:spPr bwMode="auto">
          <a:xfrm>
            <a:off x="1007190" y="3939863"/>
            <a:ext cx="3098670" cy="510602"/>
          </a:xfrm>
          <a:prstGeom prst="roundRect">
            <a:avLst>
              <a:gd name="adj" fmla="val 6433"/>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6" name="Line 9"/>
          <p:cNvSpPr>
            <a:spLocks noChangeShapeType="1"/>
          </p:cNvSpPr>
          <p:nvPr/>
        </p:nvSpPr>
        <p:spPr bwMode="auto">
          <a:xfrm>
            <a:off x="2506411" y="3428866"/>
            <a:ext cx="0" cy="510997"/>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7" name="Line 10"/>
          <p:cNvSpPr>
            <a:spLocks noChangeShapeType="1"/>
          </p:cNvSpPr>
          <p:nvPr/>
        </p:nvSpPr>
        <p:spPr bwMode="auto">
          <a:xfrm>
            <a:off x="6127725" y="3074853"/>
            <a:ext cx="0" cy="86501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8" name="Line 11"/>
          <p:cNvSpPr>
            <a:spLocks noChangeShapeType="1"/>
          </p:cNvSpPr>
          <p:nvPr/>
        </p:nvSpPr>
        <p:spPr bwMode="auto">
          <a:xfrm>
            <a:off x="9790857" y="2706553"/>
            <a:ext cx="0" cy="123331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9" name="Text Box 18"/>
          <p:cNvSpPr txBox="1">
            <a:spLocks noChangeArrowheads="1"/>
          </p:cNvSpPr>
          <p:nvPr/>
        </p:nvSpPr>
        <p:spPr bwMode="auto">
          <a:xfrm>
            <a:off x="913310" y="4510247"/>
            <a:ext cx="3192550"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入门级产品主打性价比，目标人群为讲究生活品质的高端人群日常使用。</a:t>
            </a:r>
          </a:p>
        </p:txBody>
      </p:sp>
      <p:sp>
        <p:nvSpPr>
          <p:cNvPr id="80" name="Text Box 18"/>
          <p:cNvSpPr txBox="1">
            <a:spLocks noChangeArrowheads="1"/>
          </p:cNvSpPr>
          <p:nvPr/>
        </p:nvSpPr>
        <p:spPr bwMode="auto">
          <a:xfrm>
            <a:off x="1653047" y="4010498"/>
            <a:ext cx="1713076" cy="369332"/>
          </a:xfrm>
          <a:prstGeom prst="rect">
            <a:avLst/>
          </a:prstGeom>
          <a:noFill/>
          <a:ln>
            <a:noFill/>
          </a:ln>
          <a:effec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入门级体验版</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1" name="Text Box 18"/>
          <p:cNvSpPr txBox="1">
            <a:spLocks noChangeArrowheads="1"/>
          </p:cNvSpPr>
          <p:nvPr/>
        </p:nvSpPr>
        <p:spPr bwMode="auto">
          <a:xfrm>
            <a:off x="5289893" y="4008376"/>
            <a:ext cx="1675664" cy="369332"/>
          </a:xfrm>
          <a:prstGeom prst="rect">
            <a:avLst/>
          </a:prstGeom>
          <a:noFill/>
          <a:ln>
            <a:noFill/>
          </a:ln>
          <a:effec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中端进取版</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2" name="Text Box 18"/>
          <p:cNvSpPr txBox="1">
            <a:spLocks noChangeArrowheads="1"/>
          </p:cNvSpPr>
          <p:nvPr/>
        </p:nvSpPr>
        <p:spPr bwMode="auto">
          <a:xfrm>
            <a:off x="8907660" y="3996448"/>
            <a:ext cx="1804278" cy="369332"/>
          </a:xfrm>
          <a:prstGeom prst="rect">
            <a:avLst/>
          </a:prstGeom>
          <a:noFill/>
          <a:ln>
            <a:noFill/>
          </a:ln>
          <a:effec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高端尊享版</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3" name="Text Box 18"/>
          <p:cNvSpPr txBox="1">
            <a:spLocks noChangeArrowheads="1"/>
          </p:cNvSpPr>
          <p:nvPr/>
        </p:nvSpPr>
        <p:spPr bwMode="auto">
          <a:xfrm>
            <a:off x="1075792" y="5771594"/>
            <a:ext cx="2857112"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定价</a:t>
            </a:r>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55</a:t>
            </a:r>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元</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月</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4" name="Text Box 18"/>
          <p:cNvSpPr txBox="1">
            <a:spLocks noChangeArrowheads="1"/>
          </p:cNvSpPr>
          <p:nvPr/>
        </p:nvSpPr>
        <p:spPr bwMode="auto">
          <a:xfrm>
            <a:off x="4531450" y="4510247"/>
            <a:ext cx="3192550"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中端产品主打精品</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路线，功能多样化，品质</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与入门级有</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一定提升。</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5" name="Text Box 18"/>
          <p:cNvSpPr txBox="1">
            <a:spLocks noChangeArrowheads="1"/>
          </p:cNvSpPr>
          <p:nvPr/>
        </p:nvSpPr>
        <p:spPr bwMode="auto">
          <a:xfrm>
            <a:off x="4699169" y="5771594"/>
            <a:ext cx="2857112"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定价：</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200</a:t>
            </a:r>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元</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月</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6" name="Text Box 18"/>
          <p:cNvSpPr txBox="1">
            <a:spLocks noChangeArrowheads="1"/>
          </p:cNvSpPr>
          <p:nvPr/>
        </p:nvSpPr>
        <p:spPr bwMode="auto">
          <a:xfrm>
            <a:off x="8230736" y="4510247"/>
            <a:ext cx="3192550"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主打奢华</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路线，高端身份铭牌、全功能会员、拥有顶级权限等多种尊享功能。</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7" name="Text Box 18"/>
          <p:cNvSpPr txBox="1">
            <a:spLocks noChangeArrowheads="1"/>
          </p:cNvSpPr>
          <p:nvPr/>
        </p:nvSpPr>
        <p:spPr bwMode="auto">
          <a:xfrm>
            <a:off x="8370899" y="5771594"/>
            <a:ext cx="2857112"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定价：</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500</a:t>
            </a:r>
            <a:r>
              <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元</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月</a:t>
            </a:r>
          </a:p>
        </p:txBody>
      </p:sp>
      <p:sp>
        <p:nvSpPr>
          <p:cNvPr id="88" name="Freeform 5"/>
          <p:cNvSpPr>
            <a:spLocks/>
          </p:cNvSpPr>
          <p:nvPr/>
        </p:nvSpPr>
        <p:spPr bwMode="auto">
          <a:xfrm>
            <a:off x="1819668" y="1853192"/>
            <a:ext cx="1373486" cy="1575674"/>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1" y="0"/>
                  <a:pt x="1315" y="294"/>
                  <a:pt x="1315" y="657"/>
                </a:cubicBezTo>
                <a:cubicBezTo>
                  <a:pt x="1315" y="1020"/>
                  <a:pt x="805" y="1635"/>
                  <a:pt x="657" y="1635"/>
                </a:cubicBezTo>
                <a:cubicBezTo>
                  <a:pt x="510" y="1635"/>
                  <a:pt x="0" y="1020"/>
                  <a:pt x="0" y="657"/>
                </a:cubicBezTo>
                <a:cubicBezTo>
                  <a:pt x="0" y="294"/>
                  <a:pt x="294" y="0"/>
                  <a:pt x="657" y="0"/>
                </a:cubicBezTo>
                <a:close/>
              </a:path>
            </a:pathLst>
          </a:cu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9" name="Freeform 6"/>
          <p:cNvSpPr>
            <a:spLocks/>
          </p:cNvSpPr>
          <p:nvPr/>
        </p:nvSpPr>
        <p:spPr bwMode="auto">
          <a:xfrm>
            <a:off x="5436220" y="1504317"/>
            <a:ext cx="1373486" cy="1575674"/>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0"/>
                  <a:pt x="805" y="1635"/>
                  <a:pt x="657" y="1635"/>
                </a:cubicBezTo>
                <a:cubicBezTo>
                  <a:pt x="510" y="1635"/>
                  <a:pt x="0" y="1020"/>
                  <a:pt x="0" y="657"/>
                </a:cubicBezTo>
                <a:cubicBezTo>
                  <a:pt x="0" y="294"/>
                  <a:pt x="294" y="0"/>
                  <a:pt x="657" y="0"/>
                </a:cubicBezTo>
                <a:close/>
              </a:path>
            </a:pathLst>
          </a:cu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0" name="Freeform 7"/>
          <p:cNvSpPr>
            <a:spLocks/>
          </p:cNvSpPr>
          <p:nvPr/>
        </p:nvSpPr>
        <p:spPr bwMode="auto">
          <a:xfrm>
            <a:off x="9108877" y="1144117"/>
            <a:ext cx="1373486" cy="1575674"/>
          </a:xfrm>
          <a:custGeom>
            <a:avLst/>
            <a:gdLst>
              <a:gd name="T0" fmla="*/ 657 w 1315"/>
              <a:gd name="T1" fmla="*/ 0 h 1635"/>
              <a:gd name="T2" fmla="*/ 1315 w 1315"/>
              <a:gd name="T3" fmla="*/ 657 h 1635"/>
              <a:gd name="T4" fmla="*/ 657 w 1315"/>
              <a:gd name="T5" fmla="*/ 1635 h 1635"/>
              <a:gd name="T6" fmla="*/ 0 w 1315"/>
              <a:gd name="T7" fmla="*/ 657 h 1635"/>
              <a:gd name="T8" fmla="*/ 657 w 1315"/>
              <a:gd name="T9" fmla="*/ 0 h 1635"/>
            </a:gdLst>
            <a:ahLst/>
            <a:cxnLst>
              <a:cxn ang="0">
                <a:pos x="T0" y="T1"/>
              </a:cxn>
              <a:cxn ang="0">
                <a:pos x="T2" y="T3"/>
              </a:cxn>
              <a:cxn ang="0">
                <a:pos x="T4" y="T5"/>
              </a:cxn>
              <a:cxn ang="0">
                <a:pos x="T6" y="T7"/>
              </a:cxn>
              <a:cxn ang="0">
                <a:pos x="T8" y="T9"/>
              </a:cxn>
            </a:cxnLst>
            <a:rect l="0" t="0" r="r" b="b"/>
            <a:pathLst>
              <a:path w="1315" h="1635">
                <a:moveTo>
                  <a:pt x="657" y="0"/>
                </a:moveTo>
                <a:cubicBezTo>
                  <a:pt x="1020" y="0"/>
                  <a:pt x="1315" y="294"/>
                  <a:pt x="1315" y="657"/>
                </a:cubicBezTo>
                <a:cubicBezTo>
                  <a:pt x="1315" y="1020"/>
                  <a:pt x="805" y="1635"/>
                  <a:pt x="657" y="1635"/>
                </a:cubicBezTo>
                <a:cubicBezTo>
                  <a:pt x="510" y="1635"/>
                  <a:pt x="0" y="1020"/>
                  <a:pt x="0" y="657"/>
                </a:cubicBezTo>
                <a:cubicBezTo>
                  <a:pt x="0" y="294"/>
                  <a:pt x="294" y="0"/>
                  <a:pt x="657" y="0"/>
                </a:cubicBezTo>
                <a:close/>
              </a:path>
            </a:pathLst>
          </a:custGeom>
          <a:gradFill>
            <a:gsLst>
              <a:gs pos="100000">
                <a:srgbClr val="026EBB"/>
              </a:gs>
              <a:gs pos="0">
                <a:srgbClr val="038EDB"/>
              </a:gs>
            </a:gsLst>
            <a:lin ang="0" scaled="1"/>
          </a:gra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1" name="Freeform 5"/>
          <p:cNvSpPr>
            <a:spLocks noEditPoints="1"/>
          </p:cNvSpPr>
          <p:nvPr/>
        </p:nvSpPr>
        <p:spPr bwMode="auto">
          <a:xfrm>
            <a:off x="2099728" y="2176595"/>
            <a:ext cx="786354" cy="711534"/>
          </a:xfrm>
          <a:custGeom>
            <a:avLst/>
            <a:gdLst>
              <a:gd name="T0" fmla="*/ 176 w 1144"/>
              <a:gd name="T1" fmla="*/ 515 h 1056"/>
              <a:gd name="T2" fmla="*/ 172 w 1144"/>
              <a:gd name="T3" fmla="*/ 358 h 1056"/>
              <a:gd name="T4" fmla="*/ 346 w 1144"/>
              <a:gd name="T5" fmla="*/ 418 h 1056"/>
              <a:gd name="T6" fmla="*/ 382 w 1144"/>
              <a:gd name="T7" fmla="*/ 424 h 1056"/>
              <a:gd name="T8" fmla="*/ 1056 w 1144"/>
              <a:gd name="T9" fmla="*/ 646 h 1056"/>
              <a:gd name="T10" fmla="*/ 1134 w 1144"/>
              <a:gd name="T11" fmla="*/ 631 h 1056"/>
              <a:gd name="T12" fmla="*/ 1114 w 1144"/>
              <a:gd name="T13" fmla="*/ 682 h 1056"/>
              <a:gd name="T14" fmla="*/ 1069 w 1144"/>
              <a:gd name="T15" fmla="*/ 784 h 1056"/>
              <a:gd name="T16" fmla="*/ 1026 w 1144"/>
              <a:gd name="T17" fmla="*/ 684 h 1056"/>
              <a:gd name="T18" fmla="*/ 967 w 1144"/>
              <a:gd name="T19" fmla="*/ 1027 h 1056"/>
              <a:gd name="T20" fmla="*/ 935 w 1144"/>
              <a:gd name="T21" fmla="*/ 1056 h 1056"/>
              <a:gd name="T22" fmla="*/ 750 w 1144"/>
              <a:gd name="T23" fmla="*/ 1056 h 1056"/>
              <a:gd name="T24" fmla="*/ 731 w 1144"/>
              <a:gd name="T25" fmla="*/ 951 h 1056"/>
              <a:gd name="T26" fmla="*/ 459 w 1144"/>
              <a:gd name="T27" fmla="*/ 950 h 1056"/>
              <a:gd name="T28" fmla="*/ 432 w 1144"/>
              <a:gd name="T29" fmla="*/ 1051 h 1056"/>
              <a:gd name="T30" fmla="*/ 290 w 1144"/>
              <a:gd name="T31" fmla="*/ 1051 h 1056"/>
              <a:gd name="T32" fmla="*/ 261 w 1144"/>
              <a:gd name="T33" fmla="*/ 1032 h 1056"/>
              <a:gd name="T34" fmla="*/ 12 w 1144"/>
              <a:gd name="T35" fmla="*/ 739 h 1056"/>
              <a:gd name="T36" fmla="*/ 1 w 1144"/>
              <a:gd name="T37" fmla="*/ 714 h 1056"/>
              <a:gd name="T38" fmla="*/ 11 w 1144"/>
              <a:gd name="T39" fmla="*/ 568 h 1056"/>
              <a:gd name="T40" fmla="*/ 1079 w 1144"/>
              <a:gd name="T41" fmla="*/ 712 h 1056"/>
              <a:gd name="T42" fmla="*/ 1069 w 1144"/>
              <a:gd name="T43" fmla="*/ 703 h 1056"/>
              <a:gd name="T44" fmla="*/ 1051 w 1144"/>
              <a:gd name="T45" fmla="*/ 736 h 1056"/>
              <a:gd name="T46" fmla="*/ 1082 w 1144"/>
              <a:gd name="T47" fmla="*/ 731 h 1056"/>
              <a:gd name="T48" fmla="*/ 253 w 1144"/>
              <a:gd name="T49" fmla="*/ 598 h 1056"/>
              <a:gd name="T50" fmla="*/ 205 w 1144"/>
              <a:gd name="T51" fmla="*/ 647 h 1056"/>
              <a:gd name="T52" fmla="*/ 302 w 1144"/>
              <a:gd name="T53" fmla="*/ 647 h 1056"/>
              <a:gd name="T54" fmla="*/ 608 w 1144"/>
              <a:gd name="T55" fmla="*/ 0 h 1056"/>
              <a:gd name="T56" fmla="*/ 438 w 1144"/>
              <a:gd name="T57" fmla="*/ 170 h 1056"/>
              <a:gd name="T58" fmla="*/ 777 w 1144"/>
              <a:gd name="T59" fmla="*/ 170 h 1056"/>
              <a:gd name="T60" fmla="*/ 471 w 1144"/>
              <a:gd name="T61" fmla="*/ 461 h 1056"/>
              <a:gd name="T62" fmla="*/ 471 w 1144"/>
              <a:gd name="T63" fmla="*/ 517 h 1056"/>
              <a:gd name="T64" fmla="*/ 726 w 1144"/>
              <a:gd name="T65" fmla="*/ 461 h 1056"/>
              <a:gd name="T66" fmla="*/ 193 w 1144"/>
              <a:gd name="T67" fmla="*/ 578 h 1056"/>
              <a:gd name="T68" fmla="*/ 72 w 1144"/>
              <a:gd name="T69" fmla="*/ 620 h 1056"/>
              <a:gd name="T70" fmla="*/ 261 w 1144"/>
              <a:gd name="T71" fmla="*/ 879 h 1056"/>
              <a:gd name="T72" fmla="*/ 269 w 1144"/>
              <a:gd name="T73" fmla="*/ 890 h 1056"/>
              <a:gd name="T74" fmla="*/ 383 w 1144"/>
              <a:gd name="T75" fmla="*/ 987 h 1056"/>
              <a:gd name="T76" fmla="*/ 412 w 1144"/>
              <a:gd name="T77" fmla="*/ 877 h 1056"/>
              <a:gd name="T78" fmla="*/ 600 w 1144"/>
              <a:gd name="T79" fmla="*/ 897 h 1056"/>
              <a:gd name="T80" fmla="*/ 783 w 1144"/>
              <a:gd name="T81" fmla="*/ 876 h 1056"/>
              <a:gd name="T82" fmla="*/ 803 w 1144"/>
              <a:gd name="T83" fmla="*/ 992 h 1056"/>
              <a:gd name="T84" fmla="*/ 939 w 1144"/>
              <a:gd name="T85" fmla="*/ 650 h 1056"/>
              <a:gd name="T86" fmla="*/ 399 w 1144"/>
              <a:gd name="T87" fmla="*/ 487 h 1056"/>
              <a:gd name="T88" fmla="*/ 344 w 1144"/>
              <a:gd name="T89" fmla="*/ 547 h 1056"/>
              <a:gd name="T90" fmla="*/ 248 w 1144"/>
              <a:gd name="T91" fmla="*/ 446 h 1056"/>
              <a:gd name="T92" fmla="*/ 193 w 1144"/>
              <a:gd name="T93" fmla="*/ 578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44" h="1056">
                <a:moveTo>
                  <a:pt x="35" y="563"/>
                </a:moveTo>
                <a:cubicBezTo>
                  <a:pt x="78" y="554"/>
                  <a:pt x="126" y="537"/>
                  <a:pt x="176" y="515"/>
                </a:cubicBezTo>
                <a:lnTo>
                  <a:pt x="173" y="401"/>
                </a:lnTo>
                <a:lnTo>
                  <a:pt x="172" y="358"/>
                </a:lnTo>
                <a:lnTo>
                  <a:pt x="215" y="363"/>
                </a:lnTo>
                <a:cubicBezTo>
                  <a:pt x="272" y="371"/>
                  <a:pt x="314" y="390"/>
                  <a:pt x="346" y="418"/>
                </a:cubicBezTo>
                <a:cubicBezTo>
                  <a:pt x="352" y="423"/>
                  <a:pt x="357" y="428"/>
                  <a:pt x="361" y="433"/>
                </a:cubicBezTo>
                <a:cubicBezTo>
                  <a:pt x="368" y="430"/>
                  <a:pt x="375" y="427"/>
                  <a:pt x="382" y="424"/>
                </a:cubicBezTo>
                <a:cubicBezTo>
                  <a:pt x="614" y="328"/>
                  <a:pt x="854" y="281"/>
                  <a:pt x="1000" y="629"/>
                </a:cubicBezTo>
                <a:cubicBezTo>
                  <a:pt x="1017" y="633"/>
                  <a:pt x="1038" y="639"/>
                  <a:pt x="1056" y="646"/>
                </a:cubicBezTo>
                <a:cubicBezTo>
                  <a:pt x="1079" y="621"/>
                  <a:pt x="1102" y="598"/>
                  <a:pt x="1102" y="598"/>
                </a:cubicBezTo>
                <a:lnTo>
                  <a:pt x="1134" y="631"/>
                </a:lnTo>
                <a:cubicBezTo>
                  <a:pt x="1134" y="631"/>
                  <a:pt x="1118" y="648"/>
                  <a:pt x="1099" y="668"/>
                </a:cubicBezTo>
                <a:cubicBezTo>
                  <a:pt x="1105" y="673"/>
                  <a:pt x="1110" y="677"/>
                  <a:pt x="1114" y="682"/>
                </a:cubicBezTo>
                <a:cubicBezTo>
                  <a:pt x="1144" y="718"/>
                  <a:pt x="1135" y="747"/>
                  <a:pt x="1112" y="766"/>
                </a:cubicBezTo>
                <a:cubicBezTo>
                  <a:pt x="1100" y="776"/>
                  <a:pt x="1085" y="782"/>
                  <a:pt x="1069" y="784"/>
                </a:cubicBezTo>
                <a:cubicBezTo>
                  <a:pt x="1053" y="786"/>
                  <a:pt x="1036" y="783"/>
                  <a:pt x="1024" y="774"/>
                </a:cubicBezTo>
                <a:cubicBezTo>
                  <a:pt x="1002" y="758"/>
                  <a:pt x="994" y="728"/>
                  <a:pt x="1026" y="684"/>
                </a:cubicBezTo>
                <a:cubicBezTo>
                  <a:pt x="1018" y="681"/>
                  <a:pt x="1009" y="679"/>
                  <a:pt x="1001" y="677"/>
                </a:cubicBezTo>
                <a:lnTo>
                  <a:pt x="967" y="1027"/>
                </a:lnTo>
                <a:lnTo>
                  <a:pt x="964" y="1056"/>
                </a:lnTo>
                <a:lnTo>
                  <a:pt x="935" y="1056"/>
                </a:lnTo>
                <a:lnTo>
                  <a:pt x="777" y="1056"/>
                </a:lnTo>
                <a:lnTo>
                  <a:pt x="750" y="1056"/>
                </a:lnTo>
                <a:lnTo>
                  <a:pt x="745" y="1030"/>
                </a:lnTo>
                <a:lnTo>
                  <a:pt x="731" y="951"/>
                </a:lnTo>
                <a:cubicBezTo>
                  <a:pt x="689" y="957"/>
                  <a:pt x="645" y="961"/>
                  <a:pt x="601" y="961"/>
                </a:cubicBezTo>
                <a:cubicBezTo>
                  <a:pt x="554" y="962"/>
                  <a:pt x="507" y="958"/>
                  <a:pt x="459" y="950"/>
                </a:cubicBezTo>
                <a:lnTo>
                  <a:pt x="438" y="1027"/>
                </a:lnTo>
                <a:lnTo>
                  <a:pt x="432" y="1051"/>
                </a:lnTo>
                <a:lnTo>
                  <a:pt x="407" y="1051"/>
                </a:lnTo>
                <a:lnTo>
                  <a:pt x="290" y="1051"/>
                </a:lnTo>
                <a:lnTo>
                  <a:pt x="270" y="1051"/>
                </a:lnTo>
                <a:lnTo>
                  <a:pt x="261" y="1032"/>
                </a:lnTo>
                <a:lnTo>
                  <a:pt x="213" y="921"/>
                </a:lnTo>
                <a:lnTo>
                  <a:pt x="12" y="739"/>
                </a:lnTo>
                <a:lnTo>
                  <a:pt x="0" y="729"/>
                </a:lnTo>
                <a:lnTo>
                  <a:pt x="1" y="714"/>
                </a:lnTo>
                <a:lnTo>
                  <a:pt x="10" y="592"/>
                </a:lnTo>
                <a:lnTo>
                  <a:pt x="11" y="568"/>
                </a:lnTo>
                <a:lnTo>
                  <a:pt x="35" y="563"/>
                </a:lnTo>
                <a:close/>
                <a:moveTo>
                  <a:pt x="1079" y="712"/>
                </a:moveTo>
                <a:lnTo>
                  <a:pt x="1079" y="712"/>
                </a:lnTo>
                <a:cubicBezTo>
                  <a:pt x="1076" y="709"/>
                  <a:pt x="1073" y="706"/>
                  <a:pt x="1069" y="703"/>
                </a:cubicBezTo>
                <a:cubicBezTo>
                  <a:pt x="1067" y="706"/>
                  <a:pt x="1065" y="708"/>
                  <a:pt x="1064" y="711"/>
                </a:cubicBezTo>
                <a:cubicBezTo>
                  <a:pt x="1051" y="728"/>
                  <a:pt x="1049" y="735"/>
                  <a:pt x="1051" y="736"/>
                </a:cubicBezTo>
                <a:cubicBezTo>
                  <a:pt x="1053" y="738"/>
                  <a:pt x="1058" y="739"/>
                  <a:pt x="1064" y="738"/>
                </a:cubicBezTo>
                <a:cubicBezTo>
                  <a:pt x="1071" y="737"/>
                  <a:pt x="1078" y="735"/>
                  <a:pt x="1082" y="731"/>
                </a:cubicBezTo>
                <a:cubicBezTo>
                  <a:pt x="1086" y="728"/>
                  <a:pt x="1087" y="721"/>
                  <a:pt x="1079" y="712"/>
                </a:cubicBezTo>
                <a:close/>
                <a:moveTo>
                  <a:pt x="253" y="598"/>
                </a:moveTo>
                <a:lnTo>
                  <a:pt x="253" y="598"/>
                </a:lnTo>
                <a:cubicBezTo>
                  <a:pt x="227" y="598"/>
                  <a:pt x="205" y="620"/>
                  <a:pt x="205" y="647"/>
                </a:cubicBezTo>
                <a:cubicBezTo>
                  <a:pt x="205" y="674"/>
                  <a:pt x="227" y="695"/>
                  <a:pt x="253" y="695"/>
                </a:cubicBezTo>
                <a:cubicBezTo>
                  <a:pt x="280" y="695"/>
                  <a:pt x="302" y="674"/>
                  <a:pt x="302" y="647"/>
                </a:cubicBezTo>
                <a:cubicBezTo>
                  <a:pt x="302" y="620"/>
                  <a:pt x="280" y="598"/>
                  <a:pt x="253" y="598"/>
                </a:cubicBezTo>
                <a:close/>
                <a:moveTo>
                  <a:pt x="608" y="0"/>
                </a:moveTo>
                <a:lnTo>
                  <a:pt x="608" y="0"/>
                </a:lnTo>
                <a:cubicBezTo>
                  <a:pt x="514" y="0"/>
                  <a:pt x="438" y="76"/>
                  <a:pt x="438" y="170"/>
                </a:cubicBezTo>
                <a:cubicBezTo>
                  <a:pt x="438" y="263"/>
                  <a:pt x="514" y="339"/>
                  <a:pt x="608" y="339"/>
                </a:cubicBezTo>
                <a:cubicBezTo>
                  <a:pt x="701" y="339"/>
                  <a:pt x="777" y="263"/>
                  <a:pt x="777" y="170"/>
                </a:cubicBezTo>
                <a:cubicBezTo>
                  <a:pt x="777" y="76"/>
                  <a:pt x="701" y="0"/>
                  <a:pt x="608" y="0"/>
                </a:cubicBezTo>
                <a:close/>
                <a:moveTo>
                  <a:pt x="471" y="461"/>
                </a:moveTo>
                <a:lnTo>
                  <a:pt x="471" y="461"/>
                </a:lnTo>
                <a:lnTo>
                  <a:pt x="471" y="517"/>
                </a:lnTo>
                <a:lnTo>
                  <a:pt x="726" y="517"/>
                </a:lnTo>
                <a:lnTo>
                  <a:pt x="726" y="461"/>
                </a:lnTo>
                <a:lnTo>
                  <a:pt x="471" y="461"/>
                </a:lnTo>
                <a:close/>
                <a:moveTo>
                  <a:pt x="193" y="578"/>
                </a:moveTo>
                <a:lnTo>
                  <a:pt x="193" y="578"/>
                </a:lnTo>
                <a:cubicBezTo>
                  <a:pt x="151" y="595"/>
                  <a:pt x="110" y="610"/>
                  <a:pt x="72" y="620"/>
                </a:cubicBezTo>
                <a:lnTo>
                  <a:pt x="66" y="703"/>
                </a:lnTo>
                <a:lnTo>
                  <a:pt x="261" y="879"/>
                </a:lnTo>
                <a:lnTo>
                  <a:pt x="266" y="883"/>
                </a:lnTo>
                <a:lnTo>
                  <a:pt x="269" y="890"/>
                </a:lnTo>
                <a:lnTo>
                  <a:pt x="311" y="987"/>
                </a:lnTo>
                <a:lnTo>
                  <a:pt x="383" y="987"/>
                </a:lnTo>
                <a:lnTo>
                  <a:pt x="405" y="905"/>
                </a:lnTo>
                <a:lnTo>
                  <a:pt x="412" y="877"/>
                </a:lnTo>
                <a:lnTo>
                  <a:pt x="442" y="882"/>
                </a:lnTo>
                <a:cubicBezTo>
                  <a:pt x="496" y="893"/>
                  <a:pt x="549" y="898"/>
                  <a:pt x="600" y="897"/>
                </a:cubicBezTo>
                <a:cubicBezTo>
                  <a:pt x="652" y="897"/>
                  <a:pt x="702" y="892"/>
                  <a:pt x="751" y="882"/>
                </a:cubicBezTo>
                <a:lnTo>
                  <a:pt x="783" y="876"/>
                </a:lnTo>
                <a:lnTo>
                  <a:pt x="788" y="908"/>
                </a:lnTo>
                <a:lnTo>
                  <a:pt x="803" y="992"/>
                </a:lnTo>
                <a:lnTo>
                  <a:pt x="906" y="992"/>
                </a:lnTo>
                <a:lnTo>
                  <a:pt x="939" y="650"/>
                </a:lnTo>
                <a:cubicBezTo>
                  <a:pt x="815" y="358"/>
                  <a:pt x="608" y="400"/>
                  <a:pt x="406" y="483"/>
                </a:cubicBezTo>
                <a:lnTo>
                  <a:pt x="399" y="487"/>
                </a:lnTo>
                <a:cubicBezTo>
                  <a:pt x="404" y="498"/>
                  <a:pt x="409" y="510"/>
                  <a:pt x="414" y="522"/>
                </a:cubicBezTo>
                <a:lnTo>
                  <a:pt x="344" y="547"/>
                </a:lnTo>
                <a:cubicBezTo>
                  <a:pt x="334" y="518"/>
                  <a:pt x="319" y="493"/>
                  <a:pt x="298" y="474"/>
                </a:cubicBezTo>
                <a:cubicBezTo>
                  <a:pt x="285" y="462"/>
                  <a:pt x="268" y="453"/>
                  <a:pt x="248" y="446"/>
                </a:cubicBezTo>
                <a:lnTo>
                  <a:pt x="252" y="576"/>
                </a:lnTo>
                <a:lnTo>
                  <a:pt x="193" y="57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2" name="Freeform 6"/>
          <p:cNvSpPr>
            <a:spLocks noEditPoints="1"/>
          </p:cNvSpPr>
          <p:nvPr/>
        </p:nvSpPr>
        <p:spPr bwMode="auto">
          <a:xfrm>
            <a:off x="5736124" y="1850237"/>
            <a:ext cx="783202" cy="650390"/>
          </a:xfrm>
          <a:custGeom>
            <a:avLst/>
            <a:gdLst>
              <a:gd name="T0" fmla="*/ 601 w 857"/>
              <a:gd name="T1" fmla="*/ 450 h 725"/>
              <a:gd name="T2" fmla="*/ 475 w 857"/>
              <a:gd name="T3" fmla="*/ 450 h 725"/>
              <a:gd name="T4" fmla="*/ 475 w 857"/>
              <a:gd name="T5" fmla="*/ 577 h 725"/>
              <a:gd name="T6" fmla="*/ 382 w 857"/>
              <a:gd name="T7" fmla="*/ 577 h 725"/>
              <a:gd name="T8" fmla="*/ 382 w 857"/>
              <a:gd name="T9" fmla="*/ 450 h 725"/>
              <a:gd name="T10" fmla="*/ 256 w 857"/>
              <a:gd name="T11" fmla="*/ 450 h 725"/>
              <a:gd name="T12" fmla="*/ 256 w 857"/>
              <a:gd name="T13" fmla="*/ 357 h 725"/>
              <a:gd name="T14" fmla="*/ 382 w 857"/>
              <a:gd name="T15" fmla="*/ 357 h 725"/>
              <a:gd name="T16" fmla="*/ 382 w 857"/>
              <a:gd name="T17" fmla="*/ 231 h 725"/>
              <a:gd name="T18" fmla="*/ 475 w 857"/>
              <a:gd name="T19" fmla="*/ 231 h 725"/>
              <a:gd name="T20" fmla="*/ 475 w 857"/>
              <a:gd name="T21" fmla="*/ 357 h 725"/>
              <a:gd name="T22" fmla="*/ 601 w 857"/>
              <a:gd name="T23" fmla="*/ 357 h 725"/>
              <a:gd name="T24" fmla="*/ 601 w 857"/>
              <a:gd name="T25" fmla="*/ 450 h 725"/>
              <a:gd name="T26" fmla="*/ 787 w 857"/>
              <a:gd name="T27" fmla="*/ 233 h 725"/>
              <a:gd name="T28" fmla="*/ 428 w 857"/>
              <a:gd name="T29" fmla="*/ 173 h 725"/>
              <a:gd name="T30" fmla="*/ 70 w 857"/>
              <a:gd name="T31" fmla="*/ 233 h 725"/>
              <a:gd name="T32" fmla="*/ 429 w 857"/>
              <a:gd name="T33" fmla="*/ 725 h 725"/>
              <a:gd name="T34" fmla="*/ 787 w 857"/>
              <a:gd name="T35" fmla="*/ 233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5">
                <a:moveTo>
                  <a:pt x="601" y="450"/>
                </a:moveTo>
                <a:lnTo>
                  <a:pt x="475" y="450"/>
                </a:lnTo>
                <a:lnTo>
                  <a:pt x="475" y="577"/>
                </a:lnTo>
                <a:lnTo>
                  <a:pt x="382" y="577"/>
                </a:lnTo>
                <a:lnTo>
                  <a:pt x="382" y="450"/>
                </a:lnTo>
                <a:lnTo>
                  <a:pt x="256" y="450"/>
                </a:lnTo>
                <a:lnTo>
                  <a:pt x="256" y="357"/>
                </a:lnTo>
                <a:lnTo>
                  <a:pt x="382" y="357"/>
                </a:lnTo>
                <a:lnTo>
                  <a:pt x="382" y="231"/>
                </a:lnTo>
                <a:lnTo>
                  <a:pt x="475" y="231"/>
                </a:lnTo>
                <a:lnTo>
                  <a:pt x="475" y="357"/>
                </a:lnTo>
                <a:lnTo>
                  <a:pt x="601" y="357"/>
                </a:lnTo>
                <a:lnTo>
                  <a:pt x="601" y="450"/>
                </a:lnTo>
                <a:close/>
                <a:moveTo>
                  <a:pt x="787" y="233"/>
                </a:moveTo>
                <a:cubicBezTo>
                  <a:pt x="725" y="0"/>
                  <a:pt x="470" y="147"/>
                  <a:pt x="428" y="173"/>
                </a:cubicBezTo>
                <a:cubicBezTo>
                  <a:pt x="385" y="146"/>
                  <a:pt x="131" y="2"/>
                  <a:pt x="70" y="233"/>
                </a:cubicBezTo>
                <a:cubicBezTo>
                  <a:pt x="0" y="501"/>
                  <a:pt x="427" y="722"/>
                  <a:pt x="429" y="725"/>
                </a:cubicBezTo>
                <a:cubicBezTo>
                  <a:pt x="429" y="725"/>
                  <a:pt x="857" y="498"/>
                  <a:pt x="787" y="23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3" name="Freeform 7"/>
          <p:cNvSpPr>
            <a:spLocks noEditPoints="1"/>
          </p:cNvSpPr>
          <p:nvPr/>
        </p:nvSpPr>
        <p:spPr bwMode="auto">
          <a:xfrm>
            <a:off x="9434248" y="1537521"/>
            <a:ext cx="713218" cy="638052"/>
          </a:xfrm>
          <a:custGeom>
            <a:avLst/>
            <a:gdLst>
              <a:gd name="T0" fmla="*/ 138 w 912"/>
              <a:gd name="T1" fmla="*/ 6 h 833"/>
              <a:gd name="T2" fmla="*/ 208 w 912"/>
              <a:gd name="T3" fmla="*/ 118 h 833"/>
              <a:gd name="T4" fmla="*/ 277 w 912"/>
              <a:gd name="T5" fmla="*/ 230 h 833"/>
              <a:gd name="T6" fmla="*/ 138 w 912"/>
              <a:gd name="T7" fmla="*/ 230 h 833"/>
              <a:gd name="T8" fmla="*/ 0 w 912"/>
              <a:gd name="T9" fmla="*/ 230 h 833"/>
              <a:gd name="T10" fmla="*/ 69 w 912"/>
              <a:gd name="T11" fmla="*/ 118 h 833"/>
              <a:gd name="T12" fmla="*/ 138 w 912"/>
              <a:gd name="T13" fmla="*/ 6 h 833"/>
              <a:gd name="T14" fmla="*/ 297 w 912"/>
              <a:gd name="T15" fmla="*/ 224 h 833"/>
              <a:gd name="T16" fmla="*/ 228 w 912"/>
              <a:gd name="T17" fmla="*/ 112 h 833"/>
              <a:gd name="T18" fmla="*/ 159 w 912"/>
              <a:gd name="T19" fmla="*/ 0 h 833"/>
              <a:gd name="T20" fmla="*/ 297 w 912"/>
              <a:gd name="T21" fmla="*/ 0 h 833"/>
              <a:gd name="T22" fmla="*/ 436 w 912"/>
              <a:gd name="T23" fmla="*/ 0 h 833"/>
              <a:gd name="T24" fmla="*/ 367 w 912"/>
              <a:gd name="T25" fmla="*/ 112 h 833"/>
              <a:gd name="T26" fmla="*/ 297 w 912"/>
              <a:gd name="T27" fmla="*/ 224 h 833"/>
              <a:gd name="T28" fmla="*/ 456 w 912"/>
              <a:gd name="T29" fmla="*/ 6 h 833"/>
              <a:gd name="T30" fmla="*/ 525 w 912"/>
              <a:gd name="T31" fmla="*/ 118 h 833"/>
              <a:gd name="T32" fmla="*/ 595 w 912"/>
              <a:gd name="T33" fmla="*/ 230 h 833"/>
              <a:gd name="T34" fmla="*/ 456 w 912"/>
              <a:gd name="T35" fmla="*/ 230 h 833"/>
              <a:gd name="T36" fmla="*/ 318 w 912"/>
              <a:gd name="T37" fmla="*/ 230 h 833"/>
              <a:gd name="T38" fmla="*/ 387 w 912"/>
              <a:gd name="T39" fmla="*/ 118 h 833"/>
              <a:gd name="T40" fmla="*/ 456 w 912"/>
              <a:gd name="T41" fmla="*/ 6 h 833"/>
              <a:gd name="T42" fmla="*/ 615 w 912"/>
              <a:gd name="T43" fmla="*/ 224 h 833"/>
              <a:gd name="T44" fmla="*/ 546 w 912"/>
              <a:gd name="T45" fmla="*/ 112 h 833"/>
              <a:gd name="T46" fmla="*/ 476 w 912"/>
              <a:gd name="T47" fmla="*/ 0 h 833"/>
              <a:gd name="T48" fmla="*/ 615 w 912"/>
              <a:gd name="T49" fmla="*/ 0 h 833"/>
              <a:gd name="T50" fmla="*/ 753 w 912"/>
              <a:gd name="T51" fmla="*/ 0 h 833"/>
              <a:gd name="T52" fmla="*/ 684 w 912"/>
              <a:gd name="T53" fmla="*/ 112 h 833"/>
              <a:gd name="T54" fmla="*/ 615 w 912"/>
              <a:gd name="T55" fmla="*/ 224 h 833"/>
              <a:gd name="T56" fmla="*/ 774 w 912"/>
              <a:gd name="T57" fmla="*/ 6 h 833"/>
              <a:gd name="T58" fmla="*/ 843 w 912"/>
              <a:gd name="T59" fmla="*/ 118 h 833"/>
              <a:gd name="T60" fmla="*/ 912 w 912"/>
              <a:gd name="T61" fmla="*/ 230 h 833"/>
              <a:gd name="T62" fmla="*/ 774 w 912"/>
              <a:gd name="T63" fmla="*/ 230 h 833"/>
              <a:gd name="T64" fmla="*/ 635 w 912"/>
              <a:gd name="T65" fmla="*/ 230 h 833"/>
              <a:gd name="T66" fmla="*/ 704 w 912"/>
              <a:gd name="T67" fmla="*/ 118 h 833"/>
              <a:gd name="T68" fmla="*/ 774 w 912"/>
              <a:gd name="T69" fmla="*/ 6 h 833"/>
              <a:gd name="T70" fmla="*/ 429 w 912"/>
              <a:gd name="T71" fmla="*/ 794 h 833"/>
              <a:gd name="T72" fmla="*/ 283 w 912"/>
              <a:gd name="T73" fmla="*/ 247 h 833"/>
              <a:gd name="T74" fmla="*/ 144 w 912"/>
              <a:gd name="T75" fmla="*/ 247 h 833"/>
              <a:gd name="T76" fmla="*/ 6 w 912"/>
              <a:gd name="T77" fmla="*/ 247 h 833"/>
              <a:gd name="T78" fmla="*/ 429 w 912"/>
              <a:gd name="T79" fmla="*/ 794 h 833"/>
              <a:gd name="T80" fmla="*/ 456 w 912"/>
              <a:gd name="T81" fmla="*/ 833 h 833"/>
              <a:gd name="T82" fmla="*/ 531 w 912"/>
              <a:gd name="T83" fmla="*/ 540 h 833"/>
              <a:gd name="T84" fmla="*/ 606 w 912"/>
              <a:gd name="T85" fmla="*/ 247 h 833"/>
              <a:gd name="T86" fmla="*/ 456 w 912"/>
              <a:gd name="T87" fmla="*/ 247 h 833"/>
              <a:gd name="T88" fmla="*/ 307 w 912"/>
              <a:gd name="T89" fmla="*/ 247 h 833"/>
              <a:gd name="T90" fmla="*/ 381 w 912"/>
              <a:gd name="T91" fmla="*/ 540 h 833"/>
              <a:gd name="T92" fmla="*/ 456 w 912"/>
              <a:gd name="T93" fmla="*/ 833 h 833"/>
              <a:gd name="T94" fmla="*/ 479 w 912"/>
              <a:gd name="T95" fmla="*/ 795 h 833"/>
              <a:gd name="T96" fmla="*/ 906 w 912"/>
              <a:gd name="T97" fmla="*/ 247 h 833"/>
              <a:gd name="T98" fmla="*/ 768 w 912"/>
              <a:gd name="T99" fmla="*/ 247 h 833"/>
              <a:gd name="T100" fmla="*/ 629 w 912"/>
              <a:gd name="T101" fmla="*/ 247 h 833"/>
              <a:gd name="T102" fmla="*/ 479 w 912"/>
              <a:gd name="T103" fmla="*/ 795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2" h="833">
                <a:moveTo>
                  <a:pt x="138" y="6"/>
                </a:moveTo>
                <a:lnTo>
                  <a:pt x="208" y="118"/>
                </a:lnTo>
                <a:lnTo>
                  <a:pt x="277" y="230"/>
                </a:lnTo>
                <a:lnTo>
                  <a:pt x="138" y="230"/>
                </a:lnTo>
                <a:lnTo>
                  <a:pt x="0" y="230"/>
                </a:lnTo>
                <a:lnTo>
                  <a:pt x="69" y="118"/>
                </a:lnTo>
                <a:lnTo>
                  <a:pt x="138" y="6"/>
                </a:lnTo>
                <a:close/>
                <a:moveTo>
                  <a:pt x="297" y="224"/>
                </a:moveTo>
                <a:lnTo>
                  <a:pt x="228" y="112"/>
                </a:lnTo>
                <a:lnTo>
                  <a:pt x="159" y="0"/>
                </a:lnTo>
                <a:lnTo>
                  <a:pt x="297" y="0"/>
                </a:lnTo>
                <a:lnTo>
                  <a:pt x="436" y="0"/>
                </a:lnTo>
                <a:lnTo>
                  <a:pt x="367" y="112"/>
                </a:lnTo>
                <a:lnTo>
                  <a:pt x="297" y="224"/>
                </a:lnTo>
                <a:close/>
                <a:moveTo>
                  <a:pt x="456" y="6"/>
                </a:moveTo>
                <a:lnTo>
                  <a:pt x="525" y="118"/>
                </a:lnTo>
                <a:lnTo>
                  <a:pt x="595" y="230"/>
                </a:lnTo>
                <a:lnTo>
                  <a:pt x="456" y="230"/>
                </a:lnTo>
                <a:lnTo>
                  <a:pt x="318" y="230"/>
                </a:lnTo>
                <a:lnTo>
                  <a:pt x="387" y="118"/>
                </a:lnTo>
                <a:lnTo>
                  <a:pt x="456" y="6"/>
                </a:lnTo>
                <a:close/>
                <a:moveTo>
                  <a:pt x="615" y="224"/>
                </a:moveTo>
                <a:lnTo>
                  <a:pt x="546" y="112"/>
                </a:lnTo>
                <a:lnTo>
                  <a:pt x="476" y="0"/>
                </a:lnTo>
                <a:lnTo>
                  <a:pt x="615" y="0"/>
                </a:lnTo>
                <a:lnTo>
                  <a:pt x="753" y="0"/>
                </a:lnTo>
                <a:lnTo>
                  <a:pt x="684" y="112"/>
                </a:lnTo>
                <a:lnTo>
                  <a:pt x="615" y="224"/>
                </a:lnTo>
                <a:close/>
                <a:moveTo>
                  <a:pt x="774" y="6"/>
                </a:moveTo>
                <a:lnTo>
                  <a:pt x="843" y="118"/>
                </a:lnTo>
                <a:lnTo>
                  <a:pt x="912" y="230"/>
                </a:lnTo>
                <a:lnTo>
                  <a:pt x="774" y="230"/>
                </a:lnTo>
                <a:lnTo>
                  <a:pt x="635" y="230"/>
                </a:lnTo>
                <a:lnTo>
                  <a:pt x="704" y="118"/>
                </a:lnTo>
                <a:lnTo>
                  <a:pt x="774" y="6"/>
                </a:lnTo>
                <a:close/>
                <a:moveTo>
                  <a:pt x="429" y="794"/>
                </a:moveTo>
                <a:lnTo>
                  <a:pt x="283" y="247"/>
                </a:lnTo>
                <a:lnTo>
                  <a:pt x="144" y="247"/>
                </a:lnTo>
                <a:lnTo>
                  <a:pt x="6" y="247"/>
                </a:lnTo>
                <a:lnTo>
                  <a:pt x="429" y="794"/>
                </a:lnTo>
                <a:close/>
                <a:moveTo>
                  <a:pt x="456" y="833"/>
                </a:moveTo>
                <a:lnTo>
                  <a:pt x="531" y="540"/>
                </a:lnTo>
                <a:lnTo>
                  <a:pt x="606" y="247"/>
                </a:lnTo>
                <a:lnTo>
                  <a:pt x="456" y="247"/>
                </a:lnTo>
                <a:lnTo>
                  <a:pt x="307" y="247"/>
                </a:lnTo>
                <a:lnTo>
                  <a:pt x="381" y="540"/>
                </a:lnTo>
                <a:lnTo>
                  <a:pt x="456" y="833"/>
                </a:lnTo>
                <a:close/>
                <a:moveTo>
                  <a:pt x="479" y="795"/>
                </a:moveTo>
                <a:lnTo>
                  <a:pt x="906" y="247"/>
                </a:lnTo>
                <a:lnTo>
                  <a:pt x="768" y="247"/>
                </a:lnTo>
                <a:lnTo>
                  <a:pt x="629" y="247"/>
                </a:lnTo>
                <a:lnTo>
                  <a:pt x="479" y="795"/>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01199047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42"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anim calcmode="lin" valueType="num">
                                      <p:cBhvr>
                                        <p:cTn id="24" dur="500" fill="hold"/>
                                        <p:tgtEl>
                                          <p:spTgt spid="88"/>
                                        </p:tgtEl>
                                        <p:attrNameLst>
                                          <p:attrName>ppt_x</p:attrName>
                                        </p:attrNameLst>
                                      </p:cBhvr>
                                      <p:tavLst>
                                        <p:tav tm="0">
                                          <p:val>
                                            <p:strVal val="#ppt_x"/>
                                          </p:val>
                                        </p:tav>
                                        <p:tav tm="100000">
                                          <p:val>
                                            <p:strVal val="#ppt_x"/>
                                          </p:val>
                                        </p:tav>
                                      </p:tavLst>
                                    </p:anim>
                                    <p:anim calcmode="lin" valueType="num">
                                      <p:cBhvr>
                                        <p:cTn id="25" dur="500" fill="hold"/>
                                        <p:tgtEl>
                                          <p:spTgt spid="8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0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anim calcmode="lin" valueType="num">
                                      <p:cBhvr>
                                        <p:cTn id="29" dur="500" fill="hold"/>
                                        <p:tgtEl>
                                          <p:spTgt spid="89"/>
                                        </p:tgtEl>
                                        <p:attrNameLst>
                                          <p:attrName>ppt_x</p:attrName>
                                        </p:attrNameLst>
                                      </p:cBhvr>
                                      <p:tavLst>
                                        <p:tav tm="0">
                                          <p:val>
                                            <p:strVal val="#ppt_x"/>
                                          </p:val>
                                        </p:tav>
                                        <p:tav tm="100000">
                                          <p:val>
                                            <p:strVal val="#ppt_x"/>
                                          </p:val>
                                        </p:tav>
                                      </p:tavLst>
                                    </p:anim>
                                    <p:anim calcmode="lin" valueType="num">
                                      <p:cBhvr>
                                        <p:cTn id="30" dur="500" fill="hold"/>
                                        <p:tgtEl>
                                          <p:spTgt spid="8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200"/>
                                  </p:stCondLst>
                                  <p:childTnLst>
                                    <p:set>
                                      <p:cBhvr>
                                        <p:cTn id="32" dur="1" fill="hold">
                                          <p:stCondLst>
                                            <p:cond delay="0"/>
                                          </p:stCondLst>
                                        </p:cTn>
                                        <p:tgtEl>
                                          <p:spTgt spid="90"/>
                                        </p:tgtEl>
                                        <p:attrNameLst>
                                          <p:attrName>style.visibility</p:attrName>
                                        </p:attrNameLst>
                                      </p:cBhvr>
                                      <p:to>
                                        <p:strVal val="visible"/>
                                      </p:to>
                                    </p:set>
                                    <p:animEffect transition="in" filter="fade">
                                      <p:cBhvr>
                                        <p:cTn id="33" dur="500"/>
                                        <p:tgtEl>
                                          <p:spTgt spid="90"/>
                                        </p:tgtEl>
                                      </p:cBhvr>
                                    </p:animEffect>
                                    <p:anim calcmode="lin" valueType="num">
                                      <p:cBhvr>
                                        <p:cTn id="34" dur="500" fill="hold"/>
                                        <p:tgtEl>
                                          <p:spTgt spid="90"/>
                                        </p:tgtEl>
                                        <p:attrNameLst>
                                          <p:attrName>ppt_x</p:attrName>
                                        </p:attrNameLst>
                                      </p:cBhvr>
                                      <p:tavLst>
                                        <p:tav tm="0">
                                          <p:val>
                                            <p:strVal val="#ppt_x"/>
                                          </p:val>
                                        </p:tav>
                                        <p:tav tm="100000">
                                          <p:val>
                                            <p:strVal val="#ppt_x"/>
                                          </p:val>
                                        </p:tav>
                                      </p:tavLst>
                                    </p:anim>
                                    <p:anim calcmode="lin" valueType="num">
                                      <p:cBhvr>
                                        <p:cTn id="35" dur="500" fill="hold"/>
                                        <p:tgtEl>
                                          <p:spTgt spid="90"/>
                                        </p:tgtEl>
                                        <p:attrNameLst>
                                          <p:attrName>ppt_y</p:attrName>
                                        </p:attrNameLst>
                                      </p:cBhvr>
                                      <p:tavLst>
                                        <p:tav tm="0">
                                          <p:val>
                                            <p:strVal val="#ppt_y+.1"/>
                                          </p:val>
                                        </p:tav>
                                        <p:tav tm="100000">
                                          <p:val>
                                            <p:strVal val="#ppt_y"/>
                                          </p:val>
                                        </p:tav>
                                      </p:tavLst>
                                    </p:anim>
                                  </p:childTnLst>
                                </p:cTn>
                              </p:par>
                            </p:childTnLst>
                          </p:cTn>
                        </p:par>
                        <p:par>
                          <p:cTn id="36" fill="hold">
                            <p:stCondLst>
                              <p:cond delay="1620"/>
                            </p:stCondLst>
                            <p:childTnLst>
                              <p:par>
                                <p:cTn id="37" presetID="53" presetClass="entr" presetSubtype="16" fill="hold" grpId="0" nodeType="afterEffect">
                                  <p:stCondLst>
                                    <p:cond delay="0"/>
                                  </p:stCondLst>
                                  <p:childTnLst>
                                    <p:set>
                                      <p:cBhvr>
                                        <p:cTn id="38" dur="1" fill="hold">
                                          <p:stCondLst>
                                            <p:cond delay="0"/>
                                          </p:stCondLst>
                                        </p:cTn>
                                        <p:tgtEl>
                                          <p:spTgt spid="91"/>
                                        </p:tgtEl>
                                        <p:attrNameLst>
                                          <p:attrName>style.visibility</p:attrName>
                                        </p:attrNameLst>
                                      </p:cBhvr>
                                      <p:to>
                                        <p:strVal val="visible"/>
                                      </p:to>
                                    </p:set>
                                    <p:anim calcmode="lin" valueType="num">
                                      <p:cBhvr>
                                        <p:cTn id="39" dur="500" fill="hold"/>
                                        <p:tgtEl>
                                          <p:spTgt spid="91"/>
                                        </p:tgtEl>
                                        <p:attrNameLst>
                                          <p:attrName>ppt_w</p:attrName>
                                        </p:attrNameLst>
                                      </p:cBhvr>
                                      <p:tavLst>
                                        <p:tav tm="0">
                                          <p:val>
                                            <p:fltVal val="0"/>
                                          </p:val>
                                        </p:tav>
                                        <p:tav tm="100000">
                                          <p:val>
                                            <p:strVal val="#ppt_w"/>
                                          </p:val>
                                        </p:tav>
                                      </p:tavLst>
                                    </p:anim>
                                    <p:anim calcmode="lin" valueType="num">
                                      <p:cBhvr>
                                        <p:cTn id="40" dur="500" fill="hold"/>
                                        <p:tgtEl>
                                          <p:spTgt spid="91"/>
                                        </p:tgtEl>
                                        <p:attrNameLst>
                                          <p:attrName>ppt_h</p:attrName>
                                        </p:attrNameLst>
                                      </p:cBhvr>
                                      <p:tavLst>
                                        <p:tav tm="0">
                                          <p:val>
                                            <p:fltVal val="0"/>
                                          </p:val>
                                        </p:tav>
                                        <p:tav tm="100000">
                                          <p:val>
                                            <p:strVal val="#ppt_h"/>
                                          </p:val>
                                        </p:tav>
                                      </p:tavLst>
                                    </p:anim>
                                    <p:animEffect transition="in" filter="fade">
                                      <p:cBhvr>
                                        <p:cTn id="41" dur="500"/>
                                        <p:tgtEl>
                                          <p:spTgt spid="91"/>
                                        </p:tgtEl>
                                      </p:cBhvr>
                                    </p:animEffect>
                                  </p:childTnLst>
                                </p:cTn>
                              </p:par>
                            </p:childTnLst>
                          </p:cTn>
                        </p:par>
                        <p:par>
                          <p:cTn id="42" fill="hold">
                            <p:stCondLst>
                              <p:cond delay="2120"/>
                            </p:stCondLst>
                            <p:childTnLst>
                              <p:par>
                                <p:cTn id="43" presetID="22" presetClass="entr" presetSubtype="1"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wipe(up)">
                                      <p:cBhvr>
                                        <p:cTn id="45" dur="500"/>
                                        <p:tgtEl>
                                          <p:spTgt spid="76"/>
                                        </p:tgtEl>
                                      </p:cBhvr>
                                    </p:animEffect>
                                  </p:childTnLst>
                                </p:cTn>
                              </p:par>
                            </p:childTnLst>
                          </p:cTn>
                        </p:par>
                        <p:par>
                          <p:cTn id="46" fill="hold">
                            <p:stCondLst>
                              <p:cond delay="2620"/>
                            </p:stCondLst>
                            <p:childTnLst>
                              <p:par>
                                <p:cTn id="47" presetID="16" presetClass="entr" presetSubtype="21" fill="hold" grpId="0" nodeType="after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barn(inVertical)">
                                      <p:cBhvr>
                                        <p:cTn id="49" dur="500"/>
                                        <p:tgtEl>
                                          <p:spTgt spid="75"/>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barn(inVertical)">
                                      <p:cBhvr>
                                        <p:cTn id="52" dur="500"/>
                                        <p:tgtEl>
                                          <p:spTgt spid="80"/>
                                        </p:tgtEl>
                                      </p:cBhvr>
                                    </p:animEffect>
                                  </p:childTnLst>
                                </p:cTn>
                              </p:par>
                            </p:childTnLst>
                          </p:cTn>
                        </p:par>
                        <p:par>
                          <p:cTn id="53" fill="hold">
                            <p:stCondLst>
                              <p:cond delay="3120"/>
                            </p:stCondLst>
                            <p:childTnLst>
                              <p:par>
                                <p:cTn id="54" presetID="22" presetClass="entr" presetSubtype="1" fill="hold" grpId="0" nodeType="afterEffect">
                                  <p:stCondLst>
                                    <p:cond delay="0"/>
                                  </p:stCondLst>
                                  <p:childTnLst>
                                    <p:set>
                                      <p:cBhvr>
                                        <p:cTn id="55" dur="1" fill="hold">
                                          <p:stCondLst>
                                            <p:cond delay="0"/>
                                          </p:stCondLst>
                                        </p:cTn>
                                        <p:tgtEl>
                                          <p:spTgt spid="79"/>
                                        </p:tgtEl>
                                        <p:attrNameLst>
                                          <p:attrName>style.visibility</p:attrName>
                                        </p:attrNameLst>
                                      </p:cBhvr>
                                      <p:to>
                                        <p:strVal val="visible"/>
                                      </p:to>
                                    </p:set>
                                    <p:animEffect transition="in" filter="wipe(up)">
                                      <p:cBhvr>
                                        <p:cTn id="56" dur="500"/>
                                        <p:tgtEl>
                                          <p:spTgt spid="79"/>
                                        </p:tgtEl>
                                      </p:cBhvr>
                                    </p:animEffect>
                                  </p:childTnLst>
                                </p:cTn>
                              </p:par>
                            </p:childTnLst>
                          </p:cTn>
                        </p:par>
                        <p:par>
                          <p:cTn id="57" fill="hold">
                            <p:stCondLst>
                              <p:cond delay="3620"/>
                            </p:stCondLst>
                            <p:childTnLst>
                              <p:par>
                                <p:cTn id="58" presetID="42" presetClass="entr" presetSubtype="0" fill="hold" grpId="0" nodeType="after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fade">
                                      <p:cBhvr>
                                        <p:cTn id="60" dur="400"/>
                                        <p:tgtEl>
                                          <p:spTgt spid="83"/>
                                        </p:tgtEl>
                                      </p:cBhvr>
                                    </p:animEffect>
                                    <p:anim calcmode="lin" valueType="num">
                                      <p:cBhvr>
                                        <p:cTn id="61" dur="400" fill="hold"/>
                                        <p:tgtEl>
                                          <p:spTgt spid="83"/>
                                        </p:tgtEl>
                                        <p:attrNameLst>
                                          <p:attrName>ppt_x</p:attrName>
                                        </p:attrNameLst>
                                      </p:cBhvr>
                                      <p:tavLst>
                                        <p:tav tm="0">
                                          <p:val>
                                            <p:strVal val="#ppt_x"/>
                                          </p:val>
                                        </p:tav>
                                        <p:tav tm="100000">
                                          <p:val>
                                            <p:strVal val="#ppt_x"/>
                                          </p:val>
                                        </p:tav>
                                      </p:tavLst>
                                    </p:anim>
                                    <p:anim calcmode="lin" valueType="num">
                                      <p:cBhvr>
                                        <p:cTn id="62" dur="400" fill="hold"/>
                                        <p:tgtEl>
                                          <p:spTgt spid="83"/>
                                        </p:tgtEl>
                                        <p:attrNameLst>
                                          <p:attrName>ppt_y</p:attrName>
                                        </p:attrNameLst>
                                      </p:cBhvr>
                                      <p:tavLst>
                                        <p:tav tm="0">
                                          <p:val>
                                            <p:strVal val="#ppt_y+.1"/>
                                          </p:val>
                                        </p:tav>
                                        <p:tav tm="100000">
                                          <p:val>
                                            <p:strVal val="#ppt_y"/>
                                          </p:val>
                                        </p:tav>
                                      </p:tavLst>
                                    </p:anim>
                                  </p:childTnLst>
                                </p:cTn>
                              </p:par>
                            </p:childTnLst>
                          </p:cTn>
                        </p:par>
                        <p:par>
                          <p:cTn id="63" fill="hold">
                            <p:stCondLst>
                              <p:cond delay="4020"/>
                            </p:stCondLst>
                            <p:childTnLst>
                              <p:par>
                                <p:cTn id="64" presetID="53" presetClass="entr" presetSubtype="16" fill="hold" grpId="0" nodeType="afterEffect">
                                  <p:stCondLst>
                                    <p:cond delay="0"/>
                                  </p:stCondLst>
                                  <p:childTnLst>
                                    <p:set>
                                      <p:cBhvr>
                                        <p:cTn id="65" dur="1" fill="hold">
                                          <p:stCondLst>
                                            <p:cond delay="0"/>
                                          </p:stCondLst>
                                        </p:cTn>
                                        <p:tgtEl>
                                          <p:spTgt spid="92"/>
                                        </p:tgtEl>
                                        <p:attrNameLst>
                                          <p:attrName>style.visibility</p:attrName>
                                        </p:attrNameLst>
                                      </p:cBhvr>
                                      <p:to>
                                        <p:strVal val="visible"/>
                                      </p:to>
                                    </p:set>
                                    <p:anim calcmode="lin" valueType="num">
                                      <p:cBhvr>
                                        <p:cTn id="66" dur="500" fill="hold"/>
                                        <p:tgtEl>
                                          <p:spTgt spid="92"/>
                                        </p:tgtEl>
                                        <p:attrNameLst>
                                          <p:attrName>ppt_w</p:attrName>
                                        </p:attrNameLst>
                                      </p:cBhvr>
                                      <p:tavLst>
                                        <p:tav tm="0">
                                          <p:val>
                                            <p:fltVal val="0"/>
                                          </p:val>
                                        </p:tav>
                                        <p:tav tm="100000">
                                          <p:val>
                                            <p:strVal val="#ppt_w"/>
                                          </p:val>
                                        </p:tav>
                                      </p:tavLst>
                                    </p:anim>
                                    <p:anim calcmode="lin" valueType="num">
                                      <p:cBhvr>
                                        <p:cTn id="67" dur="500" fill="hold"/>
                                        <p:tgtEl>
                                          <p:spTgt spid="92"/>
                                        </p:tgtEl>
                                        <p:attrNameLst>
                                          <p:attrName>ppt_h</p:attrName>
                                        </p:attrNameLst>
                                      </p:cBhvr>
                                      <p:tavLst>
                                        <p:tav tm="0">
                                          <p:val>
                                            <p:fltVal val="0"/>
                                          </p:val>
                                        </p:tav>
                                        <p:tav tm="100000">
                                          <p:val>
                                            <p:strVal val="#ppt_h"/>
                                          </p:val>
                                        </p:tav>
                                      </p:tavLst>
                                    </p:anim>
                                    <p:animEffect transition="in" filter="fade">
                                      <p:cBhvr>
                                        <p:cTn id="68" dur="500"/>
                                        <p:tgtEl>
                                          <p:spTgt spid="92"/>
                                        </p:tgtEl>
                                      </p:cBhvr>
                                    </p:animEffect>
                                  </p:childTnLst>
                                </p:cTn>
                              </p:par>
                            </p:childTnLst>
                          </p:cTn>
                        </p:par>
                        <p:par>
                          <p:cTn id="69" fill="hold">
                            <p:stCondLst>
                              <p:cond delay="4520"/>
                            </p:stCondLst>
                            <p:childTnLst>
                              <p:par>
                                <p:cTn id="70" presetID="22" presetClass="entr" presetSubtype="1" fill="hold" grpId="0"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5020"/>
                            </p:stCondLst>
                            <p:childTnLst>
                              <p:par>
                                <p:cTn id="74" presetID="16" presetClass="entr" presetSubtype="21" fill="hold" grpId="0" nodeType="after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barn(inVertical)">
                                      <p:cBhvr>
                                        <p:cTn id="76" dur="500"/>
                                        <p:tgtEl>
                                          <p:spTgt spid="81"/>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barn(inVertical)">
                                      <p:cBhvr>
                                        <p:cTn id="79" dur="500"/>
                                        <p:tgtEl>
                                          <p:spTgt spid="74"/>
                                        </p:tgtEl>
                                      </p:cBhvr>
                                    </p:animEffect>
                                  </p:childTnLst>
                                </p:cTn>
                              </p:par>
                            </p:childTnLst>
                          </p:cTn>
                        </p:par>
                        <p:par>
                          <p:cTn id="80" fill="hold">
                            <p:stCondLst>
                              <p:cond delay="5520"/>
                            </p:stCondLst>
                            <p:childTnLst>
                              <p:par>
                                <p:cTn id="81" presetID="22" presetClass="entr" presetSubtype="1" fill="hold" grpId="0" nodeType="afterEffect">
                                  <p:stCondLst>
                                    <p:cond delay="0"/>
                                  </p:stCondLst>
                                  <p:childTnLst>
                                    <p:set>
                                      <p:cBhvr>
                                        <p:cTn id="82" dur="1" fill="hold">
                                          <p:stCondLst>
                                            <p:cond delay="0"/>
                                          </p:stCondLst>
                                        </p:cTn>
                                        <p:tgtEl>
                                          <p:spTgt spid="84"/>
                                        </p:tgtEl>
                                        <p:attrNameLst>
                                          <p:attrName>style.visibility</p:attrName>
                                        </p:attrNameLst>
                                      </p:cBhvr>
                                      <p:to>
                                        <p:strVal val="visible"/>
                                      </p:to>
                                    </p:set>
                                    <p:animEffect transition="in" filter="wipe(up)">
                                      <p:cBhvr>
                                        <p:cTn id="83" dur="500"/>
                                        <p:tgtEl>
                                          <p:spTgt spid="84"/>
                                        </p:tgtEl>
                                      </p:cBhvr>
                                    </p:animEffect>
                                  </p:childTnLst>
                                </p:cTn>
                              </p:par>
                            </p:childTnLst>
                          </p:cTn>
                        </p:par>
                        <p:par>
                          <p:cTn id="84" fill="hold">
                            <p:stCondLst>
                              <p:cond delay="6020"/>
                            </p:stCondLst>
                            <p:childTnLst>
                              <p:par>
                                <p:cTn id="85" presetID="42" presetClass="entr" presetSubtype="0" fill="hold" grpId="0" nodeType="afterEffect">
                                  <p:stCondLst>
                                    <p:cond delay="0"/>
                                  </p:stCondLst>
                                  <p:childTnLst>
                                    <p:set>
                                      <p:cBhvr>
                                        <p:cTn id="86" dur="1" fill="hold">
                                          <p:stCondLst>
                                            <p:cond delay="0"/>
                                          </p:stCondLst>
                                        </p:cTn>
                                        <p:tgtEl>
                                          <p:spTgt spid="85"/>
                                        </p:tgtEl>
                                        <p:attrNameLst>
                                          <p:attrName>style.visibility</p:attrName>
                                        </p:attrNameLst>
                                      </p:cBhvr>
                                      <p:to>
                                        <p:strVal val="visible"/>
                                      </p:to>
                                    </p:set>
                                    <p:animEffect transition="in" filter="fade">
                                      <p:cBhvr>
                                        <p:cTn id="87" dur="400"/>
                                        <p:tgtEl>
                                          <p:spTgt spid="85"/>
                                        </p:tgtEl>
                                      </p:cBhvr>
                                    </p:animEffect>
                                    <p:anim calcmode="lin" valueType="num">
                                      <p:cBhvr>
                                        <p:cTn id="88" dur="400" fill="hold"/>
                                        <p:tgtEl>
                                          <p:spTgt spid="85"/>
                                        </p:tgtEl>
                                        <p:attrNameLst>
                                          <p:attrName>ppt_x</p:attrName>
                                        </p:attrNameLst>
                                      </p:cBhvr>
                                      <p:tavLst>
                                        <p:tav tm="0">
                                          <p:val>
                                            <p:strVal val="#ppt_x"/>
                                          </p:val>
                                        </p:tav>
                                        <p:tav tm="100000">
                                          <p:val>
                                            <p:strVal val="#ppt_x"/>
                                          </p:val>
                                        </p:tav>
                                      </p:tavLst>
                                    </p:anim>
                                    <p:anim calcmode="lin" valueType="num">
                                      <p:cBhvr>
                                        <p:cTn id="89" dur="400" fill="hold"/>
                                        <p:tgtEl>
                                          <p:spTgt spid="85"/>
                                        </p:tgtEl>
                                        <p:attrNameLst>
                                          <p:attrName>ppt_y</p:attrName>
                                        </p:attrNameLst>
                                      </p:cBhvr>
                                      <p:tavLst>
                                        <p:tav tm="0">
                                          <p:val>
                                            <p:strVal val="#ppt_y+.1"/>
                                          </p:val>
                                        </p:tav>
                                        <p:tav tm="100000">
                                          <p:val>
                                            <p:strVal val="#ppt_y"/>
                                          </p:val>
                                        </p:tav>
                                      </p:tavLst>
                                    </p:anim>
                                  </p:childTnLst>
                                </p:cTn>
                              </p:par>
                            </p:childTnLst>
                          </p:cTn>
                        </p:par>
                        <p:par>
                          <p:cTn id="90" fill="hold">
                            <p:stCondLst>
                              <p:cond delay="6420"/>
                            </p:stCondLst>
                            <p:childTnLst>
                              <p:par>
                                <p:cTn id="91" presetID="53" presetClass="entr" presetSubtype="16" fill="hold" grpId="0" nodeType="afterEffect">
                                  <p:stCondLst>
                                    <p:cond delay="0"/>
                                  </p:stCondLst>
                                  <p:childTnLst>
                                    <p:set>
                                      <p:cBhvr>
                                        <p:cTn id="92" dur="1" fill="hold">
                                          <p:stCondLst>
                                            <p:cond delay="0"/>
                                          </p:stCondLst>
                                        </p:cTn>
                                        <p:tgtEl>
                                          <p:spTgt spid="93"/>
                                        </p:tgtEl>
                                        <p:attrNameLst>
                                          <p:attrName>style.visibility</p:attrName>
                                        </p:attrNameLst>
                                      </p:cBhvr>
                                      <p:to>
                                        <p:strVal val="visible"/>
                                      </p:to>
                                    </p:set>
                                    <p:anim calcmode="lin" valueType="num">
                                      <p:cBhvr>
                                        <p:cTn id="93" dur="500" fill="hold"/>
                                        <p:tgtEl>
                                          <p:spTgt spid="93"/>
                                        </p:tgtEl>
                                        <p:attrNameLst>
                                          <p:attrName>ppt_w</p:attrName>
                                        </p:attrNameLst>
                                      </p:cBhvr>
                                      <p:tavLst>
                                        <p:tav tm="0">
                                          <p:val>
                                            <p:fltVal val="0"/>
                                          </p:val>
                                        </p:tav>
                                        <p:tav tm="100000">
                                          <p:val>
                                            <p:strVal val="#ppt_w"/>
                                          </p:val>
                                        </p:tav>
                                      </p:tavLst>
                                    </p:anim>
                                    <p:anim calcmode="lin" valueType="num">
                                      <p:cBhvr>
                                        <p:cTn id="94" dur="500" fill="hold"/>
                                        <p:tgtEl>
                                          <p:spTgt spid="93"/>
                                        </p:tgtEl>
                                        <p:attrNameLst>
                                          <p:attrName>ppt_h</p:attrName>
                                        </p:attrNameLst>
                                      </p:cBhvr>
                                      <p:tavLst>
                                        <p:tav tm="0">
                                          <p:val>
                                            <p:fltVal val="0"/>
                                          </p:val>
                                        </p:tav>
                                        <p:tav tm="100000">
                                          <p:val>
                                            <p:strVal val="#ppt_h"/>
                                          </p:val>
                                        </p:tav>
                                      </p:tavLst>
                                    </p:anim>
                                    <p:animEffect transition="in" filter="fade">
                                      <p:cBhvr>
                                        <p:cTn id="95" dur="500"/>
                                        <p:tgtEl>
                                          <p:spTgt spid="93"/>
                                        </p:tgtEl>
                                      </p:cBhvr>
                                    </p:animEffect>
                                  </p:childTnLst>
                                </p:cTn>
                              </p:par>
                            </p:childTnLst>
                          </p:cTn>
                        </p:par>
                        <p:par>
                          <p:cTn id="96" fill="hold">
                            <p:stCondLst>
                              <p:cond delay="6920"/>
                            </p:stCondLst>
                            <p:childTnLst>
                              <p:par>
                                <p:cTn id="97" presetID="22" presetClass="entr" presetSubtype="1" fill="hold" grpId="0" nodeType="after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wipe(up)">
                                      <p:cBhvr>
                                        <p:cTn id="99" dur="500"/>
                                        <p:tgtEl>
                                          <p:spTgt spid="78"/>
                                        </p:tgtEl>
                                      </p:cBhvr>
                                    </p:animEffect>
                                  </p:childTnLst>
                                </p:cTn>
                              </p:par>
                            </p:childTnLst>
                          </p:cTn>
                        </p:par>
                        <p:par>
                          <p:cTn id="100" fill="hold">
                            <p:stCondLst>
                              <p:cond delay="7420"/>
                            </p:stCondLst>
                            <p:childTnLst>
                              <p:par>
                                <p:cTn id="101" presetID="16" presetClass="entr" presetSubtype="21" fill="hold" grpId="0" nodeType="afterEffect">
                                  <p:stCondLst>
                                    <p:cond delay="0"/>
                                  </p:stCondLst>
                                  <p:childTnLst>
                                    <p:set>
                                      <p:cBhvr>
                                        <p:cTn id="102" dur="1" fill="hold">
                                          <p:stCondLst>
                                            <p:cond delay="0"/>
                                          </p:stCondLst>
                                        </p:cTn>
                                        <p:tgtEl>
                                          <p:spTgt spid="82"/>
                                        </p:tgtEl>
                                        <p:attrNameLst>
                                          <p:attrName>style.visibility</p:attrName>
                                        </p:attrNameLst>
                                      </p:cBhvr>
                                      <p:to>
                                        <p:strVal val="visible"/>
                                      </p:to>
                                    </p:set>
                                    <p:animEffect transition="in" filter="barn(inVertical)">
                                      <p:cBhvr>
                                        <p:cTn id="103" dur="500"/>
                                        <p:tgtEl>
                                          <p:spTgt spid="82"/>
                                        </p:tgtEl>
                                      </p:cBhvr>
                                    </p:animEffect>
                                  </p:childTnLst>
                                </p:cTn>
                              </p:par>
                              <p:par>
                                <p:cTn id="104" presetID="16" presetClass="entr" presetSubtype="21" fill="hold" grpId="0" nodeType="withEffect">
                                  <p:stCondLst>
                                    <p:cond delay="0"/>
                                  </p:stCondLst>
                                  <p:childTnLst>
                                    <p:set>
                                      <p:cBhvr>
                                        <p:cTn id="105" dur="1" fill="hold">
                                          <p:stCondLst>
                                            <p:cond delay="0"/>
                                          </p:stCondLst>
                                        </p:cTn>
                                        <p:tgtEl>
                                          <p:spTgt spid="73"/>
                                        </p:tgtEl>
                                        <p:attrNameLst>
                                          <p:attrName>style.visibility</p:attrName>
                                        </p:attrNameLst>
                                      </p:cBhvr>
                                      <p:to>
                                        <p:strVal val="visible"/>
                                      </p:to>
                                    </p:set>
                                    <p:animEffect transition="in" filter="barn(inVertical)">
                                      <p:cBhvr>
                                        <p:cTn id="106" dur="500"/>
                                        <p:tgtEl>
                                          <p:spTgt spid="73"/>
                                        </p:tgtEl>
                                      </p:cBhvr>
                                    </p:animEffect>
                                  </p:childTnLst>
                                </p:cTn>
                              </p:par>
                            </p:childTnLst>
                          </p:cTn>
                        </p:par>
                        <p:par>
                          <p:cTn id="107" fill="hold">
                            <p:stCondLst>
                              <p:cond delay="7920"/>
                            </p:stCondLst>
                            <p:childTnLst>
                              <p:par>
                                <p:cTn id="108" presetID="22" presetClass="entr" presetSubtype="1" fill="hold" grpId="0" nodeType="afterEffect">
                                  <p:stCondLst>
                                    <p:cond delay="0"/>
                                  </p:stCondLst>
                                  <p:childTnLst>
                                    <p:set>
                                      <p:cBhvr>
                                        <p:cTn id="109" dur="1" fill="hold">
                                          <p:stCondLst>
                                            <p:cond delay="0"/>
                                          </p:stCondLst>
                                        </p:cTn>
                                        <p:tgtEl>
                                          <p:spTgt spid="86"/>
                                        </p:tgtEl>
                                        <p:attrNameLst>
                                          <p:attrName>style.visibility</p:attrName>
                                        </p:attrNameLst>
                                      </p:cBhvr>
                                      <p:to>
                                        <p:strVal val="visible"/>
                                      </p:to>
                                    </p:set>
                                    <p:animEffect transition="in" filter="wipe(up)">
                                      <p:cBhvr>
                                        <p:cTn id="110" dur="500"/>
                                        <p:tgtEl>
                                          <p:spTgt spid="86"/>
                                        </p:tgtEl>
                                      </p:cBhvr>
                                    </p:animEffect>
                                  </p:childTnLst>
                                </p:cTn>
                              </p:par>
                            </p:childTnLst>
                          </p:cTn>
                        </p:par>
                        <p:par>
                          <p:cTn id="111" fill="hold">
                            <p:stCondLst>
                              <p:cond delay="8420"/>
                            </p:stCondLst>
                            <p:childTnLst>
                              <p:par>
                                <p:cTn id="112" presetID="42" presetClass="entr" presetSubtype="0" fill="hold" grpId="0" nodeType="afterEffect">
                                  <p:stCondLst>
                                    <p:cond delay="0"/>
                                  </p:stCondLst>
                                  <p:childTnLst>
                                    <p:set>
                                      <p:cBhvr>
                                        <p:cTn id="113" dur="1" fill="hold">
                                          <p:stCondLst>
                                            <p:cond delay="0"/>
                                          </p:stCondLst>
                                        </p:cTn>
                                        <p:tgtEl>
                                          <p:spTgt spid="87"/>
                                        </p:tgtEl>
                                        <p:attrNameLst>
                                          <p:attrName>style.visibility</p:attrName>
                                        </p:attrNameLst>
                                      </p:cBhvr>
                                      <p:to>
                                        <p:strVal val="visible"/>
                                      </p:to>
                                    </p:set>
                                    <p:animEffect transition="in" filter="fade">
                                      <p:cBhvr>
                                        <p:cTn id="114" dur="400"/>
                                        <p:tgtEl>
                                          <p:spTgt spid="87"/>
                                        </p:tgtEl>
                                      </p:cBhvr>
                                    </p:animEffect>
                                    <p:anim calcmode="lin" valueType="num">
                                      <p:cBhvr>
                                        <p:cTn id="115" dur="400" fill="hold"/>
                                        <p:tgtEl>
                                          <p:spTgt spid="87"/>
                                        </p:tgtEl>
                                        <p:attrNameLst>
                                          <p:attrName>ppt_x</p:attrName>
                                        </p:attrNameLst>
                                      </p:cBhvr>
                                      <p:tavLst>
                                        <p:tav tm="0">
                                          <p:val>
                                            <p:strVal val="#ppt_x"/>
                                          </p:val>
                                        </p:tav>
                                        <p:tav tm="100000">
                                          <p:val>
                                            <p:strVal val="#ppt_x"/>
                                          </p:val>
                                        </p:tav>
                                      </p:tavLst>
                                    </p:anim>
                                    <p:anim calcmode="lin" valueType="num">
                                      <p:cBhvr>
                                        <p:cTn id="116" dur="40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73" grpId="0" animBg="1"/>
      <p:bldP spid="74"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animBg="1"/>
      <p:bldP spid="89" grpId="0" animBg="1"/>
      <p:bldP spid="90" grpId="0" animBg="1"/>
      <p:bldP spid="91" grpId="0" animBg="1"/>
      <p:bldP spid="92" grpId="0" animBg="1"/>
      <p:bldP spid="9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9" name="Rectangle 7"/>
          <p:cNvSpPr/>
          <p:nvPr/>
        </p:nvSpPr>
        <p:spPr>
          <a:xfrm rot="16200000" flipH="1" flipV="1">
            <a:off x="4379306" y="18995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 fmla="*/ 0 w 363073"/>
              <a:gd name="connsiteY0" fmla="*/ 2571749 h 2571749"/>
              <a:gd name="connsiteX1" fmla="*/ 363073 w 363073"/>
              <a:gd name="connsiteY1" fmla="*/ 0 h 2571749"/>
              <a:gd name="connsiteX2" fmla="*/ 363073 w 363073"/>
              <a:gd name="connsiteY2" fmla="*/ 2571749 h 2571749"/>
              <a:gd name="connsiteX3" fmla="*/ 0 w 363073"/>
              <a:gd name="connsiteY3" fmla="*/ 2571749 h 2571749"/>
              <a:gd name="connsiteX0" fmla="*/ 0 w 2261321"/>
              <a:gd name="connsiteY0" fmla="*/ 5152904 h 5152904"/>
              <a:gd name="connsiteX1" fmla="*/ 2261321 w 2261321"/>
              <a:gd name="connsiteY1" fmla="*/ 0 h 5152904"/>
              <a:gd name="connsiteX2" fmla="*/ 2261321 w 2261321"/>
              <a:gd name="connsiteY2" fmla="*/ 2571749 h 5152904"/>
              <a:gd name="connsiteX3" fmla="*/ 0 w 2261321"/>
              <a:gd name="connsiteY3" fmla="*/ 5152904 h 5152904"/>
              <a:gd name="connsiteX0" fmla="*/ 0 w 2284470"/>
              <a:gd name="connsiteY0" fmla="*/ 5152904 h 5164478"/>
              <a:gd name="connsiteX1" fmla="*/ 2261321 w 2284470"/>
              <a:gd name="connsiteY1" fmla="*/ 0 h 5164478"/>
              <a:gd name="connsiteX2" fmla="*/ 2284470 w 2284470"/>
              <a:gd name="connsiteY2" fmla="*/ 5164478 h 5164478"/>
              <a:gd name="connsiteX3" fmla="*/ 0 w 2284470"/>
              <a:gd name="connsiteY3" fmla="*/ 5152904 h 5164478"/>
              <a:gd name="connsiteX0" fmla="*/ 0 w 3800753"/>
              <a:gd name="connsiteY0" fmla="*/ 5129755 h 5164478"/>
              <a:gd name="connsiteX1" fmla="*/ 3777604 w 3800753"/>
              <a:gd name="connsiteY1" fmla="*/ 0 h 5164478"/>
              <a:gd name="connsiteX2" fmla="*/ 3800753 w 3800753"/>
              <a:gd name="connsiteY2" fmla="*/ 5164478 h 5164478"/>
              <a:gd name="connsiteX3" fmla="*/ 0 w 3800753"/>
              <a:gd name="connsiteY3" fmla="*/ 5129755 h 5164478"/>
              <a:gd name="connsiteX0" fmla="*/ 0 w 4066970"/>
              <a:gd name="connsiteY0" fmla="*/ 5152904 h 5164478"/>
              <a:gd name="connsiteX1" fmla="*/ 4043821 w 4066970"/>
              <a:gd name="connsiteY1" fmla="*/ 0 h 5164478"/>
              <a:gd name="connsiteX2" fmla="*/ 4066970 w 4066970"/>
              <a:gd name="connsiteY2" fmla="*/ 5164478 h 5164478"/>
              <a:gd name="connsiteX3" fmla="*/ 0 w 4066970"/>
              <a:gd name="connsiteY3" fmla="*/ 5152904 h 5164478"/>
              <a:gd name="connsiteX0" fmla="*/ 0 w 4130470"/>
              <a:gd name="connsiteY0" fmla="*/ 5152904 h 5164478"/>
              <a:gd name="connsiteX1" fmla="*/ 4107321 w 4130470"/>
              <a:gd name="connsiteY1" fmla="*/ 0 h 5164478"/>
              <a:gd name="connsiteX2" fmla="*/ 4130470 w 4130470"/>
              <a:gd name="connsiteY2" fmla="*/ 5164478 h 5164478"/>
              <a:gd name="connsiteX3" fmla="*/ 0 w 41304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84843"/>
              <a:gd name="connsiteY0" fmla="*/ 5188447 h 5188447"/>
              <a:gd name="connsiteX1" fmla="*/ 4861694 w 4884843"/>
              <a:gd name="connsiteY1" fmla="*/ 0 h 5188447"/>
              <a:gd name="connsiteX2" fmla="*/ 4884843 w 4884843"/>
              <a:gd name="connsiteY2" fmla="*/ 5164478 h 5188447"/>
              <a:gd name="connsiteX3" fmla="*/ 0 w 4884843"/>
              <a:gd name="connsiteY3" fmla="*/ 5188447 h 5188447"/>
              <a:gd name="connsiteX0" fmla="*/ 0 w 4861694"/>
              <a:gd name="connsiteY0" fmla="*/ 5188447 h 5188447"/>
              <a:gd name="connsiteX1" fmla="*/ 4861694 w 4861694"/>
              <a:gd name="connsiteY1" fmla="*/ 0 h 5188447"/>
              <a:gd name="connsiteX2" fmla="*/ 4849299 w 4861694"/>
              <a:gd name="connsiteY2" fmla="*/ 5182251 h 5188447"/>
              <a:gd name="connsiteX3" fmla="*/ 0 w 4861694"/>
              <a:gd name="connsiteY3" fmla="*/ 5188447 h 5188447"/>
              <a:gd name="connsiteX0" fmla="*/ 0 w 4875644"/>
              <a:gd name="connsiteY0" fmla="*/ 5188447 h 5199465"/>
              <a:gd name="connsiteX1" fmla="*/ 4861694 w 4875644"/>
              <a:gd name="connsiteY1" fmla="*/ 0 h 5199465"/>
              <a:gd name="connsiteX2" fmla="*/ 4875118 w 4875644"/>
              <a:gd name="connsiteY2" fmla="*/ 5199465 h 5199465"/>
              <a:gd name="connsiteX3" fmla="*/ 0 w 4875644"/>
              <a:gd name="connsiteY3" fmla="*/ 5188447 h 5199465"/>
              <a:gd name="connsiteX0" fmla="*/ 0 w 4875936"/>
              <a:gd name="connsiteY0" fmla="*/ 5214268 h 5225286"/>
              <a:gd name="connsiteX1" fmla="*/ 4870305 w 4875936"/>
              <a:gd name="connsiteY1" fmla="*/ 0 h 5225286"/>
              <a:gd name="connsiteX2" fmla="*/ 4875118 w 4875936"/>
              <a:gd name="connsiteY2" fmla="*/ 5225286 h 5225286"/>
              <a:gd name="connsiteX3" fmla="*/ 0 w 4875936"/>
              <a:gd name="connsiteY3" fmla="*/ 5214268 h 5225286"/>
              <a:gd name="connsiteX0" fmla="*/ 0 w 4870304"/>
              <a:gd name="connsiteY0" fmla="*/ 5214268 h 5216678"/>
              <a:gd name="connsiteX1" fmla="*/ 4870305 w 4870304"/>
              <a:gd name="connsiteY1" fmla="*/ 0 h 5216678"/>
              <a:gd name="connsiteX2" fmla="*/ 4866513 w 4870304"/>
              <a:gd name="connsiteY2" fmla="*/ 5216678 h 5216678"/>
              <a:gd name="connsiteX3" fmla="*/ 0 w 4870304"/>
              <a:gd name="connsiteY3" fmla="*/ 5214268 h 5216678"/>
            </a:gdLst>
            <a:ahLst/>
            <a:cxnLst>
              <a:cxn ang="0">
                <a:pos x="connsiteX0" y="connsiteY0"/>
              </a:cxn>
              <a:cxn ang="0">
                <a:pos x="connsiteX1" y="connsiteY1"/>
              </a:cxn>
              <a:cxn ang="0">
                <a:pos x="connsiteX2" y="connsiteY2"/>
              </a:cxn>
              <a:cxn ang="0">
                <a:pos x="connsiteX3" y="connsiteY3"/>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a:gsLst>
              <a:gs pos="100000">
                <a:srgbClr val="026EBB"/>
              </a:gs>
              <a:gs pos="0">
                <a:srgbClr val="038EDB"/>
              </a:gs>
            </a:gsLst>
            <a:lin ang="0" scaled="1"/>
          </a:gra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n-ea"/>
            </a:endParaRPr>
          </a:p>
        </p:txBody>
      </p:sp>
      <p:grpSp>
        <p:nvGrpSpPr>
          <p:cNvPr id="79" name="组合 78"/>
          <p:cNvGrpSpPr/>
          <p:nvPr/>
        </p:nvGrpSpPr>
        <p:grpSpPr>
          <a:xfrm>
            <a:off x="4137823" y="834023"/>
            <a:ext cx="632008" cy="626101"/>
            <a:chOff x="3681962" y="1385496"/>
            <a:chExt cx="632008" cy="626101"/>
          </a:xfrm>
        </p:grpSpPr>
        <p:sp>
          <p:nvSpPr>
            <p:cNvPr id="80" name="Freeform 18"/>
            <p:cNvSpPr>
              <a:spLocks/>
            </p:cNvSpPr>
            <p:nvPr/>
          </p:nvSpPr>
          <p:spPr bwMode="auto">
            <a:xfrm>
              <a:off x="3681962" y="1385496"/>
              <a:ext cx="587708" cy="587708"/>
            </a:xfrm>
            <a:custGeom>
              <a:avLst/>
              <a:gdLst>
                <a:gd name="T0" fmla="*/ 56 w 826"/>
                <a:gd name="T1" fmla="*/ 0 h 826"/>
                <a:gd name="T2" fmla="*/ 771 w 826"/>
                <a:gd name="T3" fmla="*/ 0 h 826"/>
                <a:gd name="T4" fmla="*/ 826 w 826"/>
                <a:gd name="T5" fmla="*/ 55 h 826"/>
                <a:gd name="T6" fmla="*/ 826 w 826"/>
                <a:gd name="T7" fmla="*/ 770 h 826"/>
                <a:gd name="T8" fmla="*/ 771 w 826"/>
                <a:gd name="T9" fmla="*/ 826 h 826"/>
                <a:gd name="T10" fmla="*/ 56 w 826"/>
                <a:gd name="T11" fmla="*/ 826 h 826"/>
                <a:gd name="T12" fmla="*/ 0 w 826"/>
                <a:gd name="T13" fmla="*/ 770 h 826"/>
                <a:gd name="T14" fmla="*/ 0 w 826"/>
                <a:gd name="T15" fmla="*/ 55 h 826"/>
                <a:gd name="T16" fmla="*/ 56 w 826"/>
                <a:gd name="T17"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 h="826">
                  <a:moveTo>
                    <a:pt x="56" y="0"/>
                  </a:moveTo>
                  <a:lnTo>
                    <a:pt x="771" y="0"/>
                  </a:lnTo>
                  <a:cubicBezTo>
                    <a:pt x="801" y="0"/>
                    <a:pt x="826" y="25"/>
                    <a:pt x="826" y="55"/>
                  </a:cubicBezTo>
                  <a:lnTo>
                    <a:pt x="826" y="770"/>
                  </a:lnTo>
                  <a:cubicBezTo>
                    <a:pt x="826" y="801"/>
                    <a:pt x="801" y="826"/>
                    <a:pt x="771" y="826"/>
                  </a:cubicBezTo>
                  <a:lnTo>
                    <a:pt x="56" y="826"/>
                  </a:lnTo>
                  <a:cubicBezTo>
                    <a:pt x="25" y="826"/>
                    <a:pt x="0" y="801"/>
                    <a:pt x="0" y="770"/>
                  </a:cubicBezTo>
                  <a:lnTo>
                    <a:pt x="0" y="55"/>
                  </a:lnTo>
                  <a:cubicBezTo>
                    <a:pt x="0" y="25"/>
                    <a:pt x="25" y="0"/>
                    <a:pt x="56" y="0"/>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81" name="Freeform 19"/>
            <p:cNvSpPr>
              <a:spLocks/>
            </p:cNvSpPr>
            <p:nvPr/>
          </p:nvSpPr>
          <p:spPr bwMode="auto">
            <a:xfrm>
              <a:off x="3727738" y="1426842"/>
              <a:ext cx="586232" cy="584755"/>
            </a:xfrm>
            <a:custGeom>
              <a:avLst/>
              <a:gdLst>
                <a:gd name="T0" fmla="*/ 785 w 823"/>
                <a:gd name="T1" fmla="*/ 0 h 823"/>
                <a:gd name="T2" fmla="*/ 823 w 823"/>
                <a:gd name="T3" fmla="*/ 52 h 823"/>
                <a:gd name="T4" fmla="*/ 823 w 823"/>
                <a:gd name="T5" fmla="*/ 768 h 823"/>
                <a:gd name="T6" fmla="*/ 768 w 823"/>
                <a:gd name="T7" fmla="*/ 823 h 823"/>
                <a:gd name="T8" fmla="*/ 53 w 823"/>
                <a:gd name="T9" fmla="*/ 823 h 823"/>
                <a:gd name="T10" fmla="*/ 0 w 823"/>
                <a:gd name="T11" fmla="*/ 785 h 823"/>
                <a:gd name="T12" fmla="*/ 17 w 823"/>
                <a:gd name="T13" fmla="*/ 788 h 823"/>
                <a:gd name="T14" fmla="*/ 732 w 823"/>
                <a:gd name="T15" fmla="*/ 788 h 823"/>
                <a:gd name="T16" fmla="*/ 788 w 823"/>
                <a:gd name="T17" fmla="*/ 732 h 823"/>
                <a:gd name="T18" fmla="*/ 788 w 823"/>
                <a:gd name="T19" fmla="*/ 17 h 823"/>
                <a:gd name="T20" fmla="*/ 785 w 8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823">
                  <a:moveTo>
                    <a:pt x="785" y="0"/>
                  </a:moveTo>
                  <a:cubicBezTo>
                    <a:pt x="807" y="7"/>
                    <a:pt x="823" y="28"/>
                    <a:pt x="823" y="52"/>
                  </a:cubicBezTo>
                  <a:lnTo>
                    <a:pt x="823" y="768"/>
                  </a:lnTo>
                  <a:cubicBezTo>
                    <a:pt x="823" y="798"/>
                    <a:pt x="798" y="823"/>
                    <a:pt x="768" y="823"/>
                  </a:cubicBezTo>
                  <a:lnTo>
                    <a:pt x="53" y="823"/>
                  </a:lnTo>
                  <a:cubicBezTo>
                    <a:pt x="28" y="823"/>
                    <a:pt x="7" y="807"/>
                    <a:pt x="0" y="785"/>
                  </a:cubicBezTo>
                  <a:cubicBezTo>
                    <a:pt x="5" y="787"/>
                    <a:pt x="11" y="788"/>
                    <a:pt x="17" y="788"/>
                  </a:cubicBezTo>
                  <a:lnTo>
                    <a:pt x="732" y="788"/>
                  </a:lnTo>
                  <a:cubicBezTo>
                    <a:pt x="763" y="788"/>
                    <a:pt x="788" y="763"/>
                    <a:pt x="788" y="732"/>
                  </a:cubicBezTo>
                  <a:lnTo>
                    <a:pt x="788" y="17"/>
                  </a:lnTo>
                  <a:cubicBezTo>
                    <a:pt x="788" y="11"/>
                    <a:pt x="787" y="5"/>
                    <a:pt x="785" y="0"/>
                  </a:cubicBezTo>
                  <a:close/>
                </a:path>
              </a:pathLst>
            </a:custGeom>
            <a:solidFill>
              <a:srgbClr val="2842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grpSp>
      <p:grpSp>
        <p:nvGrpSpPr>
          <p:cNvPr id="82" name="组合 81"/>
          <p:cNvGrpSpPr/>
          <p:nvPr/>
        </p:nvGrpSpPr>
        <p:grpSpPr>
          <a:xfrm>
            <a:off x="4137823" y="1701063"/>
            <a:ext cx="632008" cy="626102"/>
            <a:chOff x="3681962" y="2200609"/>
            <a:chExt cx="632008" cy="626102"/>
          </a:xfrm>
        </p:grpSpPr>
        <p:sp>
          <p:nvSpPr>
            <p:cNvPr id="83" name="Freeform 22"/>
            <p:cNvSpPr>
              <a:spLocks/>
            </p:cNvSpPr>
            <p:nvPr/>
          </p:nvSpPr>
          <p:spPr bwMode="auto">
            <a:xfrm>
              <a:off x="3681962" y="2200609"/>
              <a:ext cx="587708" cy="586231"/>
            </a:xfrm>
            <a:custGeom>
              <a:avLst/>
              <a:gdLst>
                <a:gd name="T0" fmla="*/ 56 w 826"/>
                <a:gd name="T1" fmla="*/ 0 h 826"/>
                <a:gd name="T2" fmla="*/ 771 w 826"/>
                <a:gd name="T3" fmla="*/ 0 h 826"/>
                <a:gd name="T4" fmla="*/ 826 w 826"/>
                <a:gd name="T5" fmla="*/ 56 h 826"/>
                <a:gd name="T6" fmla="*/ 826 w 826"/>
                <a:gd name="T7" fmla="*/ 771 h 826"/>
                <a:gd name="T8" fmla="*/ 771 w 826"/>
                <a:gd name="T9" fmla="*/ 826 h 826"/>
                <a:gd name="T10" fmla="*/ 56 w 826"/>
                <a:gd name="T11" fmla="*/ 826 h 826"/>
                <a:gd name="T12" fmla="*/ 0 w 826"/>
                <a:gd name="T13" fmla="*/ 771 h 826"/>
                <a:gd name="T14" fmla="*/ 0 w 826"/>
                <a:gd name="T15" fmla="*/ 56 h 826"/>
                <a:gd name="T16" fmla="*/ 56 w 826"/>
                <a:gd name="T17"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 h="826">
                  <a:moveTo>
                    <a:pt x="56" y="0"/>
                  </a:moveTo>
                  <a:lnTo>
                    <a:pt x="771" y="0"/>
                  </a:lnTo>
                  <a:cubicBezTo>
                    <a:pt x="801" y="0"/>
                    <a:pt x="826" y="25"/>
                    <a:pt x="826" y="56"/>
                  </a:cubicBezTo>
                  <a:lnTo>
                    <a:pt x="826" y="771"/>
                  </a:lnTo>
                  <a:cubicBezTo>
                    <a:pt x="826" y="801"/>
                    <a:pt x="801" y="826"/>
                    <a:pt x="771" y="826"/>
                  </a:cubicBezTo>
                  <a:lnTo>
                    <a:pt x="56" y="826"/>
                  </a:lnTo>
                  <a:cubicBezTo>
                    <a:pt x="25" y="826"/>
                    <a:pt x="0" y="801"/>
                    <a:pt x="0" y="771"/>
                  </a:cubicBezTo>
                  <a:lnTo>
                    <a:pt x="0" y="56"/>
                  </a:lnTo>
                  <a:cubicBezTo>
                    <a:pt x="0" y="25"/>
                    <a:pt x="25" y="0"/>
                    <a:pt x="56" y="0"/>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84" name="Freeform 23"/>
            <p:cNvSpPr>
              <a:spLocks/>
            </p:cNvSpPr>
            <p:nvPr/>
          </p:nvSpPr>
          <p:spPr bwMode="auto">
            <a:xfrm>
              <a:off x="3727738" y="2241956"/>
              <a:ext cx="586232" cy="584755"/>
            </a:xfrm>
            <a:custGeom>
              <a:avLst/>
              <a:gdLst>
                <a:gd name="T0" fmla="*/ 785 w 823"/>
                <a:gd name="T1" fmla="*/ 0 h 823"/>
                <a:gd name="T2" fmla="*/ 823 w 823"/>
                <a:gd name="T3" fmla="*/ 53 h 823"/>
                <a:gd name="T4" fmla="*/ 823 w 823"/>
                <a:gd name="T5" fmla="*/ 768 h 823"/>
                <a:gd name="T6" fmla="*/ 768 w 823"/>
                <a:gd name="T7" fmla="*/ 823 h 823"/>
                <a:gd name="T8" fmla="*/ 53 w 823"/>
                <a:gd name="T9" fmla="*/ 823 h 823"/>
                <a:gd name="T10" fmla="*/ 0 w 823"/>
                <a:gd name="T11" fmla="*/ 785 h 823"/>
                <a:gd name="T12" fmla="*/ 17 w 823"/>
                <a:gd name="T13" fmla="*/ 788 h 823"/>
                <a:gd name="T14" fmla="*/ 732 w 823"/>
                <a:gd name="T15" fmla="*/ 788 h 823"/>
                <a:gd name="T16" fmla="*/ 788 w 823"/>
                <a:gd name="T17" fmla="*/ 733 h 823"/>
                <a:gd name="T18" fmla="*/ 788 w 823"/>
                <a:gd name="T19" fmla="*/ 18 h 823"/>
                <a:gd name="T20" fmla="*/ 785 w 8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823">
                  <a:moveTo>
                    <a:pt x="785" y="0"/>
                  </a:moveTo>
                  <a:cubicBezTo>
                    <a:pt x="807" y="8"/>
                    <a:pt x="823" y="29"/>
                    <a:pt x="823" y="53"/>
                  </a:cubicBezTo>
                  <a:lnTo>
                    <a:pt x="823" y="768"/>
                  </a:lnTo>
                  <a:cubicBezTo>
                    <a:pt x="823" y="799"/>
                    <a:pt x="798" y="823"/>
                    <a:pt x="768" y="823"/>
                  </a:cubicBezTo>
                  <a:lnTo>
                    <a:pt x="53" y="823"/>
                  </a:lnTo>
                  <a:cubicBezTo>
                    <a:pt x="28" y="823"/>
                    <a:pt x="7" y="807"/>
                    <a:pt x="0" y="785"/>
                  </a:cubicBezTo>
                  <a:cubicBezTo>
                    <a:pt x="5" y="787"/>
                    <a:pt x="11" y="788"/>
                    <a:pt x="17" y="788"/>
                  </a:cubicBezTo>
                  <a:lnTo>
                    <a:pt x="732" y="788"/>
                  </a:lnTo>
                  <a:cubicBezTo>
                    <a:pt x="763" y="788"/>
                    <a:pt x="788" y="763"/>
                    <a:pt x="788" y="733"/>
                  </a:cubicBezTo>
                  <a:lnTo>
                    <a:pt x="788" y="18"/>
                  </a:lnTo>
                  <a:cubicBezTo>
                    <a:pt x="788" y="12"/>
                    <a:pt x="787" y="6"/>
                    <a:pt x="785" y="0"/>
                  </a:cubicBezTo>
                  <a:close/>
                </a:path>
              </a:pathLst>
            </a:custGeom>
            <a:solidFill>
              <a:srgbClr val="2842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grpSp>
      <p:grpSp>
        <p:nvGrpSpPr>
          <p:cNvPr id="85" name="组合 84"/>
          <p:cNvGrpSpPr/>
          <p:nvPr/>
        </p:nvGrpSpPr>
        <p:grpSpPr>
          <a:xfrm>
            <a:off x="4137823" y="2568104"/>
            <a:ext cx="632008" cy="627577"/>
            <a:chOff x="3681962" y="3052639"/>
            <a:chExt cx="632008" cy="627577"/>
          </a:xfrm>
        </p:grpSpPr>
        <p:sp>
          <p:nvSpPr>
            <p:cNvPr id="86" name="Freeform 26"/>
            <p:cNvSpPr>
              <a:spLocks/>
            </p:cNvSpPr>
            <p:nvPr/>
          </p:nvSpPr>
          <p:spPr bwMode="auto">
            <a:xfrm>
              <a:off x="3681962" y="3052639"/>
              <a:ext cx="587708" cy="587708"/>
            </a:xfrm>
            <a:custGeom>
              <a:avLst/>
              <a:gdLst>
                <a:gd name="T0" fmla="*/ 56 w 826"/>
                <a:gd name="T1" fmla="*/ 0 h 826"/>
                <a:gd name="T2" fmla="*/ 771 w 826"/>
                <a:gd name="T3" fmla="*/ 0 h 826"/>
                <a:gd name="T4" fmla="*/ 826 w 826"/>
                <a:gd name="T5" fmla="*/ 55 h 826"/>
                <a:gd name="T6" fmla="*/ 826 w 826"/>
                <a:gd name="T7" fmla="*/ 770 h 826"/>
                <a:gd name="T8" fmla="*/ 771 w 826"/>
                <a:gd name="T9" fmla="*/ 826 h 826"/>
                <a:gd name="T10" fmla="*/ 56 w 826"/>
                <a:gd name="T11" fmla="*/ 826 h 826"/>
                <a:gd name="T12" fmla="*/ 0 w 826"/>
                <a:gd name="T13" fmla="*/ 770 h 826"/>
                <a:gd name="T14" fmla="*/ 0 w 826"/>
                <a:gd name="T15" fmla="*/ 55 h 826"/>
                <a:gd name="T16" fmla="*/ 56 w 826"/>
                <a:gd name="T17"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 h="826">
                  <a:moveTo>
                    <a:pt x="56" y="0"/>
                  </a:moveTo>
                  <a:lnTo>
                    <a:pt x="771" y="0"/>
                  </a:lnTo>
                  <a:cubicBezTo>
                    <a:pt x="801" y="0"/>
                    <a:pt x="826" y="25"/>
                    <a:pt x="826" y="55"/>
                  </a:cubicBezTo>
                  <a:lnTo>
                    <a:pt x="826" y="770"/>
                  </a:lnTo>
                  <a:cubicBezTo>
                    <a:pt x="826" y="801"/>
                    <a:pt x="801" y="826"/>
                    <a:pt x="771" y="826"/>
                  </a:cubicBezTo>
                  <a:lnTo>
                    <a:pt x="56" y="826"/>
                  </a:lnTo>
                  <a:cubicBezTo>
                    <a:pt x="25" y="826"/>
                    <a:pt x="0" y="801"/>
                    <a:pt x="0" y="770"/>
                  </a:cubicBezTo>
                  <a:lnTo>
                    <a:pt x="0" y="55"/>
                  </a:lnTo>
                  <a:cubicBezTo>
                    <a:pt x="0" y="25"/>
                    <a:pt x="25" y="0"/>
                    <a:pt x="56" y="0"/>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87" name="Freeform 27"/>
            <p:cNvSpPr>
              <a:spLocks/>
            </p:cNvSpPr>
            <p:nvPr/>
          </p:nvSpPr>
          <p:spPr bwMode="auto">
            <a:xfrm>
              <a:off x="3727738" y="3093985"/>
              <a:ext cx="586232" cy="586231"/>
            </a:xfrm>
            <a:custGeom>
              <a:avLst/>
              <a:gdLst>
                <a:gd name="T0" fmla="*/ 785 w 823"/>
                <a:gd name="T1" fmla="*/ 0 h 823"/>
                <a:gd name="T2" fmla="*/ 823 w 823"/>
                <a:gd name="T3" fmla="*/ 52 h 823"/>
                <a:gd name="T4" fmla="*/ 823 w 823"/>
                <a:gd name="T5" fmla="*/ 768 h 823"/>
                <a:gd name="T6" fmla="*/ 768 w 823"/>
                <a:gd name="T7" fmla="*/ 823 h 823"/>
                <a:gd name="T8" fmla="*/ 53 w 823"/>
                <a:gd name="T9" fmla="*/ 823 h 823"/>
                <a:gd name="T10" fmla="*/ 0 w 823"/>
                <a:gd name="T11" fmla="*/ 785 h 823"/>
                <a:gd name="T12" fmla="*/ 17 w 823"/>
                <a:gd name="T13" fmla="*/ 788 h 823"/>
                <a:gd name="T14" fmla="*/ 732 w 823"/>
                <a:gd name="T15" fmla="*/ 788 h 823"/>
                <a:gd name="T16" fmla="*/ 788 w 823"/>
                <a:gd name="T17" fmla="*/ 732 h 823"/>
                <a:gd name="T18" fmla="*/ 788 w 823"/>
                <a:gd name="T19" fmla="*/ 17 h 823"/>
                <a:gd name="T20" fmla="*/ 785 w 8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823">
                  <a:moveTo>
                    <a:pt x="785" y="0"/>
                  </a:moveTo>
                  <a:cubicBezTo>
                    <a:pt x="807" y="7"/>
                    <a:pt x="823" y="28"/>
                    <a:pt x="823" y="52"/>
                  </a:cubicBezTo>
                  <a:lnTo>
                    <a:pt x="823" y="768"/>
                  </a:lnTo>
                  <a:cubicBezTo>
                    <a:pt x="823" y="798"/>
                    <a:pt x="798" y="823"/>
                    <a:pt x="768" y="823"/>
                  </a:cubicBezTo>
                  <a:lnTo>
                    <a:pt x="53" y="823"/>
                  </a:lnTo>
                  <a:cubicBezTo>
                    <a:pt x="28" y="823"/>
                    <a:pt x="7" y="807"/>
                    <a:pt x="0" y="785"/>
                  </a:cubicBezTo>
                  <a:cubicBezTo>
                    <a:pt x="5" y="787"/>
                    <a:pt x="11" y="788"/>
                    <a:pt x="17" y="788"/>
                  </a:cubicBezTo>
                  <a:lnTo>
                    <a:pt x="732" y="788"/>
                  </a:lnTo>
                  <a:cubicBezTo>
                    <a:pt x="763" y="788"/>
                    <a:pt x="788" y="763"/>
                    <a:pt x="788" y="732"/>
                  </a:cubicBezTo>
                  <a:lnTo>
                    <a:pt x="788" y="17"/>
                  </a:lnTo>
                  <a:cubicBezTo>
                    <a:pt x="788" y="11"/>
                    <a:pt x="787" y="5"/>
                    <a:pt x="785" y="0"/>
                  </a:cubicBezTo>
                  <a:close/>
                </a:path>
              </a:pathLst>
            </a:custGeom>
            <a:solidFill>
              <a:srgbClr val="2842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grpSp>
      <p:grpSp>
        <p:nvGrpSpPr>
          <p:cNvPr id="88" name="组合 87"/>
          <p:cNvGrpSpPr/>
          <p:nvPr/>
        </p:nvGrpSpPr>
        <p:grpSpPr>
          <a:xfrm>
            <a:off x="4137823" y="3436620"/>
            <a:ext cx="632008" cy="626101"/>
            <a:chOff x="3681962" y="3943061"/>
            <a:chExt cx="632008" cy="626101"/>
          </a:xfrm>
        </p:grpSpPr>
        <p:sp>
          <p:nvSpPr>
            <p:cNvPr id="89" name="Freeform 30"/>
            <p:cNvSpPr>
              <a:spLocks/>
            </p:cNvSpPr>
            <p:nvPr/>
          </p:nvSpPr>
          <p:spPr bwMode="auto">
            <a:xfrm>
              <a:off x="3681962" y="3943061"/>
              <a:ext cx="587708" cy="587708"/>
            </a:xfrm>
            <a:custGeom>
              <a:avLst/>
              <a:gdLst>
                <a:gd name="T0" fmla="*/ 56 w 826"/>
                <a:gd name="T1" fmla="*/ 0 h 826"/>
                <a:gd name="T2" fmla="*/ 771 w 826"/>
                <a:gd name="T3" fmla="*/ 0 h 826"/>
                <a:gd name="T4" fmla="*/ 826 w 826"/>
                <a:gd name="T5" fmla="*/ 55 h 826"/>
                <a:gd name="T6" fmla="*/ 826 w 826"/>
                <a:gd name="T7" fmla="*/ 770 h 826"/>
                <a:gd name="T8" fmla="*/ 771 w 826"/>
                <a:gd name="T9" fmla="*/ 826 h 826"/>
                <a:gd name="T10" fmla="*/ 56 w 826"/>
                <a:gd name="T11" fmla="*/ 826 h 826"/>
                <a:gd name="T12" fmla="*/ 0 w 826"/>
                <a:gd name="T13" fmla="*/ 770 h 826"/>
                <a:gd name="T14" fmla="*/ 0 w 826"/>
                <a:gd name="T15" fmla="*/ 55 h 826"/>
                <a:gd name="T16" fmla="*/ 56 w 826"/>
                <a:gd name="T17"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 h="826">
                  <a:moveTo>
                    <a:pt x="56" y="0"/>
                  </a:moveTo>
                  <a:lnTo>
                    <a:pt x="771" y="0"/>
                  </a:lnTo>
                  <a:cubicBezTo>
                    <a:pt x="801" y="0"/>
                    <a:pt x="826" y="25"/>
                    <a:pt x="826" y="55"/>
                  </a:cubicBezTo>
                  <a:lnTo>
                    <a:pt x="826" y="770"/>
                  </a:lnTo>
                  <a:cubicBezTo>
                    <a:pt x="826" y="801"/>
                    <a:pt x="801" y="826"/>
                    <a:pt x="771" y="826"/>
                  </a:cubicBezTo>
                  <a:lnTo>
                    <a:pt x="56" y="826"/>
                  </a:lnTo>
                  <a:cubicBezTo>
                    <a:pt x="25" y="826"/>
                    <a:pt x="0" y="801"/>
                    <a:pt x="0" y="770"/>
                  </a:cubicBezTo>
                  <a:lnTo>
                    <a:pt x="0" y="55"/>
                  </a:lnTo>
                  <a:cubicBezTo>
                    <a:pt x="0" y="25"/>
                    <a:pt x="25" y="0"/>
                    <a:pt x="56" y="0"/>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90" name="Freeform 31"/>
            <p:cNvSpPr>
              <a:spLocks/>
            </p:cNvSpPr>
            <p:nvPr/>
          </p:nvSpPr>
          <p:spPr bwMode="auto">
            <a:xfrm>
              <a:off x="3727738" y="3984407"/>
              <a:ext cx="586232" cy="584755"/>
            </a:xfrm>
            <a:custGeom>
              <a:avLst/>
              <a:gdLst>
                <a:gd name="T0" fmla="*/ 785 w 823"/>
                <a:gd name="T1" fmla="*/ 0 h 823"/>
                <a:gd name="T2" fmla="*/ 823 w 823"/>
                <a:gd name="T3" fmla="*/ 53 h 823"/>
                <a:gd name="T4" fmla="*/ 823 w 823"/>
                <a:gd name="T5" fmla="*/ 768 h 823"/>
                <a:gd name="T6" fmla="*/ 768 w 823"/>
                <a:gd name="T7" fmla="*/ 823 h 823"/>
                <a:gd name="T8" fmla="*/ 53 w 823"/>
                <a:gd name="T9" fmla="*/ 823 h 823"/>
                <a:gd name="T10" fmla="*/ 0 w 823"/>
                <a:gd name="T11" fmla="*/ 785 h 823"/>
                <a:gd name="T12" fmla="*/ 17 w 823"/>
                <a:gd name="T13" fmla="*/ 788 h 823"/>
                <a:gd name="T14" fmla="*/ 732 w 823"/>
                <a:gd name="T15" fmla="*/ 788 h 823"/>
                <a:gd name="T16" fmla="*/ 788 w 823"/>
                <a:gd name="T17" fmla="*/ 733 h 823"/>
                <a:gd name="T18" fmla="*/ 788 w 823"/>
                <a:gd name="T19" fmla="*/ 17 h 823"/>
                <a:gd name="T20" fmla="*/ 785 w 8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823">
                  <a:moveTo>
                    <a:pt x="785" y="0"/>
                  </a:moveTo>
                  <a:cubicBezTo>
                    <a:pt x="807" y="7"/>
                    <a:pt x="823" y="28"/>
                    <a:pt x="823" y="53"/>
                  </a:cubicBezTo>
                  <a:lnTo>
                    <a:pt x="823" y="768"/>
                  </a:lnTo>
                  <a:cubicBezTo>
                    <a:pt x="823" y="798"/>
                    <a:pt x="798" y="823"/>
                    <a:pt x="768" y="823"/>
                  </a:cubicBezTo>
                  <a:lnTo>
                    <a:pt x="53" y="823"/>
                  </a:lnTo>
                  <a:cubicBezTo>
                    <a:pt x="28" y="823"/>
                    <a:pt x="7" y="807"/>
                    <a:pt x="0" y="785"/>
                  </a:cubicBezTo>
                  <a:cubicBezTo>
                    <a:pt x="5" y="787"/>
                    <a:pt x="11" y="788"/>
                    <a:pt x="17" y="788"/>
                  </a:cubicBezTo>
                  <a:lnTo>
                    <a:pt x="732" y="788"/>
                  </a:lnTo>
                  <a:cubicBezTo>
                    <a:pt x="763" y="788"/>
                    <a:pt x="788" y="763"/>
                    <a:pt x="788" y="733"/>
                  </a:cubicBezTo>
                  <a:lnTo>
                    <a:pt x="788" y="17"/>
                  </a:lnTo>
                  <a:cubicBezTo>
                    <a:pt x="788" y="11"/>
                    <a:pt x="787" y="6"/>
                    <a:pt x="785" y="0"/>
                  </a:cubicBezTo>
                  <a:close/>
                </a:path>
              </a:pathLst>
            </a:custGeom>
            <a:solidFill>
              <a:srgbClr val="2842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grpSp>
      <p:grpSp>
        <p:nvGrpSpPr>
          <p:cNvPr id="91" name="组合 90"/>
          <p:cNvGrpSpPr/>
          <p:nvPr/>
        </p:nvGrpSpPr>
        <p:grpSpPr>
          <a:xfrm>
            <a:off x="4137823" y="4303659"/>
            <a:ext cx="632008" cy="627578"/>
            <a:chOff x="3681962" y="4858586"/>
            <a:chExt cx="632008" cy="627578"/>
          </a:xfrm>
        </p:grpSpPr>
        <p:sp>
          <p:nvSpPr>
            <p:cNvPr id="92" name="Freeform 34"/>
            <p:cNvSpPr>
              <a:spLocks/>
            </p:cNvSpPr>
            <p:nvPr/>
          </p:nvSpPr>
          <p:spPr bwMode="auto">
            <a:xfrm>
              <a:off x="3681962" y="4858586"/>
              <a:ext cx="587708" cy="587708"/>
            </a:xfrm>
            <a:custGeom>
              <a:avLst/>
              <a:gdLst>
                <a:gd name="T0" fmla="*/ 56 w 826"/>
                <a:gd name="T1" fmla="*/ 0 h 826"/>
                <a:gd name="T2" fmla="*/ 771 w 826"/>
                <a:gd name="T3" fmla="*/ 0 h 826"/>
                <a:gd name="T4" fmla="*/ 826 w 826"/>
                <a:gd name="T5" fmla="*/ 55 h 826"/>
                <a:gd name="T6" fmla="*/ 826 w 826"/>
                <a:gd name="T7" fmla="*/ 770 h 826"/>
                <a:gd name="T8" fmla="*/ 771 w 826"/>
                <a:gd name="T9" fmla="*/ 826 h 826"/>
                <a:gd name="T10" fmla="*/ 56 w 826"/>
                <a:gd name="T11" fmla="*/ 826 h 826"/>
                <a:gd name="T12" fmla="*/ 0 w 826"/>
                <a:gd name="T13" fmla="*/ 770 h 826"/>
                <a:gd name="T14" fmla="*/ 0 w 826"/>
                <a:gd name="T15" fmla="*/ 55 h 826"/>
                <a:gd name="T16" fmla="*/ 56 w 826"/>
                <a:gd name="T17"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 h="826">
                  <a:moveTo>
                    <a:pt x="56" y="0"/>
                  </a:moveTo>
                  <a:lnTo>
                    <a:pt x="771" y="0"/>
                  </a:lnTo>
                  <a:cubicBezTo>
                    <a:pt x="801" y="0"/>
                    <a:pt x="826" y="25"/>
                    <a:pt x="826" y="55"/>
                  </a:cubicBezTo>
                  <a:lnTo>
                    <a:pt x="826" y="770"/>
                  </a:lnTo>
                  <a:cubicBezTo>
                    <a:pt x="826" y="801"/>
                    <a:pt x="801" y="826"/>
                    <a:pt x="771" y="826"/>
                  </a:cubicBezTo>
                  <a:lnTo>
                    <a:pt x="56" y="826"/>
                  </a:lnTo>
                  <a:cubicBezTo>
                    <a:pt x="25" y="826"/>
                    <a:pt x="0" y="801"/>
                    <a:pt x="0" y="770"/>
                  </a:cubicBezTo>
                  <a:lnTo>
                    <a:pt x="0" y="55"/>
                  </a:lnTo>
                  <a:cubicBezTo>
                    <a:pt x="0" y="25"/>
                    <a:pt x="25" y="0"/>
                    <a:pt x="56" y="0"/>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93" name="Freeform 35"/>
            <p:cNvSpPr>
              <a:spLocks/>
            </p:cNvSpPr>
            <p:nvPr/>
          </p:nvSpPr>
          <p:spPr bwMode="auto">
            <a:xfrm>
              <a:off x="3727738" y="4899933"/>
              <a:ext cx="586232" cy="586231"/>
            </a:xfrm>
            <a:custGeom>
              <a:avLst/>
              <a:gdLst>
                <a:gd name="T0" fmla="*/ 785 w 823"/>
                <a:gd name="T1" fmla="*/ 0 h 823"/>
                <a:gd name="T2" fmla="*/ 823 w 823"/>
                <a:gd name="T3" fmla="*/ 52 h 823"/>
                <a:gd name="T4" fmla="*/ 823 w 823"/>
                <a:gd name="T5" fmla="*/ 768 h 823"/>
                <a:gd name="T6" fmla="*/ 768 w 823"/>
                <a:gd name="T7" fmla="*/ 823 h 823"/>
                <a:gd name="T8" fmla="*/ 53 w 823"/>
                <a:gd name="T9" fmla="*/ 823 h 823"/>
                <a:gd name="T10" fmla="*/ 0 w 823"/>
                <a:gd name="T11" fmla="*/ 785 h 823"/>
                <a:gd name="T12" fmla="*/ 17 w 823"/>
                <a:gd name="T13" fmla="*/ 788 h 823"/>
                <a:gd name="T14" fmla="*/ 732 w 823"/>
                <a:gd name="T15" fmla="*/ 788 h 823"/>
                <a:gd name="T16" fmla="*/ 788 w 823"/>
                <a:gd name="T17" fmla="*/ 732 h 823"/>
                <a:gd name="T18" fmla="*/ 788 w 823"/>
                <a:gd name="T19" fmla="*/ 17 h 823"/>
                <a:gd name="T20" fmla="*/ 785 w 823"/>
                <a:gd name="T2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823">
                  <a:moveTo>
                    <a:pt x="785" y="0"/>
                  </a:moveTo>
                  <a:cubicBezTo>
                    <a:pt x="807" y="7"/>
                    <a:pt x="823" y="28"/>
                    <a:pt x="823" y="52"/>
                  </a:cubicBezTo>
                  <a:lnTo>
                    <a:pt x="823" y="768"/>
                  </a:lnTo>
                  <a:cubicBezTo>
                    <a:pt x="823" y="798"/>
                    <a:pt x="798" y="823"/>
                    <a:pt x="768" y="823"/>
                  </a:cubicBezTo>
                  <a:lnTo>
                    <a:pt x="53" y="823"/>
                  </a:lnTo>
                  <a:cubicBezTo>
                    <a:pt x="28" y="823"/>
                    <a:pt x="7" y="807"/>
                    <a:pt x="0" y="785"/>
                  </a:cubicBezTo>
                  <a:cubicBezTo>
                    <a:pt x="5" y="787"/>
                    <a:pt x="11" y="788"/>
                    <a:pt x="17" y="788"/>
                  </a:cubicBezTo>
                  <a:lnTo>
                    <a:pt x="732" y="788"/>
                  </a:lnTo>
                  <a:cubicBezTo>
                    <a:pt x="763" y="788"/>
                    <a:pt x="788" y="763"/>
                    <a:pt x="788" y="732"/>
                  </a:cubicBezTo>
                  <a:lnTo>
                    <a:pt x="788" y="17"/>
                  </a:lnTo>
                  <a:cubicBezTo>
                    <a:pt x="788" y="11"/>
                    <a:pt x="787" y="5"/>
                    <a:pt x="785" y="0"/>
                  </a:cubicBezTo>
                  <a:close/>
                </a:path>
              </a:pathLst>
            </a:custGeom>
            <a:solidFill>
              <a:srgbClr val="2842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思源黑体 CN Normal" panose="020B0400000000000000" pitchFamily="34" charset="-122"/>
                <a:sym typeface="Century Gothic" panose="020B0502020202020204" pitchFamily="34" charset="0"/>
              </a:endParaRPr>
            </a:p>
          </p:txBody>
        </p:sp>
      </p:grpSp>
      <p:sp>
        <p:nvSpPr>
          <p:cNvPr id="104" name="TextBox 58"/>
          <p:cNvSpPr txBox="1"/>
          <p:nvPr/>
        </p:nvSpPr>
        <p:spPr>
          <a:xfrm>
            <a:off x="4262257" y="854686"/>
            <a:ext cx="341760" cy="584775"/>
          </a:xfrm>
          <a:prstGeom prst="rect">
            <a:avLst/>
          </a:prstGeom>
          <a:noFill/>
        </p:spPr>
        <p:txBody>
          <a:bodyPr wrap="none" rtlCol="0">
            <a:spAutoFit/>
          </a:bodyPr>
          <a:lstStyle/>
          <a:p>
            <a:pPr algn="ctr"/>
            <a:r>
              <a:rPr lang="en-US" altLang="zh-CN"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rPr>
              <a:t>1</a:t>
            </a:r>
            <a:endParaRPr lang="zh-CN" altLang="en-US"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105" name="TextBox 59"/>
          <p:cNvSpPr txBox="1"/>
          <p:nvPr/>
        </p:nvSpPr>
        <p:spPr>
          <a:xfrm>
            <a:off x="4237410" y="1722280"/>
            <a:ext cx="391453" cy="584775"/>
          </a:xfrm>
          <a:prstGeom prst="rect">
            <a:avLst/>
          </a:prstGeom>
          <a:noFill/>
        </p:spPr>
        <p:txBody>
          <a:bodyPr wrap="none" rtlCol="0">
            <a:spAutoFit/>
          </a:bodyPr>
          <a:lstStyle/>
          <a:p>
            <a:pPr algn="ctr"/>
            <a:r>
              <a:rPr lang="en-US" altLang="zh-CN"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rPr>
              <a:t>2</a:t>
            </a:r>
            <a:endParaRPr lang="zh-CN" altLang="en-US"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106" name="TextBox 60"/>
          <p:cNvSpPr txBox="1"/>
          <p:nvPr/>
        </p:nvSpPr>
        <p:spPr>
          <a:xfrm>
            <a:off x="4226991" y="2589874"/>
            <a:ext cx="412292" cy="584775"/>
          </a:xfrm>
          <a:prstGeom prst="rect">
            <a:avLst/>
          </a:prstGeom>
          <a:noFill/>
        </p:spPr>
        <p:txBody>
          <a:bodyPr wrap="none" rtlCol="0">
            <a:spAutoFit/>
          </a:bodyPr>
          <a:lstStyle/>
          <a:p>
            <a:pPr algn="ctr"/>
            <a:r>
              <a:rPr lang="en-US" altLang="zh-CN"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rPr>
              <a:t>3</a:t>
            </a:r>
            <a:endParaRPr lang="zh-CN" altLang="en-US"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107" name="TextBox 61"/>
          <p:cNvSpPr txBox="1"/>
          <p:nvPr/>
        </p:nvSpPr>
        <p:spPr>
          <a:xfrm>
            <a:off x="4238212" y="3457468"/>
            <a:ext cx="389850" cy="584775"/>
          </a:xfrm>
          <a:prstGeom prst="rect">
            <a:avLst/>
          </a:prstGeom>
          <a:noFill/>
        </p:spPr>
        <p:txBody>
          <a:bodyPr wrap="none" rtlCol="0">
            <a:spAutoFit/>
          </a:bodyPr>
          <a:lstStyle/>
          <a:p>
            <a:pPr algn="ctr"/>
            <a:r>
              <a:rPr lang="en-US" altLang="zh-CN"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rPr>
              <a:t>4</a:t>
            </a:r>
            <a:endParaRPr lang="zh-CN" altLang="en-US"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108" name="TextBox 62"/>
          <p:cNvSpPr txBox="1"/>
          <p:nvPr/>
        </p:nvSpPr>
        <p:spPr>
          <a:xfrm>
            <a:off x="4226991" y="4325061"/>
            <a:ext cx="412292" cy="584775"/>
          </a:xfrm>
          <a:prstGeom prst="rect">
            <a:avLst/>
          </a:prstGeom>
          <a:noFill/>
        </p:spPr>
        <p:txBody>
          <a:bodyPr wrap="none" rtlCol="0">
            <a:spAutoFit/>
          </a:bodyPr>
          <a:lstStyle/>
          <a:p>
            <a:pPr algn="ctr"/>
            <a:r>
              <a:rPr lang="en-US" altLang="zh-CN"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rPr>
              <a:t>5</a:t>
            </a:r>
            <a:endParaRPr lang="zh-CN" altLang="en-US" sz="3200" dirty="0">
              <a:solidFill>
                <a:schemeClr val="accent2"/>
              </a:solidFill>
              <a:latin typeface="Impact" panose="020B0806030902050204" pitchFamily="34" charset="0"/>
              <a:ea typeface="思源黑体 CN Normal" panose="020B0400000000000000" pitchFamily="34" charset="-122"/>
              <a:sym typeface="Century Gothic" panose="020B0502020202020204" pitchFamily="34" charset="0"/>
            </a:endParaRPr>
          </a:p>
        </p:txBody>
      </p:sp>
      <p:sp>
        <p:nvSpPr>
          <p:cNvPr id="30" name="Rectangle 7">
            <a:extLst>
              <a:ext uri="{FF2B5EF4-FFF2-40B4-BE49-F238E27FC236}">
                <a16:creationId xmlns:a16="http://schemas.microsoft.com/office/drawing/2014/main" xmlns="" id="{CC249C1C-972B-438E-97C8-D1A6D4C02141}"/>
              </a:ext>
            </a:extLst>
          </p:cNvPr>
          <p:cNvSpPr/>
          <p:nvPr/>
        </p:nvSpPr>
        <p:spPr>
          <a:xfrm rot="5400000" flipH="1" flipV="1">
            <a:off x="9773053" y="-1591794"/>
            <a:ext cx="831915" cy="4015504"/>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 fmla="*/ 0 w 363073"/>
              <a:gd name="connsiteY0" fmla="*/ 2571749 h 2571749"/>
              <a:gd name="connsiteX1" fmla="*/ 363073 w 363073"/>
              <a:gd name="connsiteY1" fmla="*/ 0 h 2571749"/>
              <a:gd name="connsiteX2" fmla="*/ 363073 w 363073"/>
              <a:gd name="connsiteY2" fmla="*/ 2571749 h 2571749"/>
              <a:gd name="connsiteX3" fmla="*/ 0 w 363073"/>
              <a:gd name="connsiteY3" fmla="*/ 2571749 h 2571749"/>
              <a:gd name="connsiteX0" fmla="*/ 0 w 2261321"/>
              <a:gd name="connsiteY0" fmla="*/ 5152904 h 5152904"/>
              <a:gd name="connsiteX1" fmla="*/ 2261321 w 2261321"/>
              <a:gd name="connsiteY1" fmla="*/ 0 h 5152904"/>
              <a:gd name="connsiteX2" fmla="*/ 2261321 w 2261321"/>
              <a:gd name="connsiteY2" fmla="*/ 2571749 h 5152904"/>
              <a:gd name="connsiteX3" fmla="*/ 0 w 2261321"/>
              <a:gd name="connsiteY3" fmla="*/ 5152904 h 5152904"/>
              <a:gd name="connsiteX0" fmla="*/ 0 w 2284470"/>
              <a:gd name="connsiteY0" fmla="*/ 5152904 h 5164478"/>
              <a:gd name="connsiteX1" fmla="*/ 2261321 w 2284470"/>
              <a:gd name="connsiteY1" fmla="*/ 0 h 5164478"/>
              <a:gd name="connsiteX2" fmla="*/ 2284470 w 2284470"/>
              <a:gd name="connsiteY2" fmla="*/ 5164478 h 5164478"/>
              <a:gd name="connsiteX3" fmla="*/ 0 w 2284470"/>
              <a:gd name="connsiteY3" fmla="*/ 5152904 h 5164478"/>
              <a:gd name="connsiteX0" fmla="*/ 0 w 3800753"/>
              <a:gd name="connsiteY0" fmla="*/ 5129755 h 5164478"/>
              <a:gd name="connsiteX1" fmla="*/ 3777604 w 3800753"/>
              <a:gd name="connsiteY1" fmla="*/ 0 h 5164478"/>
              <a:gd name="connsiteX2" fmla="*/ 3800753 w 3800753"/>
              <a:gd name="connsiteY2" fmla="*/ 5164478 h 5164478"/>
              <a:gd name="connsiteX3" fmla="*/ 0 w 3800753"/>
              <a:gd name="connsiteY3" fmla="*/ 5129755 h 5164478"/>
              <a:gd name="connsiteX0" fmla="*/ 0 w 4066970"/>
              <a:gd name="connsiteY0" fmla="*/ 5152904 h 5164478"/>
              <a:gd name="connsiteX1" fmla="*/ 4043821 w 4066970"/>
              <a:gd name="connsiteY1" fmla="*/ 0 h 5164478"/>
              <a:gd name="connsiteX2" fmla="*/ 4066970 w 4066970"/>
              <a:gd name="connsiteY2" fmla="*/ 5164478 h 5164478"/>
              <a:gd name="connsiteX3" fmla="*/ 0 w 4066970"/>
              <a:gd name="connsiteY3" fmla="*/ 5152904 h 5164478"/>
              <a:gd name="connsiteX0" fmla="*/ 0 w 4130470"/>
              <a:gd name="connsiteY0" fmla="*/ 5152904 h 5164478"/>
              <a:gd name="connsiteX1" fmla="*/ 4107321 w 4130470"/>
              <a:gd name="connsiteY1" fmla="*/ 0 h 5164478"/>
              <a:gd name="connsiteX2" fmla="*/ 4130470 w 4130470"/>
              <a:gd name="connsiteY2" fmla="*/ 5164478 h 5164478"/>
              <a:gd name="connsiteX3" fmla="*/ 0 w 41304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67070"/>
              <a:gd name="connsiteY0" fmla="*/ 5152904 h 5164478"/>
              <a:gd name="connsiteX1" fmla="*/ 4843921 w 4867070"/>
              <a:gd name="connsiteY1" fmla="*/ 0 h 5164478"/>
              <a:gd name="connsiteX2" fmla="*/ 4867070 w 4867070"/>
              <a:gd name="connsiteY2" fmla="*/ 5164478 h 5164478"/>
              <a:gd name="connsiteX3" fmla="*/ 0 w 4867070"/>
              <a:gd name="connsiteY3" fmla="*/ 5152904 h 5164478"/>
              <a:gd name="connsiteX0" fmla="*/ 0 w 4884843"/>
              <a:gd name="connsiteY0" fmla="*/ 5188447 h 5188447"/>
              <a:gd name="connsiteX1" fmla="*/ 4861694 w 4884843"/>
              <a:gd name="connsiteY1" fmla="*/ 0 h 5188447"/>
              <a:gd name="connsiteX2" fmla="*/ 4884843 w 4884843"/>
              <a:gd name="connsiteY2" fmla="*/ 5164478 h 5188447"/>
              <a:gd name="connsiteX3" fmla="*/ 0 w 4884843"/>
              <a:gd name="connsiteY3" fmla="*/ 5188447 h 5188447"/>
              <a:gd name="connsiteX0" fmla="*/ 0 w 4861694"/>
              <a:gd name="connsiteY0" fmla="*/ 5188447 h 5188447"/>
              <a:gd name="connsiteX1" fmla="*/ 4861694 w 4861694"/>
              <a:gd name="connsiteY1" fmla="*/ 0 h 5188447"/>
              <a:gd name="connsiteX2" fmla="*/ 4849299 w 4861694"/>
              <a:gd name="connsiteY2" fmla="*/ 5182251 h 5188447"/>
              <a:gd name="connsiteX3" fmla="*/ 0 w 4861694"/>
              <a:gd name="connsiteY3" fmla="*/ 5188447 h 5188447"/>
              <a:gd name="connsiteX0" fmla="*/ 0 w 4875644"/>
              <a:gd name="connsiteY0" fmla="*/ 5188447 h 5199465"/>
              <a:gd name="connsiteX1" fmla="*/ 4861694 w 4875644"/>
              <a:gd name="connsiteY1" fmla="*/ 0 h 5199465"/>
              <a:gd name="connsiteX2" fmla="*/ 4875118 w 4875644"/>
              <a:gd name="connsiteY2" fmla="*/ 5199465 h 5199465"/>
              <a:gd name="connsiteX3" fmla="*/ 0 w 4875644"/>
              <a:gd name="connsiteY3" fmla="*/ 5188447 h 5199465"/>
              <a:gd name="connsiteX0" fmla="*/ 0 w 4875936"/>
              <a:gd name="connsiteY0" fmla="*/ 5214268 h 5225286"/>
              <a:gd name="connsiteX1" fmla="*/ 4870305 w 4875936"/>
              <a:gd name="connsiteY1" fmla="*/ 0 h 5225286"/>
              <a:gd name="connsiteX2" fmla="*/ 4875118 w 4875936"/>
              <a:gd name="connsiteY2" fmla="*/ 5225286 h 5225286"/>
              <a:gd name="connsiteX3" fmla="*/ 0 w 4875936"/>
              <a:gd name="connsiteY3" fmla="*/ 5214268 h 5225286"/>
              <a:gd name="connsiteX0" fmla="*/ 0 w 4870304"/>
              <a:gd name="connsiteY0" fmla="*/ 5214268 h 5216678"/>
              <a:gd name="connsiteX1" fmla="*/ 4870305 w 4870304"/>
              <a:gd name="connsiteY1" fmla="*/ 0 h 5216678"/>
              <a:gd name="connsiteX2" fmla="*/ 4866513 w 4870304"/>
              <a:gd name="connsiteY2" fmla="*/ 5216678 h 5216678"/>
              <a:gd name="connsiteX3" fmla="*/ 0 w 4870304"/>
              <a:gd name="connsiteY3" fmla="*/ 5214268 h 5216678"/>
            </a:gdLst>
            <a:ahLst/>
            <a:cxnLst>
              <a:cxn ang="0">
                <a:pos x="connsiteX0" y="connsiteY0"/>
              </a:cxn>
              <a:cxn ang="0">
                <a:pos x="connsiteX1" y="connsiteY1"/>
              </a:cxn>
              <a:cxn ang="0">
                <a:pos x="connsiteX2" y="connsiteY2"/>
              </a:cxn>
              <a:cxn ang="0">
                <a:pos x="connsiteX3" y="connsiteY3"/>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a:gsLst>
              <a:gs pos="100000">
                <a:srgbClr val="026EBB"/>
              </a:gs>
              <a:gs pos="0">
                <a:srgbClr val="038EDB"/>
              </a:gs>
            </a:gsLst>
            <a:lin ang="0" scaled="1"/>
          </a:gra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n-ea"/>
            </a:endParaRPr>
          </a:p>
        </p:txBody>
      </p:sp>
      <p:sp>
        <p:nvSpPr>
          <p:cNvPr id="2" name="文本框 1"/>
          <p:cNvSpPr txBox="1"/>
          <p:nvPr/>
        </p:nvSpPr>
        <p:spPr>
          <a:xfrm>
            <a:off x="1489869" y="2369970"/>
            <a:ext cx="1439818" cy="1107996"/>
          </a:xfrm>
          <a:prstGeom prst="rect">
            <a:avLst/>
          </a:prstGeom>
          <a:noFill/>
        </p:spPr>
        <p:txBody>
          <a:bodyPr wrap="none" rtlCol="0">
            <a:spAutoFit/>
          </a:bodyPr>
          <a:lstStyle/>
          <a:p>
            <a:pPr algn="ctr"/>
            <a:r>
              <a:rPr lang="zh-CN" altLang="en-US" sz="4800" dirty="0" smtClean="0">
                <a:latin typeface="思源黑体 CN Medium" panose="020B0600000000000000" pitchFamily="34" charset="-122"/>
                <a:ea typeface="思源黑体 CN Medium" panose="020B0600000000000000" pitchFamily="34" charset="-122"/>
              </a:rPr>
              <a:t>目录</a:t>
            </a:r>
            <a:endParaRPr lang="en-US" altLang="zh-CN" sz="4800" dirty="0" smtClean="0">
              <a:latin typeface="思源黑体 CN Medium" panose="020B0600000000000000" pitchFamily="34" charset="-122"/>
              <a:ea typeface="思源黑体 CN Medium" panose="020B0600000000000000" pitchFamily="34" charset="-122"/>
            </a:endParaRPr>
          </a:p>
          <a:p>
            <a:pPr algn="ctr"/>
            <a:r>
              <a:rPr lang="en-US" altLang="zh-CN" b="1" i="1" dirty="0" smtClean="0">
                <a:latin typeface="Century Gothic" panose="020B0502020202020204" pitchFamily="34" charset="0"/>
                <a:ea typeface="思源黑体 CN Medium" panose="020B0600000000000000" pitchFamily="34" charset="-122"/>
              </a:rPr>
              <a:t>CONCENTS</a:t>
            </a:r>
            <a:endParaRPr lang="zh-CN" altLang="en-US" b="1" i="1" dirty="0">
              <a:latin typeface="Century Gothic" panose="020B0502020202020204" pitchFamily="34" charset="0"/>
              <a:ea typeface="思源黑体 CN Medium" panose="020B0600000000000000" pitchFamily="34" charset="-122"/>
            </a:endParaRPr>
          </a:p>
        </p:txBody>
      </p:sp>
      <p:sp>
        <p:nvSpPr>
          <p:cNvPr id="94" name="Freeform 24"/>
          <p:cNvSpPr>
            <a:spLocks/>
          </p:cNvSpPr>
          <p:nvPr/>
        </p:nvSpPr>
        <p:spPr bwMode="auto">
          <a:xfrm>
            <a:off x="4961472" y="847528"/>
            <a:ext cx="4797435" cy="599091"/>
          </a:xfrm>
          <a:custGeom>
            <a:avLst/>
            <a:gdLst>
              <a:gd name="T0" fmla="*/ 91 w 8683"/>
              <a:gd name="T1" fmla="*/ 0 h 865"/>
              <a:gd name="T2" fmla="*/ 8591 w 8683"/>
              <a:gd name="T3" fmla="*/ 0 h 865"/>
              <a:gd name="T4" fmla="*/ 8683 w 8683"/>
              <a:gd name="T5" fmla="*/ 91 h 865"/>
              <a:gd name="T6" fmla="*/ 8683 w 8683"/>
              <a:gd name="T7" fmla="*/ 774 h 865"/>
              <a:gd name="T8" fmla="*/ 8591 w 8683"/>
              <a:gd name="T9" fmla="*/ 865 h 865"/>
              <a:gd name="T10" fmla="*/ 91 w 8683"/>
              <a:gd name="T11" fmla="*/ 865 h 865"/>
              <a:gd name="T12" fmla="*/ 0 w 8683"/>
              <a:gd name="T13" fmla="*/ 774 h 865"/>
              <a:gd name="T14" fmla="*/ 0 w 8683"/>
              <a:gd name="T15" fmla="*/ 91 h 865"/>
              <a:gd name="T16" fmla="*/ 91 w 8683"/>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5">
                <a:moveTo>
                  <a:pt x="91" y="0"/>
                </a:moveTo>
                <a:lnTo>
                  <a:pt x="8591" y="0"/>
                </a:lnTo>
                <a:cubicBezTo>
                  <a:pt x="8642" y="0"/>
                  <a:pt x="8683" y="41"/>
                  <a:pt x="8683" y="91"/>
                </a:cubicBezTo>
                <a:lnTo>
                  <a:pt x="8683" y="774"/>
                </a:lnTo>
                <a:cubicBezTo>
                  <a:pt x="8683" y="824"/>
                  <a:pt x="8642" y="865"/>
                  <a:pt x="8591" y="865"/>
                </a:cubicBezTo>
                <a:lnTo>
                  <a:pt x="91" y="865"/>
                </a:lnTo>
                <a:cubicBezTo>
                  <a:pt x="41" y="865"/>
                  <a:pt x="0" y="824"/>
                  <a:pt x="0" y="774"/>
                </a:cubicBezTo>
                <a:lnTo>
                  <a:pt x="0" y="91"/>
                </a:lnTo>
                <a:cubicBezTo>
                  <a:pt x="0" y="41"/>
                  <a:pt x="41" y="0"/>
                  <a:pt x="91" y="0"/>
                </a:cubicBezTo>
                <a:close/>
              </a:path>
            </a:pathLst>
          </a:custGeom>
          <a:solidFill>
            <a:schemeClr val="tx2"/>
          </a:solidFill>
          <a:ln w="9525" cap="flat">
            <a:solidFill>
              <a:schemeClr val="bg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5" name="Freeform 26"/>
          <p:cNvSpPr>
            <a:spLocks/>
          </p:cNvSpPr>
          <p:nvPr/>
        </p:nvSpPr>
        <p:spPr bwMode="auto">
          <a:xfrm>
            <a:off x="4961472" y="1714623"/>
            <a:ext cx="4797435" cy="599091"/>
          </a:xfrm>
          <a:custGeom>
            <a:avLst/>
            <a:gdLst>
              <a:gd name="T0" fmla="*/ 91 w 8683"/>
              <a:gd name="T1" fmla="*/ 0 h 865"/>
              <a:gd name="T2" fmla="*/ 8591 w 8683"/>
              <a:gd name="T3" fmla="*/ 0 h 865"/>
              <a:gd name="T4" fmla="*/ 8683 w 8683"/>
              <a:gd name="T5" fmla="*/ 91 h 865"/>
              <a:gd name="T6" fmla="*/ 8683 w 8683"/>
              <a:gd name="T7" fmla="*/ 774 h 865"/>
              <a:gd name="T8" fmla="*/ 8591 w 8683"/>
              <a:gd name="T9" fmla="*/ 865 h 865"/>
              <a:gd name="T10" fmla="*/ 91 w 8683"/>
              <a:gd name="T11" fmla="*/ 865 h 865"/>
              <a:gd name="T12" fmla="*/ 0 w 8683"/>
              <a:gd name="T13" fmla="*/ 774 h 865"/>
              <a:gd name="T14" fmla="*/ 0 w 8683"/>
              <a:gd name="T15" fmla="*/ 91 h 865"/>
              <a:gd name="T16" fmla="*/ 91 w 8683"/>
              <a:gd name="T17"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5">
                <a:moveTo>
                  <a:pt x="91" y="0"/>
                </a:moveTo>
                <a:lnTo>
                  <a:pt x="8591" y="0"/>
                </a:lnTo>
                <a:cubicBezTo>
                  <a:pt x="8642" y="0"/>
                  <a:pt x="8683" y="41"/>
                  <a:pt x="8683" y="91"/>
                </a:cubicBezTo>
                <a:lnTo>
                  <a:pt x="8683" y="774"/>
                </a:lnTo>
                <a:cubicBezTo>
                  <a:pt x="8683" y="824"/>
                  <a:pt x="8642" y="865"/>
                  <a:pt x="8591" y="865"/>
                </a:cubicBezTo>
                <a:lnTo>
                  <a:pt x="91" y="865"/>
                </a:lnTo>
                <a:cubicBezTo>
                  <a:pt x="41" y="865"/>
                  <a:pt x="0" y="824"/>
                  <a:pt x="0" y="774"/>
                </a:cubicBezTo>
                <a:lnTo>
                  <a:pt x="0" y="91"/>
                </a:lnTo>
                <a:cubicBezTo>
                  <a:pt x="0" y="41"/>
                  <a:pt x="41" y="0"/>
                  <a:pt x="91" y="0"/>
                </a:cubicBezTo>
                <a:close/>
              </a:path>
            </a:pathLst>
          </a:custGeom>
          <a:solidFill>
            <a:schemeClr val="tx2"/>
          </a:solidFill>
          <a:ln w="9525" cap="flat">
            <a:solidFill>
              <a:schemeClr val="bg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6" name="Freeform 28"/>
          <p:cNvSpPr>
            <a:spLocks/>
          </p:cNvSpPr>
          <p:nvPr/>
        </p:nvSpPr>
        <p:spPr bwMode="auto">
          <a:xfrm>
            <a:off x="4961472" y="2581718"/>
            <a:ext cx="4797435" cy="599091"/>
          </a:xfrm>
          <a:custGeom>
            <a:avLst/>
            <a:gdLst>
              <a:gd name="T0" fmla="*/ 91 w 8683"/>
              <a:gd name="T1" fmla="*/ 0 h 866"/>
              <a:gd name="T2" fmla="*/ 8591 w 8683"/>
              <a:gd name="T3" fmla="*/ 0 h 866"/>
              <a:gd name="T4" fmla="*/ 8683 w 8683"/>
              <a:gd name="T5" fmla="*/ 91 h 866"/>
              <a:gd name="T6" fmla="*/ 8683 w 8683"/>
              <a:gd name="T7" fmla="*/ 775 h 866"/>
              <a:gd name="T8" fmla="*/ 8591 w 8683"/>
              <a:gd name="T9" fmla="*/ 866 h 866"/>
              <a:gd name="T10" fmla="*/ 91 w 8683"/>
              <a:gd name="T11" fmla="*/ 866 h 866"/>
              <a:gd name="T12" fmla="*/ 0 w 8683"/>
              <a:gd name="T13" fmla="*/ 775 h 866"/>
              <a:gd name="T14" fmla="*/ 0 w 8683"/>
              <a:gd name="T15" fmla="*/ 91 h 866"/>
              <a:gd name="T16" fmla="*/ 91 w 8683"/>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6">
                <a:moveTo>
                  <a:pt x="91" y="0"/>
                </a:moveTo>
                <a:lnTo>
                  <a:pt x="8591" y="0"/>
                </a:lnTo>
                <a:cubicBezTo>
                  <a:pt x="8642" y="0"/>
                  <a:pt x="8683" y="41"/>
                  <a:pt x="8683" y="91"/>
                </a:cubicBezTo>
                <a:lnTo>
                  <a:pt x="8683" y="775"/>
                </a:lnTo>
                <a:cubicBezTo>
                  <a:pt x="8683" y="825"/>
                  <a:pt x="8642" y="866"/>
                  <a:pt x="8591" y="866"/>
                </a:cubicBezTo>
                <a:lnTo>
                  <a:pt x="91" y="866"/>
                </a:lnTo>
                <a:cubicBezTo>
                  <a:pt x="41" y="866"/>
                  <a:pt x="0" y="825"/>
                  <a:pt x="0" y="775"/>
                </a:cubicBezTo>
                <a:lnTo>
                  <a:pt x="0" y="91"/>
                </a:lnTo>
                <a:cubicBezTo>
                  <a:pt x="0" y="41"/>
                  <a:pt x="41" y="0"/>
                  <a:pt x="91" y="0"/>
                </a:cubicBezTo>
                <a:close/>
              </a:path>
            </a:pathLst>
          </a:custGeom>
          <a:solidFill>
            <a:schemeClr val="tx2"/>
          </a:solidFill>
          <a:ln w="9525" cap="flat">
            <a:solidFill>
              <a:schemeClr val="bg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7" name="Freeform 30"/>
          <p:cNvSpPr>
            <a:spLocks/>
          </p:cNvSpPr>
          <p:nvPr/>
        </p:nvSpPr>
        <p:spPr bwMode="auto">
          <a:xfrm>
            <a:off x="4961472" y="3448813"/>
            <a:ext cx="4797435" cy="600422"/>
          </a:xfrm>
          <a:custGeom>
            <a:avLst/>
            <a:gdLst>
              <a:gd name="T0" fmla="*/ 91 w 8683"/>
              <a:gd name="T1" fmla="*/ 0 h 866"/>
              <a:gd name="T2" fmla="*/ 8591 w 8683"/>
              <a:gd name="T3" fmla="*/ 0 h 866"/>
              <a:gd name="T4" fmla="*/ 8683 w 8683"/>
              <a:gd name="T5" fmla="*/ 91 h 866"/>
              <a:gd name="T6" fmla="*/ 8683 w 8683"/>
              <a:gd name="T7" fmla="*/ 775 h 866"/>
              <a:gd name="T8" fmla="*/ 8591 w 8683"/>
              <a:gd name="T9" fmla="*/ 866 h 866"/>
              <a:gd name="T10" fmla="*/ 91 w 8683"/>
              <a:gd name="T11" fmla="*/ 866 h 866"/>
              <a:gd name="T12" fmla="*/ 0 w 8683"/>
              <a:gd name="T13" fmla="*/ 775 h 866"/>
              <a:gd name="T14" fmla="*/ 0 w 8683"/>
              <a:gd name="T15" fmla="*/ 91 h 866"/>
              <a:gd name="T16" fmla="*/ 91 w 8683"/>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6">
                <a:moveTo>
                  <a:pt x="91" y="0"/>
                </a:moveTo>
                <a:lnTo>
                  <a:pt x="8591" y="0"/>
                </a:lnTo>
                <a:cubicBezTo>
                  <a:pt x="8642" y="0"/>
                  <a:pt x="8683" y="41"/>
                  <a:pt x="8683" y="91"/>
                </a:cubicBezTo>
                <a:lnTo>
                  <a:pt x="8683" y="775"/>
                </a:lnTo>
                <a:cubicBezTo>
                  <a:pt x="8683" y="825"/>
                  <a:pt x="8642" y="866"/>
                  <a:pt x="8591" y="866"/>
                </a:cubicBezTo>
                <a:lnTo>
                  <a:pt x="91" y="866"/>
                </a:lnTo>
                <a:cubicBezTo>
                  <a:pt x="41" y="866"/>
                  <a:pt x="0" y="825"/>
                  <a:pt x="0" y="775"/>
                </a:cubicBezTo>
                <a:lnTo>
                  <a:pt x="0" y="91"/>
                </a:lnTo>
                <a:cubicBezTo>
                  <a:pt x="0" y="41"/>
                  <a:pt x="41" y="0"/>
                  <a:pt x="91" y="0"/>
                </a:cubicBezTo>
                <a:close/>
              </a:path>
            </a:pathLst>
          </a:custGeom>
          <a:solidFill>
            <a:schemeClr val="tx2"/>
          </a:solidFill>
          <a:ln w="9525" cap="flat">
            <a:solidFill>
              <a:schemeClr val="bg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8" name="Freeform 32"/>
          <p:cNvSpPr>
            <a:spLocks/>
          </p:cNvSpPr>
          <p:nvPr/>
        </p:nvSpPr>
        <p:spPr bwMode="auto">
          <a:xfrm>
            <a:off x="4961472" y="4317237"/>
            <a:ext cx="4797435" cy="600422"/>
          </a:xfrm>
          <a:custGeom>
            <a:avLst/>
            <a:gdLst>
              <a:gd name="T0" fmla="*/ 91 w 8683"/>
              <a:gd name="T1" fmla="*/ 0 h 866"/>
              <a:gd name="T2" fmla="*/ 8591 w 8683"/>
              <a:gd name="T3" fmla="*/ 0 h 866"/>
              <a:gd name="T4" fmla="*/ 8683 w 8683"/>
              <a:gd name="T5" fmla="*/ 91 h 866"/>
              <a:gd name="T6" fmla="*/ 8683 w 8683"/>
              <a:gd name="T7" fmla="*/ 775 h 866"/>
              <a:gd name="T8" fmla="*/ 8591 w 8683"/>
              <a:gd name="T9" fmla="*/ 866 h 866"/>
              <a:gd name="T10" fmla="*/ 91 w 8683"/>
              <a:gd name="T11" fmla="*/ 866 h 866"/>
              <a:gd name="T12" fmla="*/ 0 w 8683"/>
              <a:gd name="T13" fmla="*/ 775 h 866"/>
              <a:gd name="T14" fmla="*/ 0 w 8683"/>
              <a:gd name="T15" fmla="*/ 91 h 866"/>
              <a:gd name="T16" fmla="*/ 91 w 8683"/>
              <a:gd name="T17" fmla="*/ 0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3" h="866">
                <a:moveTo>
                  <a:pt x="91" y="0"/>
                </a:moveTo>
                <a:lnTo>
                  <a:pt x="8591" y="0"/>
                </a:lnTo>
                <a:cubicBezTo>
                  <a:pt x="8642" y="0"/>
                  <a:pt x="8683" y="41"/>
                  <a:pt x="8683" y="91"/>
                </a:cubicBezTo>
                <a:lnTo>
                  <a:pt x="8683" y="775"/>
                </a:lnTo>
                <a:cubicBezTo>
                  <a:pt x="8683" y="825"/>
                  <a:pt x="8642" y="866"/>
                  <a:pt x="8591" y="866"/>
                </a:cubicBezTo>
                <a:lnTo>
                  <a:pt x="91" y="866"/>
                </a:lnTo>
                <a:cubicBezTo>
                  <a:pt x="41" y="866"/>
                  <a:pt x="0" y="825"/>
                  <a:pt x="0" y="775"/>
                </a:cubicBezTo>
                <a:lnTo>
                  <a:pt x="0" y="91"/>
                </a:lnTo>
                <a:cubicBezTo>
                  <a:pt x="0" y="41"/>
                  <a:pt x="41" y="0"/>
                  <a:pt x="91" y="0"/>
                </a:cubicBezTo>
                <a:close/>
              </a:path>
            </a:pathLst>
          </a:custGeom>
          <a:solidFill>
            <a:schemeClr val="tx2"/>
          </a:solidFill>
          <a:ln w="9525" cap="flat">
            <a:solidFill>
              <a:schemeClr val="bg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9" name="TextBox 47"/>
          <p:cNvSpPr txBox="1"/>
          <p:nvPr/>
        </p:nvSpPr>
        <p:spPr>
          <a:xfrm>
            <a:off x="5100522" y="875101"/>
            <a:ext cx="4444000" cy="543944"/>
          </a:xfrm>
          <a:prstGeom prst="rect">
            <a:avLst/>
          </a:prstGeom>
          <a:noFill/>
        </p:spPr>
        <p:txBody>
          <a:bodyPr wrap="square" rtlCol="0">
            <a:spAutoFit/>
          </a:bodyPr>
          <a:lstStyle>
            <a:defPPr>
              <a:defRPr lang="zh-CN"/>
            </a:defPPr>
            <a:lvl1pPr>
              <a:defRPr sz="2800">
                <a:solidFill>
                  <a:schemeClr val="accent1"/>
                </a:solidFill>
                <a:latin typeface="微软雅黑"/>
                <a:ea typeface="微软雅黑"/>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项目背景和市场现状</a:t>
            </a:r>
          </a:p>
        </p:txBody>
      </p:sp>
      <p:sp>
        <p:nvSpPr>
          <p:cNvPr id="100" name="TextBox 48"/>
          <p:cNvSpPr txBox="1"/>
          <p:nvPr/>
        </p:nvSpPr>
        <p:spPr>
          <a:xfrm>
            <a:off x="5100522" y="1760828"/>
            <a:ext cx="3743986" cy="523220"/>
          </a:xfrm>
          <a:prstGeom prst="rect">
            <a:avLst/>
          </a:prstGeom>
          <a:noFill/>
        </p:spPr>
        <p:txBody>
          <a:bodyPr wrap="square" rtlCol="0">
            <a:spAutoFit/>
          </a:bodyPr>
          <a:lstStyle>
            <a:defPPr>
              <a:defRPr lang="zh-CN"/>
            </a:defPPr>
            <a:lvl1pPr>
              <a:defRPr sz="2800">
                <a:solidFill>
                  <a:schemeClr val="accent1"/>
                </a:solidFill>
                <a:latin typeface="微软雅黑"/>
                <a:ea typeface="微软雅黑"/>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产品和运营</a:t>
            </a:r>
          </a:p>
        </p:txBody>
      </p:sp>
      <p:sp>
        <p:nvSpPr>
          <p:cNvPr id="101" name="TextBox 55"/>
          <p:cNvSpPr txBox="1"/>
          <p:nvPr/>
        </p:nvSpPr>
        <p:spPr>
          <a:xfrm>
            <a:off x="5100522" y="2625831"/>
            <a:ext cx="3743986" cy="523220"/>
          </a:xfrm>
          <a:prstGeom prst="rect">
            <a:avLst/>
          </a:prstGeom>
          <a:noFill/>
        </p:spPr>
        <p:txBody>
          <a:bodyPr wrap="square" rtlCol="0">
            <a:spAutoFit/>
          </a:bodyPr>
          <a:lstStyle>
            <a:defPPr>
              <a:defRPr lang="zh-CN"/>
            </a:defPPr>
            <a:lvl1pPr>
              <a:defRPr sz="2800">
                <a:solidFill>
                  <a:schemeClr val="accent1"/>
                </a:solidFill>
                <a:latin typeface="微软雅黑"/>
                <a:ea typeface="微软雅黑"/>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盈利模式和风险</a:t>
            </a:r>
          </a:p>
        </p:txBody>
      </p:sp>
      <p:sp>
        <p:nvSpPr>
          <p:cNvPr id="102" name="TextBox 56"/>
          <p:cNvSpPr txBox="1"/>
          <p:nvPr/>
        </p:nvSpPr>
        <p:spPr>
          <a:xfrm>
            <a:off x="5100522" y="3490834"/>
            <a:ext cx="3743986" cy="523220"/>
          </a:xfrm>
          <a:prstGeom prst="rect">
            <a:avLst/>
          </a:prstGeom>
          <a:noFill/>
        </p:spPr>
        <p:txBody>
          <a:bodyPr wrap="square" rtlCol="0">
            <a:spAutoFit/>
          </a:bodyPr>
          <a:lstStyle>
            <a:defPPr>
              <a:defRPr lang="zh-CN"/>
            </a:defPPr>
            <a:lvl1pPr>
              <a:defRPr sz="2800">
                <a:solidFill>
                  <a:schemeClr val="accent1"/>
                </a:solidFill>
                <a:latin typeface="微软雅黑"/>
                <a:ea typeface="微软雅黑"/>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团队和优势资源</a:t>
            </a:r>
          </a:p>
        </p:txBody>
      </p:sp>
      <p:sp>
        <p:nvSpPr>
          <p:cNvPr id="103" name="TextBox 57"/>
          <p:cNvSpPr txBox="1"/>
          <p:nvPr/>
        </p:nvSpPr>
        <p:spPr>
          <a:xfrm>
            <a:off x="5100522" y="4355838"/>
            <a:ext cx="3743986" cy="523220"/>
          </a:xfrm>
          <a:prstGeom prst="rect">
            <a:avLst/>
          </a:prstGeom>
          <a:noFill/>
        </p:spPr>
        <p:txBody>
          <a:bodyPr wrap="square" rtlCol="0">
            <a:spAutoFit/>
          </a:bodyPr>
          <a:lstStyle>
            <a:defPPr>
              <a:defRPr lang="zh-CN"/>
            </a:defPPr>
            <a:lvl1pPr>
              <a:defRPr sz="2800">
                <a:solidFill>
                  <a:schemeClr val="accent1"/>
                </a:solidFill>
                <a:latin typeface="微软雅黑"/>
                <a:ea typeface="微软雅黑"/>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融资方案和财务分析</a:t>
            </a:r>
          </a:p>
        </p:txBody>
      </p:sp>
    </p:spTree>
    <p:extLst>
      <p:ext uri="{BB962C8B-B14F-4D97-AF65-F5344CB8AC3E}">
        <p14:creationId xmlns:p14="http://schemas.microsoft.com/office/powerpoint/2010/main" val="3501875176"/>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22" presetClass="entr" presetSubtype="8" fill="hold"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par>
                              <p:cTn id="14" fill="hold">
                                <p:stCondLst>
                                  <p:cond delay="1600"/>
                                </p:stCondLst>
                                <p:childTnLst>
                                  <p:par>
                                    <p:cTn id="15" presetID="2" presetClass="entr" presetSubtype="8" fill="hold" nodeType="afterEffect" p14:presetBounceEnd="40000">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14:bounceEnd="40000">
                                          <p:cBhvr additive="base">
                                            <p:cTn id="17" dur="500" fill="hold"/>
                                            <p:tgtEl>
                                              <p:spTgt spid="79"/>
                                            </p:tgtEl>
                                            <p:attrNameLst>
                                              <p:attrName>ppt_x</p:attrName>
                                            </p:attrNameLst>
                                          </p:cBhvr>
                                          <p:tavLst>
                                            <p:tav tm="0">
                                              <p:val>
                                                <p:strVal val="0-#ppt_w/2"/>
                                              </p:val>
                                            </p:tav>
                                            <p:tav tm="100000">
                                              <p:val>
                                                <p:strVal val="#ppt_x"/>
                                              </p:val>
                                            </p:tav>
                                          </p:tavLst>
                                        </p:anim>
                                        <p:anim calcmode="lin" valueType="num" p14:bounceEnd="40000">
                                          <p:cBhvr additive="base">
                                            <p:cTn id="18" dur="500" fill="hold"/>
                                            <p:tgtEl>
                                              <p:spTgt spid="7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40000">
                                      <p:stCondLst>
                                        <p:cond delay="0"/>
                                      </p:stCondLst>
                                      <p:childTnLst>
                                        <p:set>
                                          <p:cBhvr>
                                            <p:cTn id="20" dur="1" fill="hold">
                                              <p:stCondLst>
                                                <p:cond delay="0"/>
                                              </p:stCondLst>
                                            </p:cTn>
                                            <p:tgtEl>
                                              <p:spTgt spid="94"/>
                                            </p:tgtEl>
                                            <p:attrNameLst>
                                              <p:attrName>style.visibility</p:attrName>
                                            </p:attrNameLst>
                                          </p:cBhvr>
                                          <p:to>
                                            <p:strVal val="visible"/>
                                          </p:to>
                                        </p:set>
                                        <p:anim calcmode="lin" valueType="num" p14:bounceEnd="40000">
                                          <p:cBhvr additive="base">
                                            <p:cTn id="21" dur="500" fill="hold"/>
                                            <p:tgtEl>
                                              <p:spTgt spid="94"/>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9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40000">
                                      <p:stCondLst>
                                        <p:cond delay="100"/>
                                      </p:stCondLst>
                                      <p:childTnLst>
                                        <p:set>
                                          <p:cBhvr>
                                            <p:cTn id="24" dur="1" fill="hold">
                                              <p:stCondLst>
                                                <p:cond delay="0"/>
                                              </p:stCondLst>
                                            </p:cTn>
                                            <p:tgtEl>
                                              <p:spTgt spid="82"/>
                                            </p:tgtEl>
                                            <p:attrNameLst>
                                              <p:attrName>style.visibility</p:attrName>
                                            </p:attrNameLst>
                                          </p:cBhvr>
                                          <p:to>
                                            <p:strVal val="visible"/>
                                          </p:to>
                                        </p:set>
                                        <p:anim calcmode="lin" valueType="num" p14:bounceEnd="40000">
                                          <p:cBhvr additive="base">
                                            <p:cTn id="25" dur="50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26" dur="500" fill="hold"/>
                                            <p:tgtEl>
                                              <p:spTgt spid="8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40000">
                                      <p:stCondLst>
                                        <p:cond delay="100"/>
                                      </p:stCondLst>
                                      <p:childTnLst>
                                        <p:set>
                                          <p:cBhvr>
                                            <p:cTn id="28" dur="1" fill="hold">
                                              <p:stCondLst>
                                                <p:cond delay="0"/>
                                              </p:stCondLst>
                                            </p:cTn>
                                            <p:tgtEl>
                                              <p:spTgt spid="95"/>
                                            </p:tgtEl>
                                            <p:attrNameLst>
                                              <p:attrName>style.visibility</p:attrName>
                                            </p:attrNameLst>
                                          </p:cBhvr>
                                          <p:to>
                                            <p:strVal val="visible"/>
                                          </p:to>
                                        </p:set>
                                        <p:anim calcmode="lin" valueType="num" p14:bounceEnd="40000">
                                          <p:cBhvr additive="base">
                                            <p:cTn id="29" dur="500" fill="hold"/>
                                            <p:tgtEl>
                                              <p:spTgt spid="95"/>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14:presetBounceEnd="40000">
                                      <p:stCondLst>
                                        <p:cond delay="200"/>
                                      </p:stCondLst>
                                      <p:childTnLst>
                                        <p:set>
                                          <p:cBhvr>
                                            <p:cTn id="32" dur="1" fill="hold">
                                              <p:stCondLst>
                                                <p:cond delay="0"/>
                                              </p:stCondLst>
                                            </p:cTn>
                                            <p:tgtEl>
                                              <p:spTgt spid="85"/>
                                            </p:tgtEl>
                                            <p:attrNameLst>
                                              <p:attrName>style.visibility</p:attrName>
                                            </p:attrNameLst>
                                          </p:cBhvr>
                                          <p:to>
                                            <p:strVal val="visible"/>
                                          </p:to>
                                        </p:set>
                                        <p:anim calcmode="lin" valueType="num" p14:bounceEnd="40000">
                                          <p:cBhvr additive="base">
                                            <p:cTn id="33" dur="500" fill="hold"/>
                                            <p:tgtEl>
                                              <p:spTgt spid="85"/>
                                            </p:tgtEl>
                                            <p:attrNameLst>
                                              <p:attrName>ppt_x</p:attrName>
                                            </p:attrNameLst>
                                          </p:cBhvr>
                                          <p:tavLst>
                                            <p:tav tm="0">
                                              <p:val>
                                                <p:strVal val="0-#ppt_w/2"/>
                                              </p:val>
                                            </p:tav>
                                            <p:tav tm="100000">
                                              <p:val>
                                                <p:strVal val="#ppt_x"/>
                                              </p:val>
                                            </p:tav>
                                          </p:tavLst>
                                        </p:anim>
                                        <p:anim calcmode="lin" valueType="num" p14:bounceEnd="40000">
                                          <p:cBhvr additive="base">
                                            <p:cTn id="34" dur="500" fill="hold"/>
                                            <p:tgtEl>
                                              <p:spTgt spid="85"/>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40000">
                                      <p:stCondLst>
                                        <p:cond delay="200"/>
                                      </p:stCondLst>
                                      <p:childTnLst>
                                        <p:set>
                                          <p:cBhvr>
                                            <p:cTn id="36" dur="1" fill="hold">
                                              <p:stCondLst>
                                                <p:cond delay="0"/>
                                              </p:stCondLst>
                                            </p:cTn>
                                            <p:tgtEl>
                                              <p:spTgt spid="96"/>
                                            </p:tgtEl>
                                            <p:attrNameLst>
                                              <p:attrName>style.visibility</p:attrName>
                                            </p:attrNameLst>
                                          </p:cBhvr>
                                          <p:to>
                                            <p:strVal val="visible"/>
                                          </p:to>
                                        </p:set>
                                        <p:anim calcmode="lin" valueType="num" p14:bounceEnd="40000">
                                          <p:cBhvr additive="base">
                                            <p:cTn id="37" dur="500" fill="hold"/>
                                            <p:tgtEl>
                                              <p:spTgt spid="96"/>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96"/>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14:presetBounceEnd="40000">
                                      <p:stCondLst>
                                        <p:cond delay="300"/>
                                      </p:stCondLst>
                                      <p:childTnLst>
                                        <p:set>
                                          <p:cBhvr>
                                            <p:cTn id="40" dur="1" fill="hold">
                                              <p:stCondLst>
                                                <p:cond delay="0"/>
                                              </p:stCondLst>
                                            </p:cTn>
                                            <p:tgtEl>
                                              <p:spTgt spid="88"/>
                                            </p:tgtEl>
                                            <p:attrNameLst>
                                              <p:attrName>style.visibility</p:attrName>
                                            </p:attrNameLst>
                                          </p:cBhvr>
                                          <p:to>
                                            <p:strVal val="visible"/>
                                          </p:to>
                                        </p:set>
                                        <p:anim calcmode="lin" valueType="num" p14:bounceEnd="40000">
                                          <p:cBhvr additive="base">
                                            <p:cTn id="41" dur="500" fill="hold"/>
                                            <p:tgtEl>
                                              <p:spTgt spid="88"/>
                                            </p:tgtEl>
                                            <p:attrNameLst>
                                              <p:attrName>ppt_x</p:attrName>
                                            </p:attrNameLst>
                                          </p:cBhvr>
                                          <p:tavLst>
                                            <p:tav tm="0">
                                              <p:val>
                                                <p:strVal val="0-#ppt_w/2"/>
                                              </p:val>
                                            </p:tav>
                                            <p:tav tm="100000">
                                              <p:val>
                                                <p:strVal val="#ppt_x"/>
                                              </p:val>
                                            </p:tav>
                                          </p:tavLst>
                                        </p:anim>
                                        <p:anim calcmode="lin" valueType="num" p14:bounceEnd="40000">
                                          <p:cBhvr additive="base">
                                            <p:cTn id="42" dur="500" fill="hold"/>
                                            <p:tgtEl>
                                              <p:spTgt spid="8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14:presetBounceEnd="40000">
                                      <p:stCondLst>
                                        <p:cond delay="300"/>
                                      </p:stCondLst>
                                      <p:childTnLst>
                                        <p:set>
                                          <p:cBhvr>
                                            <p:cTn id="44" dur="1" fill="hold">
                                              <p:stCondLst>
                                                <p:cond delay="0"/>
                                              </p:stCondLst>
                                            </p:cTn>
                                            <p:tgtEl>
                                              <p:spTgt spid="97"/>
                                            </p:tgtEl>
                                            <p:attrNameLst>
                                              <p:attrName>style.visibility</p:attrName>
                                            </p:attrNameLst>
                                          </p:cBhvr>
                                          <p:to>
                                            <p:strVal val="visible"/>
                                          </p:to>
                                        </p:set>
                                        <p:anim calcmode="lin" valueType="num" p14:bounceEnd="40000">
                                          <p:cBhvr additive="base">
                                            <p:cTn id="45" dur="500" fill="hold"/>
                                            <p:tgtEl>
                                              <p:spTgt spid="97"/>
                                            </p:tgtEl>
                                            <p:attrNameLst>
                                              <p:attrName>ppt_x</p:attrName>
                                            </p:attrNameLst>
                                          </p:cBhvr>
                                          <p:tavLst>
                                            <p:tav tm="0">
                                              <p:val>
                                                <p:strVal val="1+#ppt_w/2"/>
                                              </p:val>
                                            </p:tav>
                                            <p:tav tm="100000">
                                              <p:val>
                                                <p:strVal val="#ppt_x"/>
                                              </p:val>
                                            </p:tav>
                                          </p:tavLst>
                                        </p:anim>
                                        <p:anim calcmode="lin" valueType="num" p14:bounceEnd="40000">
                                          <p:cBhvr additive="base">
                                            <p:cTn id="46" dur="500" fill="hold"/>
                                            <p:tgtEl>
                                              <p:spTgt spid="9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14:presetBounceEnd="40000">
                                      <p:stCondLst>
                                        <p:cond delay="400"/>
                                      </p:stCondLst>
                                      <p:childTnLst>
                                        <p:set>
                                          <p:cBhvr>
                                            <p:cTn id="48" dur="1" fill="hold">
                                              <p:stCondLst>
                                                <p:cond delay="0"/>
                                              </p:stCondLst>
                                            </p:cTn>
                                            <p:tgtEl>
                                              <p:spTgt spid="91"/>
                                            </p:tgtEl>
                                            <p:attrNameLst>
                                              <p:attrName>style.visibility</p:attrName>
                                            </p:attrNameLst>
                                          </p:cBhvr>
                                          <p:to>
                                            <p:strVal val="visible"/>
                                          </p:to>
                                        </p:set>
                                        <p:anim calcmode="lin" valueType="num" p14:bounceEnd="40000">
                                          <p:cBhvr additive="base">
                                            <p:cTn id="49" dur="5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50" dur="500" fill="hold"/>
                                            <p:tgtEl>
                                              <p:spTgt spid="9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14:presetBounceEnd="40000">
                                      <p:stCondLst>
                                        <p:cond delay="400"/>
                                      </p:stCondLst>
                                      <p:childTnLst>
                                        <p:set>
                                          <p:cBhvr>
                                            <p:cTn id="52" dur="1" fill="hold">
                                              <p:stCondLst>
                                                <p:cond delay="0"/>
                                              </p:stCondLst>
                                            </p:cTn>
                                            <p:tgtEl>
                                              <p:spTgt spid="98"/>
                                            </p:tgtEl>
                                            <p:attrNameLst>
                                              <p:attrName>style.visibility</p:attrName>
                                            </p:attrNameLst>
                                          </p:cBhvr>
                                          <p:to>
                                            <p:strVal val="visible"/>
                                          </p:to>
                                        </p:set>
                                        <p:anim calcmode="lin" valueType="num" p14:bounceEnd="40000">
                                          <p:cBhvr additive="base">
                                            <p:cTn id="53" dur="500" fill="hold"/>
                                            <p:tgtEl>
                                              <p:spTgt spid="98"/>
                                            </p:tgtEl>
                                            <p:attrNameLst>
                                              <p:attrName>ppt_x</p:attrName>
                                            </p:attrNameLst>
                                          </p:cBhvr>
                                          <p:tavLst>
                                            <p:tav tm="0">
                                              <p:val>
                                                <p:strVal val="1+#ppt_w/2"/>
                                              </p:val>
                                            </p:tav>
                                            <p:tav tm="100000">
                                              <p:val>
                                                <p:strVal val="#ppt_x"/>
                                              </p:val>
                                            </p:tav>
                                          </p:tavLst>
                                        </p:anim>
                                        <p:anim calcmode="lin" valueType="num" p14:bounceEnd="40000">
                                          <p:cBhvr additive="base">
                                            <p:cTn id="54" dur="500" fill="hold"/>
                                            <p:tgtEl>
                                              <p:spTgt spid="98"/>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p:cTn id="58" dur="400" fill="hold"/>
                                            <p:tgtEl>
                                              <p:spTgt spid="104"/>
                                            </p:tgtEl>
                                            <p:attrNameLst>
                                              <p:attrName>ppt_w</p:attrName>
                                            </p:attrNameLst>
                                          </p:cBhvr>
                                          <p:tavLst>
                                            <p:tav tm="0">
                                              <p:val>
                                                <p:fltVal val="0"/>
                                              </p:val>
                                            </p:tav>
                                            <p:tav tm="100000">
                                              <p:val>
                                                <p:strVal val="#ppt_w"/>
                                              </p:val>
                                            </p:tav>
                                          </p:tavLst>
                                        </p:anim>
                                        <p:anim calcmode="lin" valueType="num">
                                          <p:cBhvr>
                                            <p:cTn id="59" dur="400" fill="hold"/>
                                            <p:tgtEl>
                                              <p:spTgt spid="104"/>
                                            </p:tgtEl>
                                            <p:attrNameLst>
                                              <p:attrName>ppt_h</p:attrName>
                                            </p:attrNameLst>
                                          </p:cBhvr>
                                          <p:tavLst>
                                            <p:tav tm="0">
                                              <p:val>
                                                <p:fltVal val="0"/>
                                              </p:val>
                                            </p:tav>
                                            <p:tav tm="100000">
                                              <p:val>
                                                <p:strVal val="#ppt_h"/>
                                              </p:val>
                                            </p:tav>
                                          </p:tavLst>
                                        </p:anim>
                                        <p:anim calcmode="lin" valueType="num">
                                          <p:cBhvr>
                                            <p:cTn id="60" dur="400" fill="hold"/>
                                            <p:tgtEl>
                                              <p:spTgt spid="104"/>
                                            </p:tgtEl>
                                            <p:attrNameLst>
                                              <p:attrName>style.rotation</p:attrName>
                                            </p:attrNameLst>
                                          </p:cBhvr>
                                          <p:tavLst>
                                            <p:tav tm="0">
                                              <p:val>
                                                <p:fltVal val="90"/>
                                              </p:val>
                                            </p:tav>
                                            <p:tav tm="100000">
                                              <p:val>
                                                <p:fltVal val="0"/>
                                              </p:val>
                                            </p:tav>
                                          </p:tavLst>
                                        </p:anim>
                                        <p:animEffect transition="in" filter="fade">
                                          <p:cBhvr>
                                            <p:cTn id="61" dur="400"/>
                                            <p:tgtEl>
                                              <p:spTgt spid="104"/>
                                            </p:tgtEl>
                                          </p:cBhvr>
                                        </p:animEffect>
                                      </p:childTnLst>
                                    </p:cTn>
                                  </p:par>
                                </p:childTnLst>
                              </p:cTn>
                            </p:par>
                            <p:par>
                              <p:cTn id="62" fill="hold">
                                <p:stCondLst>
                                  <p:cond delay="2900"/>
                                </p:stCondLst>
                                <p:childTnLst>
                                  <p:par>
                                    <p:cTn id="63" presetID="22" presetClass="entr" presetSubtype="8"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wipe(left)">
                                          <p:cBhvr>
                                            <p:cTn id="65" dur="500"/>
                                            <p:tgtEl>
                                              <p:spTgt spid="99"/>
                                            </p:tgtEl>
                                          </p:cBhvr>
                                        </p:animEffect>
                                      </p:childTnLst>
                                    </p:cTn>
                                  </p:par>
                                </p:childTnLst>
                              </p:cTn>
                            </p:par>
                            <p:par>
                              <p:cTn id="66" fill="hold">
                                <p:stCondLst>
                                  <p:cond delay="3400"/>
                                </p:stCondLst>
                                <p:childTnLst>
                                  <p:par>
                                    <p:cTn id="67" presetID="31" presetClass="entr" presetSubtype="0"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 calcmode="lin" valueType="num">
                                          <p:cBhvr>
                                            <p:cTn id="69" dur="400" fill="hold"/>
                                            <p:tgtEl>
                                              <p:spTgt spid="105"/>
                                            </p:tgtEl>
                                            <p:attrNameLst>
                                              <p:attrName>ppt_w</p:attrName>
                                            </p:attrNameLst>
                                          </p:cBhvr>
                                          <p:tavLst>
                                            <p:tav tm="0">
                                              <p:val>
                                                <p:fltVal val="0"/>
                                              </p:val>
                                            </p:tav>
                                            <p:tav tm="100000">
                                              <p:val>
                                                <p:strVal val="#ppt_w"/>
                                              </p:val>
                                            </p:tav>
                                          </p:tavLst>
                                        </p:anim>
                                        <p:anim calcmode="lin" valueType="num">
                                          <p:cBhvr>
                                            <p:cTn id="70" dur="400" fill="hold"/>
                                            <p:tgtEl>
                                              <p:spTgt spid="105"/>
                                            </p:tgtEl>
                                            <p:attrNameLst>
                                              <p:attrName>ppt_h</p:attrName>
                                            </p:attrNameLst>
                                          </p:cBhvr>
                                          <p:tavLst>
                                            <p:tav tm="0">
                                              <p:val>
                                                <p:fltVal val="0"/>
                                              </p:val>
                                            </p:tav>
                                            <p:tav tm="100000">
                                              <p:val>
                                                <p:strVal val="#ppt_h"/>
                                              </p:val>
                                            </p:tav>
                                          </p:tavLst>
                                        </p:anim>
                                        <p:anim calcmode="lin" valueType="num">
                                          <p:cBhvr>
                                            <p:cTn id="71" dur="400" fill="hold"/>
                                            <p:tgtEl>
                                              <p:spTgt spid="105"/>
                                            </p:tgtEl>
                                            <p:attrNameLst>
                                              <p:attrName>style.rotation</p:attrName>
                                            </p:attrNameLst>
                                          </p:cBhvr>
                                          <p:tavLst>
                                            <p:tav tm="0">
                                              <p:val>
                                                <p:fltVal val="90"/>
                                              </p:val>
                                            </p:tav>
                                            <p:tav tm="100000">
                                              <p:val>
                                                <p:fltVal val="0"/>
                                              </p:val>
                                            </p:tav>
                                          </p:tavLst>
                                        </p:anim>
                                        <p:animEffect transition="in" filter="fade">
                                          <p:cBhvr>
                                            <p:cTn id="72" dur="400"/>
                                            <p:tgtEl>
                                              <p:spTgt spid="105"/>
                                            </p:tgtEl>
                                          </p:cBhvr>
                                        </p:animEffect>
                                      </p:childTnLst>
                                    </p:cTn>
                                  </p:par>
                                </p:childTnLst>
                              </p:cTn>
                            </p:par>
                            <p:par>
                              <p:cTn id="73" fill="hold">
                                <p:stCondLst>
                                  <p:cond delay="3800"/>
                                </p:stCondLst>
                                <p:childTnLst>
                                  <p:par>
                                    <p:cTn id="74" presetID="22" presetClass="entr" presetSubtype="8"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left)">
                                          <p:cBhvr>
                                            <p:cTn id="76" dur="500"/>
                                            <p:tgtEl>
                                              <p:spTgt spid="100"/>
                                            </p:tgtEl>
                                          </p:cBhvr>
                                        </p:animEffect>
                                      </p:childTnLst>
                                    </p:cTn>
                                  </p:par>
                                </p:childTnLst>
                              </p:cTn>
                            </p:par>
                            <p:par>
                              <p:cTn id="77" fill="hold">
                                <p:stCondLst>
                                  <p:cond delay="4300"/>
                                </p:stCondLst>
                                <p:childTnLst>
                                  <p:par>
                                    <p:cTn id="78" presetID="31" presetClass="entr" presetSubtype="0"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 calcmode="lin" valueType="num">
                                          <p:cBhvr>
                                            <p:cTn id="80" dur="400" fill="hold"/>
                                            <p:tgtEl>
                                              <p:spTgt spid="106"/>
                                            </p:tgtEl>
                                            <p:attrNameLst>
                                              <p:attrName>ppt_w</p:attrName>
                                            </p:attrNameLst>
                                          </p:cBhvr>
                                          <p:tavLst>
                                            <p:tav tm="0">
                                              <p:val>
                                                <p:fltVal val="0"/>
                                              </p:val>
                                            </p:tav>
                                            <p:tav tm="100000">
                                              <p:val>
                                                <p:strVal val="#ppt_w"/>
                                              </p:val>
                                            </p:tav>
                                          </p:tavLst>
                                        </p:anim>
                                        <p:anim calcmode="lin" valueType="num">
                                          <p:cBhvr>
                                            <p:cTn id="81" dur="400" fill="hold"/>
                                            <p:tgtEl>
                                              <p:spTgt spid="106"/>
                                            </p:tgtEl>
                                            <p:attrNameLst>
                                              <p:attrName>ppt_h</p:attrName>
                                            </p:attrNameLst>
                                          </p:cBhvr>
                                          <p:tavLst>
                                            <p:tav tm="0">
                                              <p:val>
                                                <p:fltVal val="0"/>
                                              </p:val>
                                            </p:tav>
                                            <p:tav tm="100000">
                                              <p:val>
                                                <p:strVal val="#ppt_h"/>
                                              </p:val>
                                            </p:tav>
                                          </p:tavLst>
                                        </p:anim>
                                        <p:anim calcmode="lin" valueType="num">
                                          <p:cBhvr>
                                            <p:cTn id="82" dur="400" fill="hold"/>
                                            <p:tgtEl>
                                              <p:spTgt spid="106"/>
                                            </p:tgtEl>
                                            <p:attrNameLst>
                                              <p:attrName>style.rotation</p:attrName>
                                            </p:attrNameLst>
                                          </p:cBhvr>
                                          <p:tavLst>
                                            <p:tav tm="0">
                                              <p:val>
                                                <p:fltVal val="90"/>
                                              </p:val>
                                            </p:tav>
                                            <p:tav tm="100000">
                                              <p:val>
                                                <p:fltVal val="0"/>
                                              </p:val>
                                            </p:tav>
                                          </p:tavLst>
                                        </p:anim>
                                        <p:animEffect transition="in" filter="fade">
                                          <p:cBhvr>
                                            <p:cTn id="83" dur="400"/>
                                            <p:tgtEl>
                                              <p:spTgt spid="106"/>
                                            </p:tgtEl>
                                          </p:cBhvr>
                                        </p:animEffect>
                                      </p:childTnLst>
                                    </p:cTn>
                                  </p:par>
                                </p:childTnLst>
                              </p:cTn>
                            </p:par>
                            <p:par>
                              <p:cTn id="84" fill="hold">
                                <p:stCondLst>
                                  <p:cond delay="4700"/>
                                </p:stCondLst>
                                <p:childTnLst>
                                  <p:par>
                                    <p:cTn id="85" presetID="22" presetClass="entr" presetSubtype="8" fill="hold" grpId="0" nodeType="after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500"/>
                                            <p:tgtEl>
                                              <p:spTgt spid="101"/>
                                            </p:tgtEl>
                                          </p:cBhvr>
                                        </p:animEffect>
                                      </p:childTnLst>
                                    </p:cTn>
                                  </p:par>
                                </p:childTnLst>
                              </p:cTn>
                            </p:par>
                            <p:par>
                              <p:cTn id="88" fill="hold">
                                <p:stCondLst>
                                  <p:cond delay="5200"/>
                                </p:stCondLst>
                                <p:childTnLst>
                                  <p:par>
                                    <p:cTn id="89" presetID="31" presetClass="entr" presetSubtype="0"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 calcmode="lin" valueType="num">
                                          <p:cBhvr>
                                            <p:cTn id="91" dur="400" fill="hold"/>
                                            <p:tgtEl>
                                              <p:spTgt spid="107"/>
                                            </p:tgtEl>
                                            <p:attrNameLst>
                                              <p:attrName>ppt_w</p:attrName>
                                            </p:attrNameLst>
                                          </p:cBhvr>
                                          <p:tavLst>
                                            <p:tav tm="0">
                                              <p:val>
                                                <p:fltVal val="0"/>
                                              </p:val>
                                            </p:tav>
                                            <p:tav tm="100000">
                                              <p:val>
                                                <p:strVal val="#ppt_w"/>
                                              </p:val>
                                            </p:tav>
                                          </p:tavLst>
                                        </p:anim>
                                        <p:anim calcmode="lin" valueType="num">
                                          <p:cBhvr>
                                            <p:cTn id="92" dur="400" fill="hold"/>
                                            <p:tgtEl>
                                              <p:spTgt spid="107"/>
                                            </p:tgtEl>
                                            <p:attrNameLst>
                                              <p:attrName>ppt_h</p:attrName>
                                            </p:attrNameLst>
                                          </p:cBhvr>
                                          <p:tavLst>
                                            <p:tav tm="0">
                                              <p:val>
                                                <p:fltVal val="0"/>
                                              </p:val>
                                            </p:tav>
                                            <p:tav tm="100000">
                                              <p:val>
                                                <p:strVal val="#ppt_h"/>
                                              </p:val>
                                            </p:tav>
                                          </p:tavLst>
                                        </p:anim>
                                        <p:anim calcmode="lin" valueType="num">
                                          <p:cBhvr>
                                            <p:cTn id="93" dur="400" fill="hold"/>
                                            <p:tgtEl>
                                              <p:spTgt spid="107"/>
                                            </p:tgtEl>
                                            <p:attrNameLst>
                                              <p:attrName>style.rotation</p:attrName>
                                            </p:attrNameLst>
                                          </p:cBhvr>
                                          <p:tavLst>
                                            <p:tav tm="0">
                                              <p:val>
                                                <p:fltVal val="90"/>
                                              </p:val>
                                            </p:tav>
                                            <p:tav tm="100000">
                                              <p:val>
                                                <p:fltVal val="0"/>
                                              </p:val>
                                            </p:tav>
                                          </p:tavLst>
                                        </p:anim>
                                        <p:animEffect transition="in" filter="fade">
                                          <p:cBhvr>
                                            <p:cTn id="94" dur="400"/>
                                            <p:tgtEl>
                                              <p:spTgt spid="107"/>
                                            </p:tgtEl>
                                          </p:cBhvr>
                                        </p:animEffect>
                                      </p:childTnLst>
                                    </p:cTn>
                                  </p:par>
                                </p:childTnLst>
                              </p:cTn>
                            </p:par>
                            <p:par>
                              <p:cTn id="95" fill="hold">
                                <p:stCondLst>
                                  <p:cond delay="5600"/>
                                </p:stCondLst>
                                <p:childTnLst>
                                  <p:par>
                                    <p:cTn id="96" presetID="22" presetClass="entr" presetSubtype="8" fill="hold" grpId="0" nodeType="afterEffect">
                                      <p:stCondLst>
                                        <p:cond delay="0"/>
                                      </p:stCondLst>
                                      <p:childTnLst>
                                        <p:set>
                                          <p:cBhvr>
                                            <p:cTn id="97" dur="1" fill="hold">
                                              <p:stCondLst>
                                                <p:cond delay="0"/>
                                              </p:stCondLst>
                                            </p:cTn>
                                            <p:tgtEl>
                                              <p:spTgt spid="102"/>
                                            </p:tgtEl>
                                            <p:attrNameLst>
                                              <p:attrName>style.visibility</p:attrName>
                                            </p:attrNameLst>
                                          </p:cBhvr>
                                          <p:to>
                                            <p:strVal val="visible"/>
                                          </p:to>
                                        </p:set>
                                        <p:animEffect transition="in" filter="wipe(left)">
                                          <p:cBhvr>
                                            <p:cTn id="98" dur="500"/>
                                            <p:tgtEl>
                                              <p:spTgt spid="102"/>
                                            </p:tgtEl>
                                          </p:cBhvr>
                                        </p:animEffect>
                                      </p:childTnLst>
                                    </p:cTn>
                                  </p:par>
                                </p:childTnLst>
                              </p:cTn>
                            </p:par>
                            <p:par>
                              <p:cTn id="99" fill="hold">
                                <p:stCondLst>
                                  <p:cond delay="6100"/>
                                </p:stCondLst>
                                <p:childTnLst>
                                  <p:par>
                                    <p:cTn id="100" presetID="31" presetClass="entr" presetSubtype="0" fill="hold" grpId="0" nodeType="after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400" fill="hold"/>
                                            <p:tgtEl>
                                              <p:spTgt spid="108"/>
                                            </p:tgtEl>
                                            <p:attrNameLst>
                                              <p:attrName>ppt_w</p:attrName>
                                            </p:attrNameLst>
                                          </p:cBhvr>
                                          <p:tavLst>
                                            <p:tav tm="0">
                                              <p:val>
                                                <p:fltVal val="0"/>
                                              </p:val>
                                            </p:tav>
                                            <p:tav tm="100000">
                                              <p:val>
                                                <p:strVal val="#ppt_w"/>
                                              </p:val>
                                            </p:tav>
                                          </p:tavLst>
                                        </p:anim>
                                        <p:anim calcmode="lin" valueType="num">
                                          <p:cBhvr>
                                            <p:cTn id="103" dur="400" fill="hold"/>
                                            <p:tgtEl>
                                              <p:spTgt spid="108"/>
                                            </p:tgtEl>
                                            <p:attrNameLst>
                                              <p:attrName>ppt_h</p:attrName>
                                            </p:attrNameLst>
                                          </p:cBhvr>
                                          <p:tavLst>
                                            <p:tav tm="0">
                                              <p:val>
                                                <p:fltVal val="0"/>
                                              </p:val>
                                            </p:tav>
                                            <p:tav tm="100000">
                                              <p:val>
                                                <p:strVal val="#ppt_h"/>
                                              </p:val>
                                            </p:tav>
                                          </p:tavLst>
                                        </p:anim>
                                        <p:anim calcmode="lin" valueType="num">
                                          <p:cBhvr>
                                            <p:cTn id="104" dur="400" fill="hold"/>
                                            <p:tgtEl>
                                              <p:spTgt spid="108"/>
                                            </p:tgtEl>
                                            <p:attrNameLst>
                                              <p:attrName>style.rotation</p:attrName>
                                            </p:attrNameLst>
                                          </p:cBhvr>
                                          <p:tavLst>
                                            <p:tav tm="0">
                                              <p:val>
                                                <p:fltVal val="90"/>
                                              </p:val>
                                            </p:tav>
                                            <p:tav tm="100000">
                                              <p:val>
                                                <p:fltVal val="0"/>
                                              </p:val>
                                            </p:tav>
                                          </p:tavLst>
                                        </p:anim>
                                        <p:animEffect transition="in" filter="fade">
                                          <p:cBhvr>
                                            <p:cTn id="105" dur="400"/>
                                            <p:tgtEl>
                                              <p:spTgt spid="108"/>
                                            </p:tgtEl>
                                          </p:cBhvr>
                                        </p:animEffect>
                                      </p:childTnLst>
                                    </p:cTn>
                                  </p:par>
                                </p:childTnLst>
                              </p:cTn>
                            </p:par>
                            <p:par>
                              <p:cTn id="106" fill="hold">
                                <p:stCondLst>
                                  <p:cond delay="6500"/>
                                </p:stCondLst>
                                <p:childTnLst>
                                  <p:par>
                                    <p:cTn id="107" presetID="22" presetClass="entr" presetSubtype="8" fill="hold" grpId="0" nodeType="afterEffect">
                                      <p:stCondLst>
                                        <p:cond delay="0"/>
                                      </p:stCondLst>
                                      <p:childTnLst>
                                        <p:set>
                                          <p:cBhvr>
                                            <p:cTn id="108" dur="1" fill="hold">
                                              <p:stCondLst>
                                                <p:cond delay="0"/>
                                              </p:stCondLst>
                                            </p:cTn>
                                            <p:tgtEl>
                                              <p:spTgt spid="103"/>
                                            </p:tgtEl>
                                            <p:attrNameLst>
                                              <p:attrName>style.visibility</p:attrName>
                                            </p:attrNameLst>
                                          </p:cBhvr>
                                          <p:to>
                                            <p:strVal val="visible"/>
                                          </p:to>
                                        </p:set>
                                        <p:animEffect transition="in" filter="wipe(left)">
                                          <p:cBhvr>
                                            <p:cTn id="10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94" grpId="0" animBg="1"/>
          <p:bldP spid="95" grpId="0" animBg="1"/>
          <p:bldP spid="96" grpId="0" animBg="1"/>
          <p:bldP spid="97" grpId="0" animBg="1"/>
          <p:bldP spid="98" grpId="0" animBg="1"/>
          <p:bldP spid="99" grpId="0"/>
          <p:bldP spid="100" grpId="0"/>
          <p:bldP spid="101" grpId="0"/>
          <p:bldP spid="102" grpId="0"/>
          <p:bldP spid="10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22" presetClass="entr" presetSubtype="8" fill="hold"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par>
                              <p:cTn id="14" fill="hold">
                                <p:stCondLst>
                                  <p:cond delay="1600"/>
                                </p:stCondLst>
                                <p:childTnLst>
                                  <p:par>
                                    <p:cTn id="15" presetID="2" presetClass="entr" presetSubtype="8"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500" fill="hold"/>
                                            <p:tgtEl>
                                              <p:spTgt spid="79"/>
                                            </p:tgtEl>
                                            <p:attrNameLst>
                                              <p:attrName>ppt_x</p:attrName>
                                            </p:attrNameLst>
                                          </p:cBhvr>
                                          <p:tavLst>
                                            <p:tav tm="0">
                                              <p:val>
                                                <p:strVal val="0-#ppt_w/2"/>
                                              </p:val>
                                            </p:tav>
                                            <p:tav tm="100000">
                                              <p:val>
                                                <p:strVal val="#ppt_x"/>
                                              </p:val>
                                            </p:tav>
                                          </p:tavLst>
                                        </p:anim>
                                        <p:anim calcmode="lin" valueType="num">
                                          <p:cBhvr additive="base">
                                            <p:cTn id="18" dur="500" fill="hold"/>
                                            <p:tgtEl>
                                              <p:spTgt spid="7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94"/>
                                            </p:tgtEl>
                                            <p:attrNameLst>
                                              <p:attrName>style.visibility</p:attrName>
                                            </p:attrNameLst>
                                          </p:cBhvr>
                                          <p:to>
                                            <p:strVal val="visible"/>
                                          </p:to>
                                        </p:set>
                                        <p:anim calcmode="lin" valueType="num">
                                          <p:cBhvr additive="base">
                                            <p:cTn id="21" dur="500" fill="hold"/>
                                            <p:tgtEl>
                                              <p:spTgt spid="94"/>
                                            </p:tgtEl>
                                            <p:attrNameLst>
                                              <p:attrName>ppt_x</p:attrName>
                                            </p:attrNameLst>
                                          </p:cBhvr>
                                          <p:tavLst>
                                            <p:tav tm="0">
                                              <p:val>
                                                <p:strVal val="1+#ppt_w/2"/>
                                              </p:val>
                                            </p:tav>
                                            <p:tav tm="100000">
                                              <p:val>
                                                <p:strVal val="#ppt_x"/>
                                              </p:val>
                                            </p:tav>
                                          </p:tavLst>
                                        </p:anim>
                                        <p:anim calcmode="lin" valueType="num">
                                          <p:cBhvr additive="base">
                                            <p:cTn id="22" dur="500" fill="hold"/>
                                            <p:tgtEl>
                                              <p:spTgt spid="9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100"/>
                                      </p:stCondLst>
                                      <p:childTnLst>
                                        <p:set>
                                          <p:cBhvr>
                                            <p:cTn id="24" dur="1" fill="hold">
                                              <p:stCondLst>
                                                <p:cond delay="0"/>
                                              </p:stCondLst>
                                            </p:cTn>
                                            <p:tgtEl>
                                              <p:spTgt spid="82"/>
                                            </p:tgtEl>
                                            <p:attrNameLst>
                                              <p:attrName>style.visibility</p:attrName>
                                            </p:attrNameLst>
                                          </p:cBhvr>
                                          <p:to>
                                            <p:strVal val="visible"/>
                                          </p:to>
                                        </p:set>
                                        <p:anim calcmode="lin" valueType="num">
                                          <p:cBhvr additive="base">
                                            <p:cTn id="25" dur="500" fill="hold"/>
                                            <p:tgtEl>
                                              <p:spTgt spid="82"/>
                                            </p:tgtEl>
                                            <p:attrNameLst>
                                              <p:attrName>ppt_x</p:attrName>
                                            </p:attrNameLst>
                                          </p:cBhvr>
                                          <p:tavLst>
                                            <p:tav tm="0">
                                              <p:val>
                                                <p:strVal val="0-#ppt_w/2"/>
                                              </p:val>
                                            </p:tav>
                                            <p:tav tm="100000">
                                              <p:val>
                                                <p:strVal val="#ppt_x"/>
                                              </p:val>
                                            </p:tav>
                                          </p:tavLst>
                                        </p:anim>
                                        <p:anim calcmode="lin" valueType="num">
                                          <p:cBhvr additive="base">
                                            <p:cTn id="26" dur="500" fill="hold"/>
                                            <p:tgtEl>
                                              <p:spTgt spid="8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00"/>
                                      </p:stCondLst>
                                      <p:childTnLst>
                                        <p:set>
                                          <p:cBhvr>
                                            <p:cTn id="28" dur="1" fill="hold">
                                              <p:stCondLst>
                                                <p:cond delay="0"/>
                                              </p:stCondLst>
                                            </p:cTn>
                                            <p:tgtEl>
                                              <p:spTgt spid="95"/>
                                            </p:tgtEl>
                                            <p:attrNameLst>
                                              <p:attrName>style.visibility</p:attrName>
                                            </p:attrNameLst>
                                          </p:cBhvr>
                                          <p:to>
                                            <p:strVal val="visible"/>
                                          </p:to>
                                        </p:set>
                                        <p:anim calcmode="lin" valueType="num">
                                          <p:cBhvr additive="base">
                                            <p:cTn id="29" dur="500" fill="hold"/>
                                            <p:tgtEl>
                                              <p:spTgt spid="95"/>
                                            </p:tgtEl>
                                            <p:attrNameLst>
                                              <p:attrName>ppt_x</p:attrName>
                                            </p:attrNameLst>
                                          </p:cBhvr>
                                          <p:tavLst>
                                            <p:tav tm="0">
                                              <p:val>
                                                <p:strVal val="1+#ppt_w/2"/>
                                              </p:val>
                                            </p:tav>
                                            <p:tav tm="100000">
                                              <p:val>
                                                <p:strVal val="#ppt_x"/>
                                              </p:val>
                                            </p:tav>
                                          </p:tavLst>
                                        </p:anim>
                                        <p:anim calcmode="lin" valueType="num">
                                          <p:cBhvr additive="base">
                                            <p:cTn id="30" dur="500" fill="hold"/>
                                            <p:tgtEl>
                                              <p:spTgt spid="95"/>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200"/>
                                      </p:stCondLst>
                                      <p:childTnLst>
                                        <p:set>
                                          <p:cBhvr>
                                            <p:cTn id="32" dur="1" fill="hold">
                                              <p:stCondLst>
                                                <p:cond delay="0"/>
                                              </p:stCondLst>
                                            </p:cTn>
                                            <p:tgtEl>
                                              <p:spTgt spid="85"/>
                                            </p:tgtEl>
                                            <p:attrNameLst>
                                              <p:attrName>style.visibility</p:attrName>
                                            </p:attrNameLst>
                                          </p:cBhvr>
                                          <p:to>
                                            <p:strVal val="visible"/>
                                          </p:to>
                                        </p:set>
                                        <p:anim calcmode="lin" valueType="num">
                                          <p:cBhvr additive="base">
                                            <p:cTn id="33" dur="500" fill="hold"/>
                                            <p:tgtEl>
                                              <p:spTgt spid="85"/>
                                            </p:tgtEl>
                                            <p:attrNameLst>
                                              <p:attrName>ppt_x</p:attrName>
                                            </p:attrNameLst>
                                          </p:cBhvr>
                                          <p:tavLst>
                                            <p:tav tm="0">
                                              <p:val>
                                                <p:strVal val="0-#ppt_w/2"/>
                                              </p:val>
                                            </p:tav>
                                            <p:tav tm="100000">
                                              <p:val>
                                                <p:strVal val="#ppt_x"/>
                                              </p:val>
                                            </p:tav>
                                          </p:tavLst>
                                        </p:anim>
                                        <p:anim calcmode="lin" valueType="num">
                                          <p:cBhvr additive="base">
                                            <p:cTn id="34" dur="500" fill="hold"/>
                                            <p:tgtEl>
                                              <p:spTgt spid="85"/>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96"/>
                                            </p:tgtEl>
                                            <p:attrNameLst>
                                              <p:attrName>style.visibility</p:attrName>
                                            </p:attrNameLst>
                                          </p:cBhvr>
                                          <p:to>
                                            <p:strVal val="visible"/>
                                          </p:to>
                                        </p:set>
                                        <p:anim calcmode="lin" valueType="num">
                                          <p:cBhvr additive="base">
                                            <p:cTn id="37" dur="500" fill="hold"/>
                                            <p:tgtEl>
                                              <p:spTgt spid="96"/>
                                            </p:tgtEl>
                                            <p:attrNameLst>
                                              <p:attrName>ppt_x</p:attrName>
                                            </p:attrNameLst>
                                          </p:cBhvr>
                                          <p:tavLst>
                                            <p:tav tm="0">
                                              <p:val>
                                                <p:strVal val="1+#ppt_w/2"/>
                                              </p:val>
                                            </p:tav>
                                            <p:tav tm="100000">
                                              <p:val>
                                                <p:strVal val="#ppt_x"/>
                                              </p:val>
                                            </p:tav>
                                          </p:tavLst>
                                        </p:anim>
                                        <p:anim calcmode="lin" valueType="num">
                                          <p:cBhvr additive="base">
                                            <p:cTn id="38" dur="500" fill="hold"/>
                                            <p:tgtEl>
                                              <p:spTgt spid="96"/>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300"/>
                                      </p:stCondLst>
                                      <p:childTnLst>
                                        <p:set>
                                          <p:cBhvr>
                                            <p:cTn id="40" dur="1" fill="hold">
                                              <p:stCondLst>
                                                <p:cond delay="0"/>
                                              </p:stCondLst>
                                            </p:cTn>
                                            <p:tgtEl>
                                              <p:spTgt spid="88"/>
                                            </p:tgtEl>
                                            <p:attrNameLst>
                                              <p:attrName>style.visibility</p:attrName>
                                            </p:attrNameLst>
                                          </p:cBhvr>
                                          <p:to>
                                            <p:strVal val="visible"/>
                                          </p:to>
                                        </p:set>
                                        <p:anim calcmode="lin" valueType="num">
                                          <p:cBhvr additive="base">
                                            <p:cTn id="41" dur="500" fill="hold"/>
                                            <p:tgtEl>
                                              <p:spTgt spid="88"/>
                                            </p:tgtEl>
                                            <p:attrNameLst>
                                              <p:attrName>ppt_x</p:attrName>
                                            </p:attrNameLst>
                                          </p:cBhvr>
                                          <p:tavLst>
                                            <p:tav tm="0">
                                              <p:val>
                                                <p:strVal val="0-#ppt_w/2"/>
                                              </p:val>
                                            </p:tav>
                                            <p:tav tm="100000">
                                              <p:val>
                                                <p:strVal val="#ppt_x"/>
                                              </p:val>
                                            </p:tav>
                                          </p:tavLst>
                                        </p:anim>
                                        <p:anim calcmode="lin" valueType="num">
                                          <p:cBhvr additive="base">
                                            <p:cTn id="42" dur="500" fill="hold"/>
                                            <p:tgtEl>
                                              <p:spTgt spid="8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300"/>
                                      </p:stCondLst>
                                      <p:childTnLst>
                                        <p:set>
                                          <p:cBhvr>
                                            <p:cTn id="44" dur="1" fill="hold">
                                              <p:stCondLst>
                                                <p:cond delay="0"/>
                                              </p:stCondLst>
                                            </p:cTn>
                                            <p:tgtEl>
                                              <p:spTgt spid="97"/>
                                            </p:tgtEl>
                                            <p:attrNameLst>
                                              <p:attrName>style.visibility</p:attrName>
                                            </p:attrNameLst>
                                          </p:cBhvr>
                                          <p:to>
                                            <p:strVal val="visible"/>
                                          </p:to>
                                        </p:set>
                                        <p:anim calcmode="lin" valueType="num">
                                          <p:cBhvr additive="base">
                                            <p:cTn id="45" dur="500" fill="hold"/>
                                            <p:tgtEl>
                                              <p:spTgt spid="97"/>
                                            </p:tgtEl>
                                            <p:attrNameLst>
                                              <p:attrName>ppt_x</p:attrName>
                                            </p:attrNameLst>
                                          </p:cBhvr>
                                          <p:tavLst>
                                            <p:tav tm="0">
                                              <p:val>
                                                <p:strVal val="1+#ppt_w/2"/>
                                              </p:val>
                                            </p:tav>
                                            <p:tav tm="100000">
                                              <p:val>
                                                <p:strVal val="#ppt_x"/>
                                              </p:val>
                                            </p:tav>
                                          </p:tavLst>
                                        </p:anim>
                                        <p:anim calcmode="lin" valueType="num">
                                          <p:cBhvr additive="base">
                                            <p:cTn id="46" dur="500" fill="hold"/>
                                            <p:tgtEl>
                                              <p:spTgt spid="9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40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0-#ppt_w/2"/>
                                              </p:val>
                                            </p:tav>
                                            <p:tav tm="100000">
                                              <p:val>
                                                <p:strVal val="#ppt_x"/>
                                              </p:val>
                                            </p:tav>
                                          </p:tavLst>
                                        </p:anim>
                                        <p:anim calcmode="lin" valueType="num">
                                          <p:cBhvr additive="base">
                                            <p:cTn id="50" dur="500" fill="hold"/>
                                            <p:tgtEl>
                                              <p:spTgt spid="9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40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fill="hold"/>
                                            <p:tgtEl>
                                              <p:spTgt spid="98"/>
                                            </p:tgtEl>
                                            <p:attrNameLst>
                                              <p:attrName>ppt_x</p:attrName>
                                            </p:attrNameLst>
                                          </p:cBhvr>
                                          <p:tavLst>
                                            <p:tav tm="0">
                                              <p:val>
                                                <p:strVal val="1+#ppt_w/2"/>
                                              </p:val>
                                            </p:tav>
                                            <p:tav tm="100000">
                                              <p:val>
                                                <p:strVal val="#ppt_x"/>
                                              </p:val>
                                            </p:tav>
                                          </p:tavLst>
                                        </p:anim>
                                        <p:anim calcmode="lin" valueType="num">
                                          <p:cBhvr additive="base">
                                            <p:cTn id="54" dur="500" fill="hold"/>
                                            <p:tgtEl>
                                              <p:spTgt spid="98"/>
                                            </p:tgtEl>
                                            <p:attrNameLst>
                                              <p:attrName>ppt_y</p:attrName>
                                            </p:attrNameLst>
                                          </p:cBhvr>
                                          <p:tavLst>
                                            <p:tav tm="0">
                                              <p:val>
                                                <p:strVal val="#ppt_y"/>
                                              </p:val>
                                            </p:tav>
                                            <p:tav tm="100000">
                                              <p:val>
                                                <p:strVal val="#ppt_y"/>
                                              </p:val>
                                            </p:tav>
                                          </p:tavLst>
                                        </p:anim>
                                      </p:childTnLst>
                                    </p:cTn>
                                  </p:par>
                                </p:childTnLst>
                              </p:cTn>
                            </p:par>
                            <p:par>
                              <p:cTn id="55" fill="hold">
                                <p:stCondLst>
                                  <p:cond delay="2500"/>
                                </p:stCondLst>
                                <p:childTnLst>
                                  <p:par>
                                    <p:cTn id="56" presetID="31" presetClass="entr" presetSubtype="0" fill="hold" grpId="0" nodeType="afterEffect">
                                      <p:stCondLst>
                                        <p:cond delay="0"/>
                                      </p:stCondLst>
                                      <p:childTnLst>
                                        <p:set>
                                          <p:cBhvr>
                                            <p:cTn id="57" dur="1" fill="hold">
                                              <p:stCondLst>
                                                <p:cond delay="0"/>
                                              </p:stCondLst>
                                            </p:cTn>
                                            <p:tgtEl>
                                              <p:spTgt spid="104"/>
                                            </p:tgtEl>
                                            <p:attrNameLst>
                                              <p:attrName>style.visibility</p:attrName>
                                            </p:attrNameLst>
                                          </p:cBhvr>
                                          <p:to>
                                            <p:strVal val="visible"/>
                                          </p:to>
                                        </p:set>
                                        <p:anim calcmode="lin" valueType="num">
                                          <p:cBhvr>
                                            <p:cTn id="58" dur="400" fill="hold"/>
                                            <p:tgtEl>
                                              <p:spTgt spid="104"/>
                                            </p:tgtEl>
                                            <p:attrNameLst>
                                              <p:attrName>ppt_w</p:attrName>
                                            </p:attrNameLst>
                                          </p:cBhvr>
                                          <p:tavLst>
                                            <p:tav tm="0">
                                              <p:val>
                                                <p:fltVal val="0"/>
                                              </p:val>
                                            </p:tav>
                                            <p:tav tm="100000">
                                              <p:val>
                                                <p:strVal val="#ppt_w"/>
                                              </p:val>
                                            </p:tav>
                                          </p:tavLst>
                                        </p:anim>
                                        <p:anim calcmode="lin" valueType="num">
                                          <p:cBhvr>
                                            <p:cTn id="59" dur="400" fill="hold"/>
                                            <p:tgtEl>
                                              <p:spTgt spid="104"/>
                                            </p:tgtEl>
                                            <p:attrNameLst>
                                              <p:attrName>ppt_h</p:attrName>
                                            </p:attrNameLst>
                                          </p:cBhvr>
                                          <p:tavLst>
                                            <p:tav tm="0">
                                              <p:val>
                                                <p:fltVal val="0"/>
                                              </p:val>
                                            </p:tav>
                                            <p:tav tm="100000">
                                              <p:val>
                                                <p:strVal val="#ppt_h"/>
                                              </p:val>
                                            </p:tav>
                                          </p:tavLst>
                                        </p:anim>
                                        <p:anim calcmode="lin" valueType="num">
                                          <p:cBhvr>
                                            <p:cTn id="60" dur="400" fill="hold"/>
                                            <p:tgtEl>
                                              <p:spTgt spid="104"/>
                                            </p:tgtEl>
                                            <p:attrNameLst>
                                              <p:attrName>style.rotation</p:attrName>
                                            </p:attrNameLst>
                                          </p:cBhvr>
                                          <p:tavLst>
                                            <p:tav tm="0">
                                              <p:val>
                                                <p:fltVal val="90"/>
                                              </p:val>
                                            </p:tav>
                                            <p:tav tm="100000">
                                              <p:val>
                                                <p:fltVal val="0"/>
                                              </p:val>
                                            </p:tav>
                                          </p:tavLst>
                                        </p:anim>
                                        <p:animEffect transition="in" filter="fade">
                                          <p:cBhvr>
                                            <p:cTn id="61" dur="400"/>
                                            <p:tgtEl>
                                              <p:spTgt spid="104"/>
                                            </p:tgtEl>
                                          </p:cBhvr>
                                        </p:animEffect>
                                      </p:childTnLst>
                                    </p:cTn>
                                  </p:par>
                                </p:childTnLst>
                              </p:cTn>
                            </p:par>
                            <p:par>
                              <p:cTn id="62" fill="hold">
                                <p:stCondLst>
                                  <p:cond delay="2900"/>
                                </p:stCondLst>
                                <p:childTnLst>
                                  <p:par>
                                    <p:cTn id="63" presetID="22" presetClass="entr" presetSubtype="8"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wipe(left)">
                                          <p:cBhvr>
                                            <p:cTn id="65" dur="500"/>
                                            <p:tgtEl>
                                              <p:spTgt spid="99"/>
                                            </p:tgtEl>
                                          </p:cBhvr>
                                        </p:animEffect>
                                      </p:childTnLst>
                                    </p:cTn>
                                  </p:par>
                                </p:childTnLst>
                              </p:cTn>
                            </p:par>
                            <p:par>
                              <p:cTn id="66" fill="hold">
                                <p:stCondLst>
                                  <p:cond delay="3400"/>
                                </p:stCondLst>
                                <p:childTnLst>
                                  <p:par>
                                    <p:cTn id="67" presetID="31" presetClass="entr" presetSubtype="0" fill="hold" grpId="0" nodeType="afterEffect">
                                      <p:stCondLst>
                                        <p:cond delay="0"/>
                                      </p:stCondLst>
                                      <p:childTnLst>
                                        <p:set>
                                          <p:cBhvr>
                                            <p:cTn id="68" dur="1" fill="hold">
                                              <p:stCondLst>
                                                <p:cond delay="0"/>
                                              </p:stCondLst>
                                            </p:cTn>
                                            <p:tgtEl>
                                              <p:spTgt spid="105"/>
                                            </p:tgtEl>
                                            <p:attrNameLst>
                                              <p:attrName>style.visibility</p:attrName>
                                            </p:attrNameLst>
                                          </p:cBhvr>
                                          <p:to>
                                            <p:strVal val="visible"/>
                                          </p:to>
                                        </p:set>
                                        <p:anim calcmode="lin" valueType="num">
                                          <p:cBhvr>
                                            <p:cTn id="69" dur="400" fill="hold"/>
                                            <p:tgtEl>
                                              <p:spTgt spid="105"/>
                                            </p:tgtEl>
                                            <p:attrNameLst>
                                              <p:attrName>ppt_w</p:attrName>
                                            </p:attrNameLst>
                                          </p:cBhvr>
                                          <p:tavLst>
                                            <p:tav tm="0">
                                              <p:val>
                                                <p:fltVal val="0"/>
                                              </p:val>
                                            </p:tav>
                                            <p:tav tm="100000">
                                              <p:val>
                                                <p:strVal val="#ppt_w"/>
                                              </p:val>
                                            </p:tav>
                                          </p:tavLst>
                                        </p:anim>
                                        <p:anim calcmode="lin" valueType="num">
                                          <p:cBhvr>
                                            <p:cTn id="70" dur="400" fill="hold"/>
                                            <p:tgtEl>
                                              <p:spTgt spid="105"/>
                                            </p:tgtEl>
                                            <p:attrNameLst>
                                              <p:attrName>ppt_h</p:attrName>
                                            </p:attrNameLst>
                                          </p:cBhvr>
                                          <p:tavLst>
                                            <p:tav tm="0">
                                              <p:val>
                                                <p:fltVal val="0"/>
                                              </p:val>
                                            </p:tav>
                                            <p:tav tm="100000">
                                              <p:val>
                                                <p:strVal val="#ppt_h"/>
                                              </p:val>
                                            </p:tav>
                                          </p:tavLst>
                                        </p:anim>
                                        <p:anim calcmode="lin" valueType="num">
                                          <p:cBhvr>
                                            <p:cTn id="71" dur="400" fill="hold"/>
                                            <p:tgtEl>
                                              <p:spTgt spid="105"/>
                                            </p:tgtEl>
                                            <p:attrNameLst>
                                              <p:attrName>style.rotation</p:attrName>
                                            </p:attrNameLst>
                                          </p:cBhvr>
                                          <p:tavLst>
                                            <p:tav tm="0">
                                              <p:val>
                                                <p:fltVal val="90"/>
                                              </p:val>
                                            </p:tav>
                                            <p:tav tm="100000">
                                              <p:val>
                                                <p:fltVal val="0"/>
                                              </p:val>
                                            </p:tav>
                                          </p:tavLst>
                                        </p:anim>
                                        <p:animEffect transition="in" filter="fade">
                                          <p:cBhvr>
                                            <p:cTn id="72" dur="400"/>
                                            <p:tgtEl>
                                              <p:spTgt spid="105"/>
                                            </p:tgtEl>
                                          </p:cBhvr>
                                        </p:animEffect>
                                      </p:childTnLst>
                                    </p:cTn>
                                  </p:par>
                                </p:childTnLst>
                              </p:cTn>
                            </p:par>
                            <p:par>
                              <p:cTn id="73" fill="hold">
                                <p:stCondLst>
                                  <p:cond delay="3800"/>
                                </p:stCondLst>
                                <p:childTnLst>
                                  <p:par>
                                    <p:cTn id="74" presetID="22" presetClass="entr" presetSubtype="8"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left)">
                                          <p:cBhvr>
                                            <p:cTn id="76" dur="500"/>
                                            <p:tgtEl>
                                              <p:spTgt spid="100"/>
                                            </p:tgtEl>
                                          </p:cBhvr>
                                        </p:animEffect>
                                      </p:childTnLst>
                                    </p:cTn>
                                  </p:par>
                                </p:childTnLst>
                              </p:cTn>
                            </p:par>
                            <p:par>
                              <p:cTn id="77" fill="hold">
                                <p:stCondLst>
                                  <p:cond delay="4300"/>
                                </p:stCondLst>
                                <p:childTnLst>
                                  <p:par>
                                    <p:cTn id="78" presetID="31" presetClass="entr" presetSubtype="0"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 calcmode="lin" valueType="num">
                                          <p:cBhvr>
                                            <p:cTn id="80" dur="400" fill="hold"/>
                                            <p:tgtEl>
                                              <p:spTgt spid="106"/>
                                            </p:tgtEl>
                                            <p:attrNameLst>
                                              <p:attrName>ppt_w</p:attrName>
                                            </p:attrNameLst>
                                          </p:cBhvr>
                                          <p:tavLst>
                                            <p:tav tm="0">
                                              <p:val>
                                                <p:fltVal val="0"/>
                                              </p:val>
                                            </p:tav>
                                            <p:tav tm="100000">
                                              <p:val>
                                                <p:strVal val="#ppt_w"/>
                                              </p:val>
                                            </p:tav>
                                          </p:tavLst>
                                        </p:anim>
                                        <p:anim calcmode="lin" valueType="num">
                                          <p:cBhvr>
                                            <p:cTn id="81" dur="400" fill="hold"/>
                                            <p:tgtEl>
                                              <p:spTgt spid="106"/>
                                            </p:tgtEl>
                                            <p:attrNameLst>
                                              <p:attrName>ppt_h</p:attrName>
                                            </p:attrNameLst>
                                          </p:cBhvr>
                                          <p:tavLst>
                                            <p:tav tm="0">
                                              <p:val>
                                                <p:fltVal val="0"/>
                                              </p:val>
                                            </p:tav>
                                            <p:tav tm="100000">
                                              <p:val>
                                                <p:strVal val="#ppt_h"/>
                                              </p:val>
                                            </p:tav>
                                          </p:tavLst>
                                        </p:anim>
                                        <p:anim calcmode="lin" valueType="num">
                                          <p:cBhvr>
                                            <p:cTn id="82" dur="400" fill="hold"/>
                                            <p:tgtEl>
                                              <p:spTgt spid="106"/>
                                            </p:tgtEl>
                                            <p:attrNameLst>
                                              <p:attrName>style.rotation</p:attrName>
                                            </p:attrNameLst>
                                          </p:cBhvr>
                                          <p:tavLst>
                                            <p:tav tm="0">
                                              <p:val>
                                                <p:fltVal val="90"/>
                                              </p:val>
                                            </p:tav>
                                            <p:tav tm="100000">
                                              <p:val>
                                                <p:fltVal val="0"/>
                                              </p:val>
                                            </p:tav>
                                          </p:tavLst>
                                        </p:anim>
                                        <p:animEffect transition="in" filter="fade">
                                          <p:cBhvr>
                                            <p:cTn id="83" dur="400"/>
                                            <p:tgtEl>
                                              <p:spTgt spid="106"/>
                                            </p:tgtEl>
                                          </p:cBhvr>
                                        </p:animEffect>
                                      </p:childTnLst>
                                    </p:cTn>
                                  </p:par>
                                </p:childTnLst>
                              </p:cTn>
                            </p:par>
                            <p:par>
                              <p:cTn id="84" fill="hold">
                                <p:stCondLst>
                                  <p:cond delay="4700"/>
                                </p:stCondLst>
                                <p:childTnLst>
                                  <p:par>
                                    <p:cTn id="85" presetID="22" presetClass="entr" presetSubtype="8" fill="hold" grpId="0" nodeType="after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500"/>
                                            <p:tgtEl>
                                              <p:spTgt spid="101"/>
                                            </p:tgtEl>
                                          </p:cBhvr>
                                        </p:animEffect>
                                      </p:childTnLst>
                                    </p:cTn>
                                  </p:par>
                                </p:childTnLst>
                              </p:cTn>
                            </p:par>
                            <p:par>
                              <p:cTn id="88" fill="hold">
                                <p:stCondLst>
                                  <p:cond delay="5200"/>
                                </p:stCondLst>
                                <p:childTnLst>
                                  <p:par>
                                    <p:cTn id="89" presetID="31" presetClass="entr" presetSubtype="0"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 calcmode="lin" valueType="num">
                                          <p:cBhvr>
                                            <p:cTn id="91" dur="400" fill="hold"/>
                                            <p:tgtEl>
                                              <p:spTgt spid="107"/>
                                            </p:tgtEl>
                                            <p:attrNameLst>
                                              <p:attrName>ppt_w</p:attrName>
                                            </p:attrNameLst>
                                          </p:cBhvr>
                                          <p:tavLst>
                                            <p:tav tm="0">
                                              <p:val>
                                                <p:fltVal val="0"/>
                                              </p:val>
                                            </p:tav>
                                            <p:tav tm="100000">
                                              <p:val>
                                                <p:strVal val="#ppt_w"/>
                                              </p:val>
                                            </p:tav>
                                          </p:tavLst>
                                        </p:anim>
                                        <p:anim calcmode="lin" valueType="num">
                                          <p:cBhvr>
                                            <p:cTn id="92" dur="400" fill="hold"/>
                                            <p:tgtEl>
                                              <p:spTgt spid="107"/>
                                            </p:tgtEl>
                                            <p:attrNameLst>
                                              <p:attrName>ppt_h</p:attrName>
                                            </p:attrNameLst>
                                          </p:cBhvr>
                                          <p:tavLst>
                                            <p:tav tm="0">
                                              <p:val>
                                                <p:fltVal val="0"/>
                                              </p:val>
                                            </p:tav>
                                            <p:tav tm="100000">
                                              <p:val>
                                                <p:strVal val="#ppt_h"/>
                                              </p:val>
                                            </p:tav>
                                          </p:tavLst>
                                        </p:anim>
                                        <p:anim calcmode="lin" valueType="num">
                                          <p:cBhvr>
                                            <p:cTn id="93" dur="400" fill="hold"/>
                                            <p:tgtEl>
                                              <p:spTgt spid="107"/>
                                            </p:tgtEl>
                                            <p:attrNameLst>
                                              <p:attrName>style.rotation</p:attrName>
                                            </p:attrNameLst>
                                          </p:cBhvr>
                                          <p:tavLst>
                                            <p:tav tm="0">
                                              <p:val>
                                                <p:fltVal val="90"/>
                                              </p:val>
                                            </p:tav>
                                            <p:tav tm="100000">
                                              <p:val>
                                                <p:fltVal val="0"/>
                                              </p:val>
                                            </p:tav>
                                          </p:tavLst>
                                        </p:anim>
                                        <p:animEffect transition="in" filter="fade">
                                          <p:cBhvr>
                                            <p:cTn id="94" dur="400"/>
                                            <p:tgtEl>
                                              <p:spTgt spid="107"/>
                                            </p:tgtEl>
                                          </p:cBhvr>
                                        </p:animEffect>
                                      </p:childTnLst>
                                    </p:cTn>
                                  </p:par>
                                </p:childTnLst>
                              </p:cTn>
                            </p:par>
                            <p:par>
                              <p:cTn id="95" fill="hold">
                                <p:stCondLst>
                                  <p:cond delay="5600"/>
                                </p:stCondLst>
                                <p:childTnLst>
                                  <p:par>
                                    <p:cTn id="96" presetID="22" presetClass="entr" presetSubtype="8" fill="hold" grpId="0" nodeType="afterEffect">
                                      <p:stCondLst>
                                        <p:cond delay="0"/>
                                      </p:stCondLst>
                                      <p:childTnLst>
                                        <p:set>
                                          <p:cBhvr>
                                            <p:cTn id="97" dur="1" fill="hold">
                                              <p:stCondLst>
                                                <p:cond delay="0"/>
                                              </p:stCondLst>
                                            </p:cTn>
                                            <p:tgtEl>
                                              <p:spTgt spid="102"/>
                                            </p:tgtEl>
                                            <p:attrNameLst>
                                              <p:attrName>style.visibility</p:attrName>
                                            </p:attrNameLst>
                                          </p:cBhvr>
                                          <p:to>
                                            <p:strVal val="visible"/>
                                          </p:to>
                                        </p:set>
                                        <p:animEffect transition="in" filter="wipe(left)">
                                          <p:cBhvr>
                                            <p:cTn id="98" dur="500"/>
                                            <p:tgtEl>
                                              <p:spTgt spid="102"/>
                                            </p:tgtEl>
                                          </p:cBhvr>
                                        </p:animEffect>
                                      </p:childTnLst>
                                    </p:cTn>
                                  </p:par>
                                </p:childTnLst>
                              </p:cTn>
                            </p:par>
                            <p:par>
                              <p:cTn id="99" fill="hold">
                                <p:stCondLst>
                                  <p:cond delay="6100"/>
                                </p:stCondLst>
                                <p:childTnLst>
                                  <p:par>
                                    <p:cTn id="100" presetID="31" presetClass="entr" presetSubtype="0" fill="hold" grpId="0" nodeType="after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400" fill="hold"/>
                                            <p:tgtEl>
                                              <p:spTgt spid="108"/>
                                            </p:tgtEl>
                                            <p:attrNameLst>
                                              <p:attrName>ppt_w</p:attrName>
                                            </p:attrNameLst>
                                          </p:cBhvr>
                                          <p:tavLst>
                                            <p:tav tm="0">
                                              <p:val>
                                                <p:fltVal val="0"/>
                                              </p:val>
                                            </p:tav>
                                            <p:tav tm="100000">
                                              <p:val>
                                                <p:strVal val="#ppt_w"/>
                                              </p:val>
                                            </p:tav>
                                          </p:tavLst>
                                        </p:anim>
                                        <p:anim calcmode="lin" valueType="num">
                                          <p:cBhvr>
                                            <p:cTn id="103" dur="400" fill="hold"/>
                                            <p:tgtEl>
                                              <p:spTgt spid="108"/>
                                            </p:tgtEl>
                                            <p:attrNameLst>
                                              <p:attrName>ppt_h</p:attrName>
                                            </p:attrNameLst>
                                          </p:cBhvr>
                                          <p:tavLst>
                                            <p:tav tm="0">
                                              <p:val>
                                                <p:fltVal val="0"/>
                                              </p:val>
                                            </p:tav>
                                            <p:tav tm="100000">
                                              <p:val>
                                                <p:strVal val="#ppt_h"/>
                                              </p:val>
                                            </p:tav>
                                          </p:tavLst>
                                        </p:anim>
                                        <p:anim calcmode="lin" valueType="num">
                                          <p:cBhvr>
                                            <p:cTn id="104" dur="400" fill="hold"/>
                                            <p:tgtEl>
                                              <p:spTgt spid="108"/>
                                            </p:tgtEl>
                                            <p:attrNameLst>
                                              <p:attrName>style.rotation</p:attrName>
                                            </p:attrNameLst>
                                          </p:cBhvr>
                                          <p:tavLst>
                                            <p:tav tm="0">
                                              <p:val>
                                                <p:fltVal val="90"/>
                                              </p:val>
                                            </p:tav>
                                            <p:tav tm="100000">
                                              <p:val>
                                                <p:fltVal val="0"/>
                                              </p:val>
                                            </p:tav>
                                          </p:tavLst>
                                        </p:anim>
                                        <p:animEffect transition="in" filter="fade">
                                          <p:cBhvr>
                                            <p:cTn id="105" dur="400"/>
                                            <p:tgtEl>
                                              <p:spTgt spid="108"/>
                                            </p:tgtEl>
                                          </p:cBhvr>
                                        </p:animEffect>
                                      </p:childTnLst>
                                    </p:cTn>
                                  </p:par>
                                </p:childTnLst>
                              </p:cTn>
                            </p:par>
                            <p:par>
                              <p:cTn id="106" fill="hold">
                                <p:stCondLst>
                                  <p:cond delay="6500"/>
                                </p:stCondLst>
                                <p:childTnLst>
                                  <p:par>
                                    <p:cTn id="107" presetID="22" presetClass="entr" presetSubtype="8" fill="hold" grpId="0" nodeType="afterEffect">
                                      <p:stCondLst>
                                        <p:cond delay="0"/>
                                      </p:stCondLst>
                                      <p:childTnLst>
                                        <p:set>
                                          <p:cBhvr>
                                            <p:cTn id="108" dur="1" fill="hold">
                                              <p:stCondLst>
                                                <p:cond delay="0"/>
                                              </p:stCondLst>
                                            </p:cTn>
                                            <p:tgtEl>
                                              <p:spTgt spid="103"/>
                                            </p:tgtEl>
                                            <p:attrNameLst>
                                              <p:attrName>style.visibility</p:attrName>
                                            </p:attrNameLst>
                                          </p:cBhvr>
                                          <p:to>
                                            <p:strVal val="visible"/>
                                          </p:to>
                                        </p:set>
                                        <p:animEffect transition="in" filter="wipe(left)">
                                          <p:cBhvr>
                                            <p:cTn id="10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94" grpId="0" animBg="1"/>
          <p:bldP spid="95" grpId="0" animBg="1"/>
          <p:bldP spid="96" grpId="0" animBg="1"/>
          <p:bldP spid="97" grpId="0" animBg="1"/>
          <p:bldP spid="98" grpId="0" animBg="1"/>
          <p:bldP spid="99" grpId="0"/>
          <p:bldP spid="100" grpId="0"/>
          <p:bldP spid="101" grpId="0"/>
          <p:bldP spid="102" grpId="0"/>
          <p:bldP spid="10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收入构成</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Freeform 5"/>
          <p:cNvSpPr/>
          <p:nvPr/>
        </p:nvSpPr>
        <p:spPr bwMode="auto">
          <a:xfrm>
            <a:off x="7147889" y="4734601"/>
            <a:ext cx="2535835" cy="1545168"/>
          </a:xfrm>
          <a:custGeom>
            <a:avLst/>
            <a:gdLst>
              <a:gd name="T0" fmla="*/ 0 w 1757"/>
              <a:gd name="T1" fmla="*/ 1064 h 1064"/>
              <a:gd name="T2" fmla="*/ 1262 w 1757"/>
              <a:gd name="T3" fmla="*/ 1064 h 1064"/>
              <a:gd name="T4" fmla="*/ 1660 w 1757"/>
              <a:gd name="T5" fmla="*/ 437 h 1064"/>
              <a:gd name="T6" fmla="*/ 964 w 1757"/>
              <a:gd name="T7" fmla="*/ 172 h 1064"/>
              <a:gd name="T8" fmla="*/ 0 w 1757"/>
              <a:gd name="T9" fmla="*/ 1064 h 1064"/>
            </a:gdLst>
            <a:ahLst/>
            <a:cxnLst>
              <a:cxn ang="0">
                <a:pos x="T0" y="T1"/>
              </a:cxn>
              <a:cxn ang="0">
                <a:pos x="T2" y="T3"/>
              </a:cxn>
              <a:cxn ang="0">
                <a:pos x="T4" y="T5"/>
              </a:cxn>
              <a:cxn ang="0">
                <a:pos x="T6" y="T7"/>
              </a:cxn>
              <a:cxn ang="0">
                <a:pos x="T8" y="T9"/>
              </a:cxn>
            </a:cxnLst>
            <a:rect l="0" t="0" r="r" b="b"/>
            <a:pathLst>
              <a:path w="1757" h="1064">
                <a:moveTo>
                  <a:pt x="0" y="1064"/>
                </a:moveTo>
                <a:cubicBezTo>
                  <a:pt x="420" y="1064"/>
                  <a:pt x="841" y="1064"/>
                  <a:pt x="1262" y="1064"/>
                </a:cubicBezTo>
                <a:cubicBezTo>
                  <a:pt x="1565" y="1054"/>
                  <a:pt x="1757" y="732"/>
                  <a:pt x="1660" y="437"/>
                </a:cubicBezTo>
                <a:cubicBezTo>
                  <a:pt x="1583" y="204"/>
                  <a:pt x="1216" y="0"/>
                  <a:pt x="964" y="172"/>
                </a:cubicBezTo>
                <a:lnTo>
                  <a:pt x="0" y="1064"/>
                </a:lnTo>
                <a:close/>
              </a:path>
            </a:pathLst>
          </a:custGeom>
          <a:solidFill>
            <a:schemeClr val="bg1"/>
          </a:soli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Freeform 6"/>
          <p:cNvSpPr/>
          <p:nvPr/>
        </p:nvSpPr>
        <p:spPr bwMode="auto">
          <a:xfrm>
            <a:off x="7021097" y="3355107"/>
            <a:ext cx="1803824" cy="2851968"/>
          </a:xfrm>
          <a:custGeom>
            <a:avLst/>
            <a:gdLst>
              <a:gd name="T0" fmla="*/ 0 w 1251"/>
              <a:gd name="T1" fmla="*/ 1965 h 1965"/>
              <a:gd name="T2" fmla="*/ 1015 w 1251"/>
              <a:gd name="T3" fmla="*/ 950 h 1965"/>
              <a:gd name="T4" fmla="*/ 831 w 1251"/>
              <a:gd name="T5" fmla="*/ 126 h 1965"/>
              <a:gd name="T6" fmla="*/ 58 w 1251"/>
              <a:gd name="T7" fmla="*/ 473 h 1965"/>
              <a:gd name="T8" fmla="*/ 0 w 1251"/>
              <a:gd name="T9" fmla="*/ 1965 h 1965"/>
            </a:gdLst>
            <a:ahLst/>
            <a:cxnLst>
              <a:cxn ang="0">
                <a:pos x="T0" y="T1"/>
              </a:cxn>
              <a:cxn ang="0">
                <a:pos x="T2" y="T3"/>
              </a:cxn>
              <a:cxn ang="0">
                <a:pos x="T4" y="T5"/>
              </a:cxn>
              <a:cxn ang="0">
                <a:pos x="T6" y="T7"/>
              </a:cxn>
              <a:cxn ang="0">
                <a:pos x="T8" y="T9"/>
              </a:cxn>
            </a:cxnLst>
            <a:rect l="0" t="0" r="r" b="b"/>
            <a:pathLst>
              <a:path w="1251" h="1965">
                <a:moveTo>
                  <a:pt x="0" y="1965"/>
                </a:moveTo>
                <a:cubicBezTo>
                  <a:pt x="338" y="1626"/>
                  <a:pt x="677" y="1288"/>
                  <a:pt x="1015" y="950"/>
                </a:cubicBezTo>
                <a:cubicBezTo>
                  <a:pt x="1251" y="698"/>
                  <a:pt x="1146" y="285"/>
                  <a:pt x="831" y="126"/>
                </a:cubicBezTo>
                <a:cubicBezTo>
                  <a:pt x="581" y="0"/>
                  <a:pt x="122" y="131"/>
                  <a:pt x="58" y="473"/>
                </a:cubicBezTo>
                <a:lnTo>
                  <a:pt x="0" y="1965"/>
                </a:lnTo>
                <a:close/>
              </a:path>
            </a:pathLst>
          </a:cu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Freeform 7"/>
          <p:cNvSpPr/>
          <p:nvPr/>
        </p:nvSpPr>
        <p:spPr bwMode="auto">
          <a:xfrm>
            <a:off x="4814922" y="2705934"/>
            <a:ext cx="2106433" cy="3501141"/>
          </a:xfrm>
          <a:custGeom>
            <a:avLst/>
            <a:gdLst>
              <a:gd name="T0" fmla="*/ 1459 w 1459"/>
              <a:gd name="T1" fmla="*/ 2412 h 2412"/>
              <a:gd name="T2" fmla="*/ 1459 w 1459"/>
              <a:gd name="T3" fmla="*/ 680 h 2412"/>
              <a:gd name="T4" fmla="*/ 600 w 1459"/>
              <a:gd name="T5" fmla="*/ 134 h 2412"/>
              <a:gd name="T6" fmla="*/ 236 w 1459"/>
              <a:gd name="T7" fmla="*/ 1089 h 2412"/>
              <a:gd name="T8" fmla="*/ 1459 w 1459"/>
              <a:gd name="T9" fmla="*/ 2412 h 2412"/>
            </a:gdLst>
            <a:ahLst/>
            <a:cxnLst>
              <a:cxn ang="0">
                <a:pos x="T0" y="T1"/>
              </a:cxn>
              <a:cxn ang="0">
                <a:pos x="T2" y="T3"/>
              </a:cxn>
              <a:cxn ang="0">
                <a:pos x="T4" y="T5"/>
              </a:cxn>
              <a:cxn ang="0">
                <a:pos x="T6" y="T7"/>
              </a:cxn>
              <a:cxn ang="0">
                <a:pos x="T8" y="T9"/>
              </a:cxn>
            </a:cxnLst>
            <a:rect l="0" t="0" r="r" b="b"/>
            <a:pathLst>
              <a:path w="1459" h="2412">
                <a:moveTo>
                  <a:pt x="1459" y="2412"/>
                </a:moveTo>
                <a:cubicBezTo>
                  <a:pt x="1459" y="1834"/>
                  <a:pt x="1459" y="1257"/>
                  <a:pt x="1459" y="680"/>
                </a:cubicBezTo>
                <a:cubicBezTo>
                  <a:pt x="1446" y="264"/>
                  <a:pt x="1004" y="0"/>
                  <a:pt x="600" y="134"/>
                </a:cubicBezTo>
                <a:cubicBezTo>
                  <a:pt x="279" y="240"/>
                  <a:pt x="0" y="743"/>
                  <a:pt x="236" y="1089"/>
                </a:cubicBezTo>
                <a:lnTo>
                  <a:pt x="1459" y="2412"/>
                </a:lnTo>
                <a:close/>
              </a:path>
            </a:pathLst>
          </a:custGeom>
          <a:solidFill>
            <a:schemeClr val="bg1"/>
          </a:soli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Freeform 8"/>
          <p:cNvSpPr/>
          <p:nvPr/>
        </p:nvSpPr>
        <p:spPr bwMode="auto">
          <a:xfrm>
            <a:off x="2848804" y="3858893"/>
            <a:ext cx="3999856" cy="2431019"/>
          </a:xfrm>
          <a:custGeom>
            <a:avLst/>
            <a:gdLst>
              <a:gd name="T0" fmla="*/ 2772 w 2772"/>
              <a:gd name="T1" fmla="*/ 1674 h 1675"/>
              <a:gd name="T2" fmla="*/ 1300 w 2772"/>
              <a:gd name="T3" fmla="*/ 315 h 1675"/>
              <a:gd name="T4" fmla="*/ 162 w 2772"/>
              <a:gd name="T5" fmla="*/ 616 h 1675"/>
              <a:gd name="T6" fmla="*/ 688 w 2772"/>
              <a:gd name="T7" fmla="*/ 1675 h 1675"/>
              <a:gd name="T8" fmla="*/ 2772 w 2772"/>
              <a:gd name="T9" fmla="*/ 1674 h 1675"/>
            </a:gdLst>
            <a:ahLst/>
            <a:cxnLst>
              <a:cxn ang="0">
                <a:pos x="T0" y="T1"/>
              </a:cxn>
              <a:cxn ang="0">
                <a:pos x="T2" y="T3"/>
              </a:cxn>
              <a:cxn ang="0">
                <a:pos x="T4" y="T5"/>
              </a:cxn>
              <a:cxn ang="0">
                <a:pos x="T6" y="T7"/>
              </a:cxn>
              <a:cxn ang="0">
                <a:pos x="T8" y="T9"/>
              </a:cxn>
            </a:cxnLst>
            <a:rect l="0" t="0" r="r" b="b"/>
            <a:pathLst>
              <a:path w="2772" h="1675">
                <a:moveTo>
                  <a:pt x="2772" y="1674"/>
                </a:moveTo>
                <a:cubicBezTo>
                  <a:pt x="2281" y="1221"/>
                  <a:pt x="1791" y="768"/>
                  <a:pt x="1300" y="315"/>
                </a:cubicBezTo>
                <a:cubicBezTo>
                  <a:pt x="937" y="0"/>
                  <a:pt x="366" y="168"/>
                  <a:pt x="162" y="616"/>
                </a:cubicBezTo>
                <a:cubicBezTo>
                  <a:pt x="0" y="972"/>
                  <a:pt x="209" y="1605"/>
                  <a:pt x="688" y="1675"/>
                </a:cubicBezTo>
                <a:lnTo>
                  <a:pt x="2772" y="1674"/>
                </a:lnTo>
                <a:close/>
              </a:path>
            </a:pathLst>
          </a:cu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矩形 50"/>
          <p:cNvSpPr/>
          <p:nvPr/>
        </p:nvSpPr>
        <p:spPr>
          <a:xfrm>
            <a:off x="3449565" y="4596225"/>
            <a:ext cx="1133645" cy="369332"/>
          </a:xfrm>
          <a:prstGeom prst="rect">
            <a:avLst/>
          </a:prstGeom>
        </p:spPr>
        <p:txBody>
          <a:bodyPr wrap="none">
            <a:spAutoFit/>
          </a:bodyPr>
          <a:lstStyle/>
          <a:p>
            <a:pPr algn="ctr"/>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会员收入</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矩形 51"/>
          <p:cNvSpPr/>
          <p:nvPr/>
        </p:nvSpPr>
        <p:spPr>
          <a:xfrm>
            <a:off x="3349256" y="4873224"/>
            <a:ext cx="1487908" cy="923330"/>
          </a:xfrm>
          <a:prstGeom prst="rect">
            <a:avLst/>
          </a:prstGeom>
        </p:spPr>
        <p:txBody>
          <a:bodyPr wrap="none">
            <a:spAutoFit/>
          </a:bodyPr>
          <a:lstStyle/>
          <a:p>
            <a:pPr marL="0" indent="0" algn="ctr">
              <a:buNone/>
            </a:pPr>
            <a:r>
              <a:rPr lang="en-US" altLang="zh-CN" sz="540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rPr>
              <a:t>38%</a:t>
            </a:r>
            <a:endParaRPr lang="zh-CN" altLang="en-US" sz="5400" dirty="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endParaRPr>
          </a:p>
        </p:txBody>
      </p:sp>
      <p:sp>
        <p:nvSpPr>
          <p:cNvPr id="53" name="矩形 52"/>
          <p:cNvSpPr/>
          <p:nvPr/>
        </p:nvSpPr>
        <p:spPr>
          <a:xfrm>
            <a:off x="5482376" y="3355107"/>
            <a:ext cx="1133645" cy="369332"/>
          </a:xfrm>
          <a:prstGeom prst="rect">
            <a:avLst/>
          </a:prstGeom>
        </p:spPr>
        <p:txBody>
          <a:bodyPr wrap="none">
            <a:spAutoFit/>
          </a:bodyPr>
          <a:lstStyle/>
          <a:p>
            <a:pPr algn="ctr"/>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广告营收</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4" name="矩形 53"/>
          <p:cNvSpPr/>
          <p:nvPr/>
        </p:nvSpPr>
        <p:spPr>
          <a:xfrm>
            <a:off x="5431061" y="3650891"/>
            <a:ext cx="1247457" cy="769441"/>
          </a:xfrm>
          <a:prstGeom prst="rect">
            <a:avLst/>
          </a:prstGeom>
        </p:spPr>
        <p:txBody>
          <a:bodyPr wrap="none">
            <a:spAutoFit/>
          </a:bodyPr>
          <a:lstStyle/>
          <a:p>
            <a:pPr marL="0" indent="0" algn="ctr">
              <a:buNone/>
            </a:pPr>
            <a:r>
              <a:rPr lang="en-US" altLang="zh-CN" sz="440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rPr>
              <a:t>29%</a:t>
            </a:r>
            <a:endParaRPr lang="zh-CN" altLang="en-US" sz="4400" dirty="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endParaRPr>
          </a:p>
        </p:txBody>
      </p:sp>
      <p:sp>
        <p:nvSpPr>
          <p:cNvPr id="55" name="矩形 54"/>
          <p:cNvSpPr/>
          <p:nvPr/>
        </p:nvSpPr>
        <p:spPr>
          <a:xfrm>
            <a:off x="7325114" y="3724525"/>
            <a:ext cx="1133645" cy="369332"/>
          </a:xfrm>
          <a:prstGeom prst="rect">
            <a:avLst/>
          </a:prstGeom>
        </p:spPr>
        <p:txBody>
          <a:bodyPr wrap="none">
            <a:spAutoFit/>
          </a:bodyPr>
          <a:lstStyle/>
          <a:p>
            <a:pPr algn="ctr"/>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虚拟物品</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矩形 55"/>
          <p:cNvSpPr/>
          <p:nvPr/>
        </p:nvSpPr>
        <p:spPr>
          <a:xfrm>
            <a:off x="7300676" y="3996965"/>
            <a:ext cx="1149674" cy="707886"/>
          </a:xfrm>
          <a:prstGeom prst="rect">
            <a:avLst/>
          </a:prstGeom>
        </p:spPr>
        <p:txBody>
          <a:bodyPr wrap="none">
            <a:spAutoFit/>
          </a:bodyPr>
          <a:lstStyle/>
          <a:p>
            <a:pPr marL="0" indent="0" algn="ctr">
              <a:buNone/>
            </a:pPr>
            <a:r>
              <a:rPr lang="en-US" altLang="zh-CN" sz="400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rPr>
              <a:t>21%</a:t>
            </a:r>
            <a:endParaRPr lang="zh-CN" altLang="en-US" sz="4000" dirty="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endParaRPr>
          </a:p>
        </p:txBody>
      </p:sp>
      <p:sp>
        <p:nvSpPr>
          <p:cNvPr id="57" name="矩形 56"/>
          <p:cNvSpPr/>
          <p:nvPr/>
        </p:nvSpPr>
        <p:spPr>
          <a:xfrm>
            <a:off x="8320650" y="5225998"/>
            <a:ext cx="1133645" cy="369332"/>
          </a:xfrm>
          <a:prstGeom prst="rect">
            <a:avLst/>
          </a:prstGeom>
        </p:spPr>
        <p:txBody>
          <a:bodyPr wrap="none">
            <a:spAutoFit/>
          </a:bodyPr>
          <a:lstStyle/>
          <a:p>
            <a:pPr algn="ctr"/>
            <a:r>
              <a:rPr lang="zh-CN" altLang="en-US"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活动收入</a:t>
            </a:r>
            <a:endParaRPr lang="zh-CN" altLang="en-US"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矩形 57"/>
          <p:cNvSpPr/>
          <p:nvPr/>
        </p:nvSpPr>
        <p:spPr>
          <a:xfrm>
            <a:off x="8267923" y="5507601"/>
            <a:ext cx="1055097" cy="646331"/>
          </a:xfrm>
          <a:prstGeom prst="rect">
            <a:avLst/>
          </a:prstGeom>
        </p:spPr>
        <p:txBody>
          <a:bodyPr wrap="none">
            <a:spAutoFit/>
          </a:bodyPr>
          <a:lstStyle/>
          <a:p>
            <a:pPr marL="0" indent="0" algn="ctr">
              <a:buNone/>
            </a:pPr>
            <a:r>
              <a:rPr lang="en-US" altLang="zh-CN" sz="3600" dirty="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rPr>
              <a:t>12%</a:t>
            </a:r>
            <a:endParaRPr lang="zh-CN" altLang="en-US" sz="3600" dirty="0">
              <a:solidFill>
                <a:schemeClr val="accent2"/>
              </a:solidFill>
              <a:latin typeface="Century Gothic" panose="020B0502020202020204" pitchFamily="34" charset="0"/>
              <a:ea typeface="思源黑体 CN Normal" panose="020B0400000000000000" pitchFamily="34" charset="-122"/>
              <a:cs typeface="宋体" panose="02010600030101010101" pitchFamily="2" charset="-122"/>
              <a:sym typeface="Century Gothic" panose="020B0502020202020204" pitchFamily="34" charset="0"/>
            </a:endParaRPr>
          </a:p>
        </p:txBody>
      </p:sp>
      <p:sp>
        <p:nvSpPr>
          <p:cNvPr id="62" name="矩形 61"/>
          <p:cNvSpPr/>
          <p:nvPr/>
        </p:nvSpPr>
        <p:spPr>
          <a:xfrm>
            <a:off x="777297" y="4570089"/>
            <a:ext cx="2110702" cy="92333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r>
              <a:rPr lang="zh-CN" altLang="en-US">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此项收入占比</a:t>
            </a:r>
            <a:r>
              <a:rPr lang="en-US" altLang="zh-CN">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38%</a:t>
            </a:r>
            <a:r>
              <a:rPr lang="zh-CN" altLang="en-US">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，主要包含会员所交纳的费用。</a:t>
            </a:r>
            <a:endParaRPr lang="en-US" altLang="zh-CN"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矩形 62"/>
          <p:cNvSpPr/>
          <p:nvPr/>
        </p:nvSpPr>
        <p:spPr>
          <a:xfrm>
            <a:off x="2169314" y="2889268"/>
            <a:ext cx="2819624" cy="92333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r>
              <a:rPr lang="zh-CN" altLang="en-US">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此项营收占比</a:t>
            </a:r>
            <a:r>
              <a:rPr lang="en-US" altLang="zh-CN">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29%</a:t>
            </a:r>
            <a:r>
              <a:rPr lang="zh-CN" altLang="en-US">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，主要包含网站页面、弹幕等各类广告收入。</a:t>
            </a:r>
            <a:endParaRPr lang="en-US" altLang="zh-CN"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矩形 63"/>
          <p:cNvSpPr/>
          <p:nvPr/>
        </p:nvSpPr>
        <p:spPr>
          <a:xfrm>
            <a:off x="7069383" y="2760918"/>
            <a:ext cx="2842643" cy="584775"/>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r>
              <a:rPr lang="zh-CN" altLang="en-US"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此项收入占</a:t>
            </a:r>
            <a:r>
              <a:rPr lang="en-US" altLang="zh-CN"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21%</a:t>
            </a:r>
            <a:r>
              <a:rPr lang="zh-CN" altLang="en-US"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，包含鲜花、游艇等尊享型礼品收入。</a:t>
            </a:r>
            <a:endParaRPr lang="en-US" altLang="zh-CN"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矩形 64"/>
          <p:cNvSpPr/>
          <p:nvPr/>
        </p:nvSpPr>
        <p:spPr>
          <a:xfrm>
            <a:off x="9362207" y="4362890"/>
            <a:ext cx="1962101" cy="83099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spAutoFit/>
          </a:bodyPr>
          <a:lstStyle/>
          <a:p>
            <a:r>
              <a:rPr lang="zh-CN" altLang="en-US"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此项收入占比</a:t>
            </a:r>
            <a:r>
              <a:rPr lang="en-US" altLang="zh-CN"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12%</a:t>
            </a:r>
            <a:r>
              <a:rPr lang="zh-CN" altLang="en-US" sz="160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，包含活动赞助、会员购买礼品等。</a:t>
            </a:r>
            <a:endParaRPr lang="en-US" altLang="zh-CN"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2" name="TextBox 76"/>
          <p:cNvSpPr txBox="1"/>
          <p:nvPr/>
        </p:nvSpPr>
        <p:spPr>
          <a:xfrm>
            <a:off x="2616554" y="1160669"/>
            <a:ext cx="6963654" cy="523220"/>
          </a:xfrm>
          <a:prstGeom prst="rect">
            <a:avLst/>
          </a:prstGeom>
          <a:noFill/>
        </p:spPr>
        <p:txBody>
          <a:bodyPr wrap="square" rtlCol="0">
            <a:spAutoFit/>
          </a:bodyPr>
          <a:lstStyle/>
          <a:p>
            <a:pPr algn="ctr"/>
            <a:r>
              <a:rPr lang="zh-CN" altLang="en-US" sz="28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预计收入主要由以下四部分构成</a:t>
            </a:r>
          </a:p>
        </p:txBody>
      </p:sp>
      <p:sp>
        <p:nvSpPr>
          <p:cNvPr id="93" name="文本框 92"/>
          <p:cNvSpPr txBox="1"/>
          <p:nvPr/>
        </p:nvSpPr>
        <p:spPr>
          <a:xfrm>
            <a:off x="3434481" y="1672556"/>
            <a:ext cx="5327801" cy="338554"/>
          </a:xfrm>
          <a:prstGeom prst="rect">
            <a:avLst/>
          </a:prstGeom>
          <a:noFill/>
        </p:spPr>
        <p:txBody>
          <a:bodyPr wrap="square" rtlCol="0">
            <a:spAutoFit/>
          </a:bodyPr>
          <a:lstStyle/>
          <a:p>
            <a:pPr algn="ctr"/>
            <a:r>
              <a:rPr lang="zh-CN" altLang="en-US"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（红色代表占比的扇形可以随意调整弧度）</a:t>
            </a:r>
            <a:endParaRPr lang="en-US" altLang="zh-CN"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868656894"/>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92"/>
                                        </p:tgtEl>
                                        <p:attrNameLst>
                                          <p:attrName>style.visibility</p:attrName>
                                        </p:attrNameLst>
                                      </p:cBhvr>
                                      <p:to>
                                        <p:strVal val="visible"/>
                                      </p:to>
                                    </p:set>
                                    <p:anim by="(-#ppt_w*2)" calcmode="lin" valueType="num">
                                      <p:cBhvr rctx="PPT">
                                        <p:cTn id="23" dur="250" autoRev="1" fill="hold">
                                          <p:stCondLst>
                                            <p:cond delay="0"/>
                                          </p:stCondLst>
                                        </p:cTn>
                                        <p:tgtEl>
                                          <p:spTgt spid="92"/>
                                        </p:tgtEl>
                                        <p:attrNameLst>
                                          <p:attrName>ppt_w</p:attrName>
                                        </p:attrNameLst>
                                      </p:cBhvr>
                                    </p:anim>
                                    <p:anim by="(#ppt_w*0.50)" calcmode="lin" valueType="num">
                                      <p:cBhvr>
                                        <p:cTn id="24" dur="250" decel="50000" autoRev="1" fill="hold">
                                          <p:stCondLst>
                                            <p:cond delay="0"/>
                                          </p:stCondLst>
                                        </p:cTn>
                                        <p:tgtEl>
                                          <p:spTgt spid="92"/>
                                        </p:tgtEl>
                                        <p:attrNameLst>
                                          <p:attrName>ppt_x</p:attrName>
                                        </p:attrNameLst>
                                      </p:cBhvr>
                                    </p:anim>
                                    <p:anim from="(-#ppt_h/2)" to="(#ppt_y)" calcmode="lin" valueType="num">
                                      <p:cBhvr>
                                        <p:cTn id="25" dur="500" fill="hold">
                                          <p:stCondLst>
                                            <p:cond delay="0"/>
                                          </p:stCondLst>
                                        </p:cTn>
                                        <p:tgtEl>
                                          <p:spTgt spid="92"/>
                                        </p:tgtEl>
                                        <p:attrNameLst>
                                          <p:attrName>ppt_y</p:attrName>
                                        </p:attrNameLst>
                                      </p:cBhvr>
                                    </p:anim>
                                    <p:animRot by="21600000">
                                      <p:cBhvr>
                                        <p:cTn id="26" dur="500" fill="hold">
                                          <p:stCondLst>
                                            <p:cond delay="0"/>
                                          </p:stCondLst>
                                        </p:cTn>
                                        <p:tgtEl>
                                          <p:spTgt spid="92"/>
                                        </p:tgtEl>
                                        <p:attrNameLst>
                                          <p:attrName>r</p:attrName>
                                        </p:attrNameLst>
                                      </p:cBhvr>
                                    </p:animRot>
                                  </p:childTnLst>
                                </p:cTn>
                              </p:par>
                            </p:childTnLst>
                          </p:cTn>
                        </p:par>
                        <p:par>
                          <p:cTn id="27" fill="hold">
                            <p:stCondLst>
                              <p:cond delay="2070"/>
                            </p:stCondLst>
                            <p:childTnLst>
                              <p:par>
                                <p:cTn id="28" presetID="22" presetClass="entr" presetSubtype="1" fill="hold" grpId="0" nodeType="afterEffect">
                                  <p:stCondLst>
                                    <p:cond delay="0"/>
                                  </p:stCondLst>
                                  <p:childTnLst>
                                    <p:set>
                                      <p:cBhvr>
                                        <p:cTn id="29" dur="1" fill="hold">
                                          <p:stCondLst>
                                            <p:cond delay="0"/>
                                          </p:stCondLst>
                                        </p:cTn>
                                        <p:tgtEl>
                                          <p:spTgt spid="93"/>
                                        </p:tgtEl>
                                        <p:attrNameLst>
                                          <p:attrName>style.visibility</p:attrName>
                                        </p:attrNameLst>
                                      </p:cBhvr>
                                      <p:to>
                                        <p:strVal val="visible"/>
                                      </p:to>
                                    </p:set>
                                    <p:animEffect transition="in" filter="wipe(up)">
                                      <p:cBhvr>
                                        <p:cTn id="30" dur="500"/>
                                        <p:tgtEl>
                                          <p:spTgt spid="93"/>
                                        </p:tgtEl>
                                      </p:cBhvr>
                                    </p:animEffect>
                                  </p:childTnLst>
                                </p:cTn>
                              </p:par>
                            </p:childTnLst>
                          </p:cTn>
                        </p:par>
                        <p:par>
                          <p:cTn id="31" fill="hold">
                            <p:stCondLst>
                              <p:cond delay="2570"/>
                            </p:stCondLst>
                            <p:childTnLst>
                              <p:par>
                                <p:cTn id="32" presetID="31" presetClass="entr" presetSubtype="0"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anim calcmode="lin" valueType="num">
                                      <p:cBhvr>
                                        <p:cTn id="36" dur="500" fill="hold"/>
                                        <p:tgtEl>
                                          <p:spTgt spid="50"/>
                                        </p:tgtEl>
                                        <p:attrNameLst>
                                          <p:attrName>style.rotation</p:attrName>
                                        </p:attrNameLst>
                                      </p:cBhvr>
                                      <p:tavLst>
                                        <p:tav tm="0">
                                          <p:val>
                                            <p:fltVal val="90"/>
                                          </p:val>
                                        </p:tav>
                                        <p:tav tm="100000">
                                          <p:val>
                                            <p:fltVal val="0"/>
                                          </p:val>
                                        </p:tav>
                                      </p:tavLst>
                                    </p:anim>
                                    <p:animEffect transition="in" filter="fade">
                                      <p:cBhvr>
                                        <p:cTn id="37" dur="500"/>
                                        <p:tgtEl>
                                          <p:spTgt spid="50"/>
                                        </p:tgtEl>
                                      </p:cBhvr>
                                    </p:animEffect>
                                  </p:childTnLst>
                                </p:cTn>
                              </p:par>
                              <p:par>
                                <p:cTn id="38" presetID="31" presetClass="entr" presetSubtype="0" fill="hold" grpId="0" nodeType="withEffect">
                                  <p:stCondLst>
                                    <p:cond delay="100"/>
                                  </p:stCondLst>
                                  <p:childTnLst>
                                    <p:set>
                                      <p:cBhvr>
                                        <p:cTn id="39" dur="1" fill="hold">
                                          <p:stCondLst>
                                            <p:cond delay="0"/>
                                          </p:stCondLst>
                                        </p:cTn>
                                        <p:tgtEl>
                                          <p:spTgt spid="49"/>
                                        </p:tgtEl>
                                        <p:attrNameLst>
                                          <p:attrName>style.visibility</p:attrName>
                                        </p:attrNameLst>
                                      </p:cBhvr>
                                      <p:to>
                                        <p:strVal val="visible"/>
                                      </p:to>
                                    </p:set>
                                    <p:anim calcmode="lin" valueType="num">
                                      <p:cBhvr>
                                        <p:cTn id="40" dur="500" fill="hold"/>
                                        <p:tgtEl>
                                          <p:spTgt spid="49"/>
                                        </p:tgtEl>
                                        <p:attrNameLst>
                                          <p:attrName>ppt_w</p:attrName>
                                        </p:attrNameLst>
                                      </p:cBhvr>
                                      <p:tavLst>
                                        <p:tav tm="0">
                                          <p:val>
                                            <p:fltVal val="0"/>
                                          </p:val>
                                        </p:tav>
                                        <p:tav tm="100000">
                                          <p:val>
                                            <p:strVal val="#ppt_w"/>
                                          </p:val>
                                        </p:tav>
                                      </p:tavLst>
                                    </p:anim>
                                    <p:anim calcmode="lin" valueType="num">
                                      <p:cBhvr>
                                        <p:cTn id="41" dur="500" fill="hold"/>
                                        <p:tgtEl>
                                          <p:spTgt spid="49"/>
                                        </p:tgtEl>
                                        <p:attrNameLst>
                                          <p:attrName>ppt_h</p:attrName>
                                        </p:attrNameLst>
                                      </p:cBhvr>
                                      <p:tavLst>
                                        <p:tav tm="0">
                                          <p:val>
                                            <p:fltVal val="0"/>
                                          </p:val>
                                        </p:tav>
                                        <p:tav tm="100000">
                                          <p:val>
                                            <p:strVal val="#ppt_h"/>
                                          </p:val>
                                        </p:tav>
                                      </p:tavLst>
                                    </p:anim>
                                    <p:anim calcmode="lin" valueType="num">
                                      <p:cBhvr>
                                        <p:cTn id="42" dur="500" fill="hold"/>
                                        <p:tgtEl>
                                          <p:spTgt spid="49"/>
                                        </p:tgtEl>
                                        <p:attrNameLst>
                                          <p:attrName>style.rotation</p:attrName>
                                        </p:attrNameLst>
                                      </p:cBhvr>
                                      <p:tavLst>
                                        <p:tav tm="0">
                                          <p:val>
                                            <p:fltVal val="90"/>
                                          </p:val>
                                        </p:tav>
                                        <p:tav tm="100000">
                                          <p:val>
                                            <p:fltVal val="0"/>
                                          </p:val>
                                        </p:tav>
                                      </p:tavLst>
                                    </p:anim>
                                    <p:animEffect transition="in" filter="fade">
                                      <p:cBhvr>
                                        <p:cTn id="43" dur="500"/>
                                        <p:tgtEl>
                                          <p:spTgt spid="49"/>
                                        </p:tgtEl>
                                      </p:cBhvr>
                                    </p:animEffect>
                                  </p:childTnLst>
                                </p:cTn>
                              </p:par>
                              <p:par>
                                <p:cTn id="44" presetID="31" presetClass="entr" presetSubtype="0" fill="hold" grpId="0" nodeType="withEffect">
                                  <p:stCondLst>
                                    <p:cond delay="2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90"/>
                                          </p:val>
                                        </p:tav>
                                        <p:tav tm="100000">
                                          <p:val>
                                            <p:fltVal val="0"/>
                                          </p:val>
                                        </p:tav>
                                      </p:tavLst>
                                    </p:anim>
                                    <p:animEffect transition="in" filter="fade">
                                      <p:cBhvr>
                                        <p:cTn id="49" dur="500"/>
                                        <p:tgtEl>
                                          <p:spTgt spid="48"/>
                                        </p:tgtEl>
                                      </p:cBhvr>
                                    </p:animEffect>
                                  </p:childTnLst>
                                </p:cTn>
                              </p:par>
                              <p:par>
                                <p:cTn id="50" presetID="31" presetClass="entr" presetSubtype="0" fill="hold" grpId="0" nodeType="withEffect">
                                  <p:stCondLst>
                                    <p:cond delay="30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 calcmode="lin" valueType="num">
                                      <p:cBhvr>
                                        <p:cTn id="54" dur="500" fill="hold"/>
                                        <p:tgtEl>
                                          <p:spTgt spid="44"/>
                                        </p:tgtEl>
                                        <p:attrNameLst>
                                          <p:attrName>style.rotation</p:attrName>
                                        </p:attrNameLst>
                                      </p:cBhvr>
                                      <p:tavLst>
                                        <p:tav tm="0">
                                          <p:val>
                                            <p:fltVal val="90"/>
                                          </p:val>
                                        </p:tav>
                                        <p:tav tm="100000">
                                          <p:val>
                                            <p:fltVal val="0"/>
                                          </p:val>
                                        </p:tav>
                                      </p:tavLst>
                                    </p:anim>
                                    <p:animEffect transition="in" filter="fade">
                                      <p:cBhvr>
                                        <p:cTn id="55" dur="500"/>
                                        <p:tgtEl>
                                          <p:spTgt spid="44"/>
                                        </p:tgtEl>
                                      </p:cBhvr>
                                    </p:animEffect>
                                  </p:childTnLst>
                                </p:cTn>
                              </p:par>
                            </p:childTnLst>
                          </p:cTn>
                        </p:par>
                        <p:par>
                          <p:cTn id="56" fill="hold">
                            <p:stCondLst>
                              <p:cond delay="3370"/>
                            </p:stCondLst>
                            <p:childTnLst>
                              <p:par>
                                <p:cTn id="57" presetID="53" presetClass="entr" presetSubtype="16" fill="hold" grpId="0"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500" fill="hold"/>
                                        <p:tgtEl>
                                          <p:spTgt spid="52"/>
                                        </p:tgtEl>
                                        <p:attrNameLst>
                                          <p:attrName>ppt_w</p:attrName>
                                        </p:attrNameLst>
                                      </p:cBhvr>
                                      <p:tavLst>
                                        <p:tav tm="0">
                                          <p:val>
                                            <p:fltVal val="0"/>
                                          </p:val>
                                        </p:tav>
                                        <p:tav tm="100000">
                                          <p:val>
                                            <p:strVal val="#ppt_w"/>
                                          </p:val>
                                        </p:tav>
                                      </p:tavLst>
                                    </p:anim>
                                    <p:anim calcmode="lin" valueType="num">
                                      <p:cBhvr>
                                        <p:cTn id="65" dur="500" fill="hold"/>
                                        <p:tgtEl>
                                          <p:spTgt spid="52"/>
                                        </p:tgtEl>
                                        <p:attrNameLst>
                                          <p:attrName>ppt_h</p:attrName>
                                        </p:attrNameLst>
                                      </p:cBhvr>
                                      <p:tavLst>
                                        <p:tav tm="0">
                                          <p:val>
                                            <p:fltVal val="0"/>
                                          </p:val>
                                        </p:tav>
                                        <p:tav tm="100000">
                                          <p:val>
                                            <p:strVal val="#ppt_h"/>
                                          </p:val>
                                        </p:tav>
                                      </p:tavLst>
                                    </p:anim>
                                    <p:animEffect transition="in" filter="fade">
                                      <p:cBhvr>
                                        <p:cTn id="66" dur="500"/>
                                        <p:tgtEl>
                                          <p:spTgt spid="52"/>
                                        </p:tgtEl>
                                      </p:cBhvr>
                                    </p:animEffect>
                                  </p:childTnLst>
                                </p:cTn>
                              </p:par>
                            </p:childTnLst>
                          </p:cTn>
                        </p:par>
                        <p:par>
                          <p:cTn id="67" fill="hold">
                            <p:stCondLst>
                              <p:cond delay="3870"/>
                            </p:stCondLst>
                            <p:childTnLst>
                              <p:par>
                                <p:cTn id="68" presetID="22" presetClass="entr" presetSubtype="2"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wipe(right)">
                                      <p:cBhvr>
                                        <p:cTn id="70" dur="500"/>
                                        <p:tgtEl>
                                          <p:spTgt spid="62"/>
                                        </p:tgtEl>
                                      </p:cBhvr>
                                    </p:animEffect>
                                  </p:childTnLst>
                                </p:cTn>
                              </p:par>
                            </p:childTnLst>
                          </p:cTn>
                        </p:par>
                        <p:par>
                          <p:cTn id="71" fill="hold">
                            <p:stCondLst>
                              <p:cond delay="4370"/>
                            </p:stCondLst>
                            <p:childTnLst>
                              <p:par>
                                <p:cTn id="72" presetID="53" presetClass="entr" presetSubtype="16"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p:cTn id="74" dur="500" fill="hold"/>
                                        <p:tgtEl>
                                          <p:spTgt spid="53"/>
                                        </p:tgtEl>
                                        <p:attrNameLst>
                                          <p:attrName>ppt_w</p:attrName>
                                        </p:attrNameLst>
                                      </p:cBhvr>
                                      <p:tavLst>
                                        <p:tav tm="0">
                                          <p:val>
                                            <p:fltVal val="0"/>
                                          </p:val>
                                        </p:tav>
                                        <p:tav tm="100000">
                                          <p:val>
                                            <p:strVal val="#ppt_w"/>
                                          </p:val>
                                        </p:tav>
                                      </p:tavLst>
                                    </p:anim>
                                    <p:anim calcmode="lin" valueType="num">
                                      <p:cBhvr>
                                        <p:cTn id="75" dur="500" fill="hold"/>
                                        <p:tgtEl>
                                          <p:spTgt spid="53"/>
                                        </p:tgtEl>
                                        <p:attrNameLst>
                                          <p:attrName>ppt_h</p:attrName>
                                        </p:attrNameLst>
                                      </p:cBhvr>
                                      <p:tavLst>
                                        <p:tav tm="0">
                                          <p:val>
                                            <p:fltVal val="0"/>
                                          </p:val>
                                        </p:tav>
                                        <p:tav tm="100000">
                                          <p:val>
                                            <p:strVal val="#ppt_h"/>
                                          </p:val>
                                        </p:tav>
                                      </p:tavLst>
                                    </p:anim>
                                    <p:animEffect transition="in" filter="fade">
                                      <p:cBhvr>
                                        <p:cTn id="76" dur="500"/>
                                        <p:tgtEl>
                                          <p:spTgt spid="53"/>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 calcmode="lin" valueType="num">
                                      <p:cBhvr>
                                        <p:cTn id="79" dur="500" fill="hold"/>
                                        <p:tgtEl>
                                          <p:spTgt spid="54"/>
                                        </p:tgtEl>
                                        <p:attrNameLst>
                                          <p:attrName>ppt_w</p:attrName>
                                        </p:attrNameLst>
                                      </p:cBhvr>
                                      <p:tavLst>
                                        <p:tav tm="0">
                                          <p:val>
                                            <p:fltVal val="0"/>
                                          </p:val>
                                        </p:tav>
                                        <p:tav tm="100000">
                                          <p:val>
                                            <p:strVal val="#ppt_w"/>
                                          </p:val>
                                        </p:tav>
                                      </p:tavLst>
                                    </p:anim>
                                    <p:anim calcmode="lin" valueType="num">
                                      <p:cBhvr>
                                        <p:cTn id="80" dur="500" fill="hold"/>
                                        <p:tgtEl>
                                          <p:spTgt spid="54"/>
                                        </p:tgtEl>
                                        <p:attrNameLst>
                                          <p:attrName>ppt_h</p:attrName>
                                        </p:attrNameLst>
                                      </p:cBhvr>
                                      <p:tavLst>
                                        <p:tav tm="0">
                                          <p:val>
                                            <p:fltVal val="0"/>
                                          </p:val>
                                        </p:tav>
                                        <p:tav tm="100000">
                                          <p:val>
                                            <p:strVal val="#ppt_h"/>
                                          </p:val>
                                        </p:tav>
                                      </p:tavLst>
                                    </p:anim>
                                    <p:animEffect transition="in" filter="fade">
                                      <p:cBhvr>
                                        <p:cTn id="81" dur="500"/>
                                        <p:tgtEl>
                                          <p:spTgt spid="54"/>
                                        </p:tgtEl>
                                      </p:cBhvr>
                                    </p:animEffect>
                                  </p:childTnLst>
                                </p:cTn>
                              </p:par>
                            </p:childTnLst>
                          </p:cTn>
                        </p:par>
                        <p:par>
                          <p:cTn id="82" fill="hold">
                            <p:stCondLst>
                              <p:cond delay="4870"/>
                            </p:stCondLst>
                            <p:childTnLst>
                              <p:par>
                                <p:cTn id="83" presetID="22" presetClass="entr" presetSubtype="2" fill="hold" grpId="0" nodeType="after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wipe(right)">
                                      <p:cBhvr>
                                        <p:cTn id="85" dur="500"/>
                                        <p:tgtEl>
                                          <p:spTgt spid="63"/>
                                        </p:tgtEl>
                                      </p:cBhvr>
                                    </p:animEffect>
                                  </p:childTnLst>
                                </p:cTn>
                              </p:par>
                            </p:childTnLst>
                          </p:cTn>
                        </p:par>
                        <p:par>
                          <p:cTn id="86" fill="hold">
                            <p:stCondLst>
                              <p:cond delay="5370"/>
                            </p:stCondLst>
                            <p:childTnLst>
                              <p:par>
                                <p:cTn id="87" presetID="53" presetClass="entr" presetSubtype="16"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Effect transition="in" filter="fade">
                                      <p:cBhvr>
                                        <p:cTn id="91" dur="500"/>
                                        <p:tgtEl>
                                          <p:spTgt spid="55"/>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 calcmode="lin" valueType="num">
                                      <p:cBhvr>
                                        <p:cTn id="94" dur="500" fill="hold"/>
                                        <p:tgtEl>
                                          <p:spTgt spid="56"/>
                                        </p:tgtEl>
                                        <p:attrNameLst>
                                          <p:attrName>ppt_w</p:attrName>
                                        </p:attrNameLst>
                                      </p:cBhvr>
                                      <p:tavLst>
                                        <p:tav tm="0">
                                          <p:val>
                                            <p:fltVal val="0"/>
                                          </p:val>
                                        </p:tav>
                                        <p:tav tm="100000">
                                          <p:val>
                                            <p:strVal val="#ppt_w"/>
                                          </p:val>
                                        </p:tav>
                                      </p:tavLst>
                                    </p:anim>
                                    <p:anim calcmode="lin" valueType="num">
                                      <p:cBhvr>
                                        <p:cTn id="95" dur="500" fill="hold"/>
                                        <p:tgtEl>
                                          <p:spTgt spid="56"/>
                                        </p:tgtEl>
                                        <p:attrNameLst>
                                          <p:attrName>ppt_h</p:attrName>
                                        </p:attrNameLst>
                                      </p:cBhvr>
                                      <p:tavLst>
                                        <p:tav tm="0">
                                          <p:val>
                                            <p:fltVal val="0"/>
                                          </p:val>
                                        </p:tav>
                                        <p:tav tm="100000">
                                          <p:val>
                                            <p:strVal val="#ppt_h"/>
                                          </p:val>
                                        </p:tav>
                                      </p:tavLst>
                                    </p:anim>
                                    <p:animEffect transition="in" filter="fade">
                                      <p:cBhvr>
                                        <p:cTn id="96" dur="500"/>
                                        <p:tgtEl>
                                          <p:spTgt spid="56"/>
                                        </p:tgtEl>
                                      </p:cBhvr>
                                    </p:animEffect>
                                  </p:childTnLst>
                                </p:cTn>
                              </p:par>
                            </p:childTnLst>
                          </p:cTn>
                        </p:par>
                        <p:par>
                          <p:cTn id="97" fill="hold">
                            <p:stCondLst>
                              <p:cond delay="5870"/>
                            </p:stCondLst>
                            <p:childTnLst>
                              <p:par>
                                <p:cTn id="98" presetID="22" presetClass="entr" presetSubtype="8" fill="hold" grpId="0"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left)">
                                      <p:cBhvr>
                                        <p:cTn id="100" dur="500"/>
                                        <p:tgtEl>
                                          <p:spTgt spid="64"/>
                                        </p:tgtEl>
                                      </p:cBhvr>
                                    </p:animEffect>
                                  </p:childTnLst>
                                </p:cTn>
                              </p:par>
                            </p:childTnLst>
                          </p:cTn>
                        </p:par>
                        <p:par>
                          <p:cTn id="101" fill="hold">
                            <p:stCondLst>
                              <p:cond delay="6370"/>
                            </p:stCondLst>
                            <p:childTnLst>
                              <p:par>
                                <p:cTn id="102" presetID="53" presetClass="entr" presetSubtype="16" fill="hold" grpId="0" nodeType="afterEffect">
                                  <p:stCondLst>
                                    <p:cond delay="0"/>
                                  </p:stCondLst>
                                  <p:childTnLst>
                                    <p:set>
                                      <p:cBhvr>
                                        <p:cTn id="103" dur="1" fill="hold">
                                          <p:stCondLst>
                                            <p:cond delay="0"/>
                                          </p:stCondLst>
                                        </p:cTn>
                                        <p:tgtEl>
                                          <p:spTgt spid="57"/>
                                        </p:tgtEl>
                                        <p:attrNameLst>
                                          <p:attrName>style.visibility</p:attrName>
                                        </p:attrNameLst>
                                      </p:cBhvr>
                                      <p:to>
                                        <p:strVal val="visible"/>
                                      </p:to>
                                    </p:set>
                                    <p:anim calcmode="lin" valueType="num">
                                      <p:cBhvr>
                                        <p:cTn id="104" dur="500" fill="hold"/>
                                        <p:tgtEl>
                                          <p:spTgt spid="57"/>
                                        </p:tgtEl>
                                        <p:attrNameLst>
                                          <p:attrName>ppt_w</p:attrName>
                                        </p:attrNameLst>
                                      </p:cBhvr>
                                      <p:tavLst>
                                        <p:tav tm="0">
                                          <p:val>
                                            <p:fltVal val="0"/>
                                          </p:val>
                                        </p:tav>
                                        <p:tav tm="100000">
                                          <p:val>
                                            <p:strVal val="#ppt_w"/>
                                          </p:val>
                                        </p:tav>
                                      </p:tavLst>
                                    </p:anim>
                                    <p:anim calcmode="lin" valueType="num">
                                      <p:cBhvr>
                                        <p:cTn id="105" dur="500" fill="hold"/>
                                        <p:tgtEl>
                                          <p:spTgt spid="57"/>
                                        </p:tgtEl>
                                        <p:attrNameLst>
                                          <p:attrName>ppt_h</p:attrName>
                                        </p:attrNameLst>
                                      </p:cBhvr>
                                      <p:tavLst>
                                        <p:tav tm="0">
                                          <p:val>
                                            <p:fltVal val="0"/>
                                          </p:val>
                                        </p:tav>
                                        <p:tav tm="100000">
                                          <p:val>
                                            <p:strVal val="#ppt_h"/>
                                          </p:val>
                                        </p:tav>
                                      </p:tavLst>
                                    </p:anim>
                                    <p:animEffect transition="in" filter="fade">
                                      <p:cBhvr>
                                        <p:cTn id="106" dur="500"/>
                                        <p:tgtEl>
                                          <p:spTgt spid="57"/>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58"/>
                                        </p:tgtEl>
                                        <p:attrNameLst>
                                          <p:attrName>style.visibility</p:attrName>
                                        </p:attrNameLst>
                                      </p:cBhvr>
                                      <p:to>
                                        <p:strVal val="visible"/>
                                      </p:to>
                                    </p:set>
                                    <p:anim calcmode="lin" valueType="num">
                                      <p:cBhvr>
                                        <p:cTn id="109" dur="500" fill="hold"/>
                                        <p:tgtEl>
                                          <p:spTgt spid="58"/>
                                        </p:tgtEl>
                                        <p:attrNameLst>
                                          <p:attrName>ppt_w</p:attrName>
                                        </p:attrNameLst>
                                      </p:cBhvr>
                                      <p:tavLst>
                                        <p:tav tm="0">
                                          <p:val>
                                            <p:fltVal val="0"/>
                                          </p:val>
                                        </p:tav>
                                        <p:tav tm="100000">
                                          <p:val>
                                            <p:strVal val="#ppt_w"/>
                                          </p:val>
                                        </p:tav>
                                      </p:tavLst>
                                    </p:anim>
                                    <p:anim calcmode="lin" valueType="num">
                                      <p:cBhvr>
                                        <p:cTn id="110" dur="500" fill="hold"/>
                                        <p:tgtEl>
                                          <p:spTgt spid="58"/>
                                        </p:tgtEl>
                                        <p:attrNameLst>
                                          <p:attrName>ppt_h</p:attrName>
                                        </p:attrNameLst>
                                      </p:cBhvr>
                                      <p:tavLst>
                                        <p:tav tm="0">
                                          <p:val>
                                            <p:fltVal val="0"/>
                                          </p:val>
                                        </p:tav>
                                        <p:tav tm="100000">
                                          <p:val>
                                            <p:strVal val="#ppt_h"/>
                                          </p:val>
                                        </p:tav>
                                      </p:tavLst>
                                    </p:anim>
                                    <p:animEffect transition="in" filter="fade">
                                      <p:cBhvr>
                                        <p:cTn id="111" dur="500"/>
                                        <p:tgtEl>
                                          <p:spTgt spid="58"/>
                                        </p:tgtEl>
                                      </p:cBhvr>
                                    </p:animEffect>
                                  </p:childTnLst>
                                </p:cTn>
                              </p:par>
                            </p:childTnLst>
                          </p:cTn>
                        </p:par>
                        <p:par>
                          <p:cTn id="112" fill="hold">
                            <p:stCondLst>
                              <p:cond delay="6870"/>
                            </p:stCondLst>
                            <p:childTnLst>
                              <p:par>
                                <p:cTn id="113" presetID="22" presetClass="entr" presetSubtype="8"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left)">
                                      <p:cBhvr>
                                        <p:cTn id="11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44" grpId="0" animBg="1"/>
      <p:bldP spid="48" grpId="0" animBg="1"/>
      <p:bldP spid="49" grpId="0" animBg="1"/>
      <p:bldP spid="50" grpId="0" animBg="1"/>
      <p:bldP spid="51" grpId="0"/>
      <p:bldP spid="52" grpId="0"/>
      <p:bldP spid="53" grpId="0"/>
      <p:bldP spid="54" grpId="0"/>
      <p:bldP spid="55" grpId="0"/>
      <p:bldP spid="56" grpId="0"/>
      <p:bldP spid="57" grpId="0"/>
      <p:bldP spid="58" grpId="0"/>
      <p:bldP spid="62" grpId="0"/>
      <p:bldP spid="63" grpId="0"/>
      <p:bldP spid="64" grpId="0"/>
      <p:bldP spid="65" grpId="0"/>
      <p:bldP spid="92" grpId="0"/>
      <p:bldP spid="9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营收预测</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对话气泡: 圆角矩形 42"/>
          <p:cNvSpPr/>
          <p:nvPr/>
        </p:nvSpPr>
        <p:spPr bwMode="auto">
          <a:xfrm>
            <a:off x="1297247" y="2042147"/>
            <a:ext cx="2355820" cy="1160983"/>
          </a:xfrm>
          <a:prstGeom prst="wedgeRoundRectCallout">
            <a:avLst>
              <a:gd name="adj1" fmla="val 57766"/>
              <a:gd name="adj2" fmla="val 21393"/>
              <a:gd name="adj3" fmla="val 16667"/>
            </a:avLst>
          </a:pr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Freeform 7"/>
          <p:cNvSpPr/>
          <p:nvPr/>
        </p:nvSpPr>
        <p:spPr bwMode="auto">
          <a:xfrm rot="21146637">
            <a:off x="949916" y="2651692"/>
            <a:ext cx="6677615" cy="3427502"/>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tx1">
              <a:lumMod val="25000"/>
              <a:lumOff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pic>
        <p:nvPicPr>
          <p:cNvPr id="48" name="图片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09330">
            <a:off x="6518432" y="965850"/>
            <a:ext cx="1810767" cy="1810767"/>
          </a:xfrm>
          <a:prstGeom prst="rect">
            <a:avLst/>
          </a:prstGeom>
        </p:spPr>
      </p:pic>
      <p:sp>
        <p:nvSpPr>
          <p:cNvPr id="49" name="Oval 8"/>
          <p:cNvSpPr>
            <a:spLocks noChangeArrowheads="1"/>
          </p:cNvSpPr>
          <p:nvPr/>
        </p:nvSpPr>
        <p:spPr bwMode="auto">
          <a:xfrm>
            <a:off x="4785498" y="5362390"/>
            <a:ext cx="237559" cy="237559"/>
          </a:xfrm>
          <a:prstGeom prst="ellipse">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Oval 10"/>
          <p:cNvSpPr>
            <a:spLocks noChangeArrowheads="1"/>
          </p:cNvSpPr>
          <p:nvPr/>
        </p:nvSpPr>
        <p:spPr bwMode="auto">
          <a:xfrm>
            <a:off x="5693293" y="4677754"/>
            <a:ext cx="250012" cy="252079"/>
          </a:xfrm>
          <a:prstGeom prst="ellipse">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Oval 12"/>
          <p:cNvSpPr>
            <a:spLocks noChangeArrowheads="1"/>
          </p:cNvSpPr>
          <p:nvPr/>
        </p:nvSpPr>
        <p:spPr bwMode="auto">
          <a:xfrm>
            <a:off x="6296579" y="3941067"/>
            <a:ext cx="284244" cy="284245"/>
          </a:xfrm>
          <a:prstGeom prst="ellipse">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Oval 8"/>
          <p:cNvSpPr>
            <a:spLocks noChangeArrowheads="1"/>
          </p:cNvSpPr>
          <p:nvPr/>
        </p:nvSpPr>
        <p:spPr bwMode="auto">
          <a:xfrm>
            <a:off x="3583026" y="5942181"/>
            <a:ext cx="205661" cy="205661"/>
          </a:xfrm>
          <a:prstGeom prst="ellipse">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文本框 52"/>
          <p:cNvSpPr txBox="1"/>
          <p:nvPr/>
        </p:nvSpPr>
        <p:spPr>
          <a:xfrm>
            <a:off x="3948702" y="6004549"/>
            <a:ext cx="6704659"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注册用户：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万   营收：</a:t>
            </a:r>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100</a:t>
            </a:r>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万</a:t>
            </a:r>
          </a:p>
        </p:txBody>
      </p:sp>
      <p:sp>
        <p:nvSpPr>
          <p:cNvPr id="54" name="矩形: 圆角 53"/>
          <p:cNvSpPr/>
          <p:nvPr/>
        </p:nvSpPr>
        <p:spPr bwMode="auto">
          <a:xfrm>
            <a:off x="1744272" y="5653463"/>
            <a:ext cx="1774046" cy="393405"/>
          </a:xfrm>
          <a:prstGeom prst="roundRect">
            <a:avLst>
              <a:gd name="adj" fmla="val 50000"/>
            </a:avLst>
          </a:pr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5" name="文本框 54"/>
          <p:cNvSpPr txBox="1"/>
          <p:nvPr/>
        </p:nvSpPr>
        <p:spPr>
          <a:xfrm>
            <a:off x="1908908" y="5665499"/>
            <a:ext cx="1415772" cy="369332"/>
          </a:xfrm>
          <a:prstGeom prst="rect">
            <a:avLst/>
          </a:prstGeom>
          <a:noFill/>
        </p:spPr>
        <p:txBody>
          <a:bodyPr wrap="none" rtlCol="0">
            <a:spAutoFit/>
          </a:bodyPr>
          <a:lstStyle>
            <a:defPPr>
              <a:defRPr lang="zh-CN"/>
            </a:defPPr>
            <a:lvl1pPr algn="ctr">
              <a:defRPr b="0">
                <a:solidFill>
                  <a:schemeClr val="accent2"/>
                </a:solidFill>
                <a:latin typeface="+mj-ea"/>
                <a:ea typeface="+mj-ea"/>
              </a:defRPr>
            </a:lvl1pPr>
          </a:lstStyle>
          <a:p>
            <a:r>
              <a:rPr lang="en-US" altLang="zh-CN">
                <a:latin typeface="Century Gothic" panose="020B0502020202020204" pitchFamily="34" charset="0"/>
                <a:ea typeface="思源黑体 CN Normal" panose="020B0400000000000000" pitchFamily="34" charset="-122"/>
                <a:sym typeface="Century Gothic" panose="020B0502020202020204" pitchFamily="34" charset="0"/>
              </a:rPr>
              <a:t>2017</a:t>
            </a:r>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下半年</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文本框 55"/>
          <p:cNvSpPr txBox="1"/>
          <p:nvPr/>
        </p:nvSpPr>
        <p:spPr>
          <a:xfrm>
            <a:off x="5189324" y="5413380"/>
            <a:ext cx="5464038" cy="369332"/>
          </a:xfrm>
          <a:prstGeom prst="rect">
            <a:avLst/>
          </a:prstGeom>
          <a:noFill/>
        </p:spPr>
        <p:txBody>
          <a:bodyPr wrap="square" rtlCol="0">
            <a:spAutoFit/>
          </a:bodyPr>
          <a:lstStyle>
            <a:defPPr>
              <a:defRPr lang="zh-CN"/>
            </a:defPPr>
            <a:lvl1pPr>
              <a:defRPr sz="1600">
                <a:solidFill>
                  <a:schemeClr val="tx2"/>
                </a:solidFill>
                <a:latin typeface="+mj-ea"/>
                <a:ea typeface="+mj-ea"/>
              </a:defRPr>
            </a:lvl1pPr>
          </a:lstStyle>
          <a:p>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注册用户：</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40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   营收：</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文本框 56"/>
          <p:cNvSpPr txBox="1"/>
          <p:nvPr/>
        </p:nvSpPr>
        <p:spPr>
          <a:xfrm>
            <a:off x="6033736" y="4726956"/>
            <a:ext cx="4619625" cy="369332"/>
          </a:xfrm>
          <a:prstGeom prst="rect">
            <a:avLst/>
          </a:prstGeom>
          <a:noFill/>
        </p:spPr>
        <p:txBody>
          <a:bodyPr wrap="square" rtlCol="0">
            <a:spAutoFit/>
          </a:bodyPr>
          <a:lstStyle>
            <a:defPPr>
              <a:defRPr lang="zh-CN"/>
            </a:defPPr>
            <a:lvl1pPr>
              <a:defRPr sz="1600">
                <a:solidFill>
                  <a:schemeClr val="tx2"/>
                </a:solidFill>
                <a:latin typeface="+mj-ea"/>
                <a:ea typeface="+mj-ea"/>
              </a:defRPr>
            </a:lvl1pPr>
          </a:lstStyle>
          <a:p>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注册用户：</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100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   营收：</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150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文本框 57"/>
          <p:cNvSpPr txBox="1"/>
          <p:nvPr/>
        </p:nvSpPr>
        <p:spPr>
          <a:xfrm>
            <a:off x="6649628" y="3976893"/>
            <a:ext cx="4003734" cy="369332"/>
          </a:xfrm>
          <a:prstGeom prst="rect">
            <a:avLst/>
          </a:prstGeom>
          <a:noFill/>
        </p:spPr>
        <p:txBody>
          <a:bodyPr wrap="square" rtlCol="0">
            <a:spAutoFit/>
          </a:bodyPr>
          <a:lstStyle>
            <a:defPPr>
              <a:defRPr lang="zh-CN"/>
            </a:defPPr>
            <a:lvl1pPr>
              <a:defRPr sz="1600">
                <a:solidFill>
                  <a:schemeClr val="tx2"/>
                </a:solidFill>
                <a:latin typeface="+mj-ea"/>
                <a:ea typeface="+mj-ea"/>
              </a:defRPr>
            </a:lvl1pPr>
          </a:lstStyle>
          <a:p>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注册用户：</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   营收：</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300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矩形: 圆角 58"/>
          <p:cNvSpPr/>
          <p:nvPr/>
        </p:nvSpPr>
        <p:spPr bwMode="auto">
          <a:xfrm>
            <a:off x="2945670" y="5079477"/>
            <a:ext cx="1774046" cy="393405"/>
          </a:xfrm>
          <a:prstGeom prst="roundRect">
            <a:avLst>
              <a:gd name="adj" fmla="val 50000"/>
            </a:avLst>
          </a:pr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文本框 59"/>
          <p:cNvSpPr txBox="1"/>
          <p:nvPr/>
        </p:nvSpPr>
        <p:spPr>
          <a:xfrm>
            <a:off x="3055453" y="5093553"/>
            <a:ext cx="1646605" cy="369332"/>
          </a:xfrm>
          <a:prstGeom prst="rect">
            <a:avLst/>
          </a:prstGeom>
          <a:noFill/>
        </p:spPr>
        <p:txBody>
          <a:bodyPr wrap="none" rtlCol="0">
            <a:spAutoFit/>
          </a:bodyPr>
          <a:lstStyle>
            <a:defPPr>
              <a:defRPr lang="zh-CN"/>
            </a:defPPr>
            <a:lvl1pPr>
              <a:defRPr b="1">
                <a:solidFill>
                  <a:schemeClr val="accent1"/>
                </a:solidFill>
              </a:defRPr>
            </a:lvl1pPr>
          </a:lstStyle>
          <a:p>
            <a:pPr algn="ctr"/>
            <a:r>
              <a:rPr lang="en-US" altLang="zh-CN"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2018</a:t>
            </a:r>
            <a:r>
              <a:rPr lang="zh-CN" altLang="en-US"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年上半年</a:t>
            </a:r>
            <a:endParaRPr lang="zh-CN" altLang="en-US"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矩形: 圆角 60"/>
          <p:cNvSpPr/>
          <p:nvPr/>
        </p:nvSpPr>
        <p:spPr bwMode="auto">
          <a:xfrm>
            <a:off x="3828816" y="4472462"/>
            <a:ext cx="1774046" cy="393405"/>
          </a:xfrm>
          <a:prstGeom prst="roundRect">
            <a:avLst>
              <a:gd name="adj" fmla="val 50000"/>
            </a:avLst>
          </a:pr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文本框 61"/>
          <p:cNvSpPr txBox="1"/>
          <p:nvPr/>
        </p:nvSpPr>
        <p:spPr>
          <a:xfrm>
            <a:off x="3949570" y="4471514"/>
            <a:ext cx="1646605" cy="369332"/>
          </a:xfrm>
          <a:prstGeom prst="rect">
            <a:avLst/>
          </a:prstGeom>
          <a:noFill/>
        </p:spPr>
        <p:txBody>
          <a:bodyPr wrap="none" rtlCol="0">
            <a:spAutoFit/>
          </a:bodyPr>
          <a:lstStyle>
            <a:defPPr>
              <a:defRPr lang="zh-CN"/>
            </a:defPPr>
            <a:lvl1pPr>
              <a:defRPr b="1">
                <a:solidFill>
                  <a:schemeClr val="accent1"/>
                </a:solidFill>
              </a:defRPr>
            </a:lvl1pPr>
          </a:lstStyle>
          <a:p>
            <a:pPr algn="ctr"/>
            <a:r>
              <a:rPr lang="en-US" altLang="zh-CN"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2018</a:t>
            </a:r>
            <a:r>
              <a:rPr lang="zh-CN" altLang="en-US"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年下半年</a:t>
            </a:r>
          </a:p>
        </p:txBody>
      </p:sp>
      <p:sp>
        <p:nvSpPr>
          <p:cNvPr id="63" name="矩形: 圆角 62"/>
          <p:cNvSpPr/>
          <p:nvPr/>
        </p:nvSpPr>
        <p:spPr bwMode="auto">
          <a:xfrm>
            <a:off x="4464654" y="3761017"/>
            <a:ext cx="1774046" cy="393405"/>
          </a:xfrm>
          <a:prstGeom prst="roundRect">
            <a:avLst>
              <a:gd name="adj" fmla="val 50000"/>
            </a:avLst>
          </a:pr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文本框 63"/>
          <p:cNvSpPr txBox="1"/>
          <p:nvPr/>
        </p:nvSpPr>
        <p:spPr>
          <a:xfrm>
            <a:off x="4921794" y="3773053"/>
            <a:ext cx="954107" cy="369332"/>
          </a:xfrm>
          <a:prstGeom prst="rect">
            <a:avLst/>
          </a:prstGeom>
          <a:noFill/>
        </p:spPr>
        <p:txBody>
          <a:bodyPr wrap="none" rtlCol="0">
            <a:spAutoFit/>
          </a:bodyPr>
          <a:lstStyle>
            <a:defPPr>
              <a:defRPr lang="zh-CN"/>
            </a:defPPr>
            <a:lvl1pPr>
              <a:defRPr b="1">
                <a:solidFill>
                  <a:schemeClr val="accent1"/>
                </a:solidFill>
              </a:defRPr>
            </a:lvl1pPr>
          </a:lstStyle>
          <a:p>
            <a:pPr algn="ctr"/>
            <a:r>
              <a:rPr lang="en-US" altLang="zh-CN"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2019</a:t>
            </a:r>
            <a:r>
              <a:rPr lang="zh-CN" altLang="en-US"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年</a:t>
            </a:r>
            <a:endParaRPr lang="zh-CN" altLang="en-US"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TextBox 22"/>
          <p:cNvSpPr txBox="1"/>
          <p:nvPr/>
        </p:nvSpPr>
        <p:spPr>
          <a:xfrm>
            <a:off x="1672085" y="2228682"/>
            <a:ext cx="1606144" cy="830997"/>
          </a:xfrm>
          <a:prstGeom prst="rect">
            <a:avLst/>
          </a:prstGeom>
          <a:noFill/>
        </p:spPr>
        <p:txBody>
          <a:bodyPr wrap="square" rtlCol="0">
            <a:spAutoFit/>
          </a:bodyPr>
          <a:lstStyle/>
          <a:p>
            <a:pPr algn="ctr"/>
            <a:r>
              <a:rPr lang="zh-CN" altLang="en-US" sz="2400"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未来三年营收预测</a:t>
            </a:r>
            <a:endPar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6" name="Oval 12"/>
          <p:cNvSpPr>
            <a:spLocks noChangeArrowheads="1"/>
          </p:cNvSpPr>
          <p:nvPr/>
        </p:nvSpPr>
        <p:spPr bwMode="auto">
          <a:xfrm>
            <a:off x="6793884" y="3203130"/>
            <a:ext cx="284244" cy="284245"/>
          </a:xfrm>
          <a:prstGeom prst="ellipse">
            <a:avLst/>
          </a:prstGeom>
          <a:gradFill>
            <a:gsLst>
              <a:gs pos="100000">
                <a:srgbClr val="026EBB"/>
              </a:gs>
              <a:gs pos="0">
                <a:srgbClr val="038EDB"/>
              </a:gs>
            </a:gsLst>
            <a:lin ang="0" scaled="1"/>
          </a:gradFill>
          <a:ln w="28575" cap="flat">
            <a:solidFill>
              <a:schemeClr val="accent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7" name="文本框 66"/>
          <p:cNvSpPr txBox="1"/>
          <p:nvPr/>
        </p:nvSpPr>
        <p:spPr>
          <a:xfrm>
            <a:off x="7146933" y="3224304"/>
            <a:ext cx="3920000" cy="369332"/>
          </a:xfrm>
          <a:prstGeom prst="rect">
            <a:avLst/>
          </a:prstGeom>
          <a:noFill/>
        </p:spPr>
        <p:txBody>
          <a:bodyPr wrap="square" rtlCol="0">
            <a:spAutoFit/>
          </a:bodyPr>
          <a:lstStyle>
            <a:defPPr>
              <a:defRPr lang="zh-CN"/>
            </a:defPPr>
            <a:lvl1pPr>
              <a:defRPr sz="1600">
                <a:solidFill>
                  <a:schemeClr val="tx2"/>
                </a:solidFill>
                <a:latin typeface="+mj-ea"/>
                <a:ea typeface="+mj-ea"/>
              </a:defRPr>
            </a:lvl1pPr>
          </a:lstStyle>
          <a:p>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注册用户：</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600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   营收：</a:t>
            </a:r>
            <a:r>
              <a:rPr lang="en-US" altLang="zh-CN"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700</a:t>
            </a:r>
            <a:r>
              <a:rPr lang="zh-CN" altLang="en-US" sz="18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8" name="矩形: 圆角 67"/>
          <p:cNvSpPr/>
          <p:nvPr/>
        </p:nvSpPr>
        <p:spPr bwMode="auto">
          <a:xfrm>
            <a:off x="4978366" y="2941584"/>
            <a:ext cx="1774046" cy="393405"/>
          </a:xfrm>
          <a:prstGeom prst="roundRect">
            <a:avLst>
              <a:gd name="adj" fmla="val 50000"/>
            </a:avLst>
          </a:pr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9" name="文本框 68"/>
          <p:cNvSpPr txBox="1"/>
          <p:nvPr/>
        </p:nvSpPr>
        <p:spPr>
          <a:xfrm>
            <a:off x="5499993" y="2953620"/>
            <a:ext cx="954107" cy="369332"/>
          </a:xfrm>
          <a:prstGeom prst="rect">
            <a:avLst/>
          </a:prstGeom>
          <a:noFill/>
        </p:spPr>
        <p:txBody>
          <a:bodyPr wrap="none" rtlCol="0">
            <a:spAutoFit/>
          </a:bodyPr>
          <a:lstStyle>
            <a:defPPr>
              <a:defRPr lang="zh-CN"/>
            </a:defPPr>
            <a:lvl1pPr>
              <a:defRPr b="1">
                <a:solidFill>
                  <a:schemeClr val="accent1"/>
                </a:solidFill>
              </a:defRPr>
            </a:lvl1pPr>
          </a:lstStyle>
          <a:p>
            <a:pPr algn="ctr"/>
            <a:r>
              <a:rPr lang="en-US" altLang="zh-CN"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2020</a:t>
            </a:r>
            <a:r>
              <a:rPr lang="zh-CN" altLang="en-US"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年</a:t>
            </a:r>
            <a:endParaRPr lang="zh-CN" altLang="en-US"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1" name="文本框 70"/>
          <p:cNvSpPr txBox="1"/>
          <p:nvPr/>
        </p:nvSpPr>
        <p:spPr>
          <a:xfrm>
            <a:off x="2588254" y="4637068"/>
            <a:ext cx="1067921" cy="461665"/>
          </a:xfrm>
          <a:prstGeom prst="rect">
            <a:avLst/>
          </a:prstGeom>
          <a:noFill/>
        </p:spPr>
        <p:txBody>
          <a:bodyPr wrap="none" rtlCol="0">
            <a:spAutoFit/>
          </a:bodyPr>
          <a:lstStyle/>
          <a:p>
            <a:r>
              <a:rPr lang="en-US" altLang="zh-CN" sz="1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100%</a:t>
            </a:r>
            <a:endParaRPr lang="zh-CN" altLang="en-US" sz="1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5" name="文本框 74"/>
          <p:cNvSpPr txBox="1"/>
          <p:nvPr/>
        </p:nvSpPr>
        <p:spPr>
          <a:xfrm>
            <a:off x="3342233" y="4011426"/>
            <a:ext cx="1067921" cy="461665"/>
          </a:xfrm>
          <a:prstGeom prst="rect">
            <a:avLst/>
          </a:prstGeom>
          <a:noFill/>
        </p:spPr>
        <p:txBody>
          <a:bodyPr wrap="none" rtlCol="0">
            <a:spAutoFit/>
          </a:bodyPr>
          <a:lstStyle/>
          <a:p>
            <a:r>
              <a:rPr lang="en-US" altLang="zh-CN"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150%</a:t>
            </a:r>
            <a:endParaRPr lang="zh-CN" altLang="en-US"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6" name="文本框 75"/>
          <p:cNvSpPr txBox="1"/>
          <p:nvPr/>
        </p:nvSpPr>
        <p:spPr>
          <a:xfrm>
            <a:off x="4096211" y="3305574"/>
            <a:ext cx="1067921" cy="461665"/>
          </a:xfrm>
          <a:prstGeom prst="rect">
            <a:avLst/>
          </a:prstGeom>
          <a:noFill/>
        </p:spPr>
        <p:txBody>
          <a:bodyPr wrap="none" rtlCol="0">
            <a:spAutoFit/>
          </a:bodyPr>
          <a:lstStyle/>
          <a:p>
            <a:r>
              <a:rPr lang="en-US" altLang="zh-CN"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150%</a:t>
            </a:r>
            <a:endParaRPr lang="zh-CN" altLang="en-US"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7" name="文本框 76"/>
          <p:cNvSpPr txBox="1"/>
          <p:nvPr/>
        </p:nvSpPr>
        <p:spPr>
          <a:xfrm>
            <a:off x="4850190" y="2439300"/>
            <a:ext cx="1067921" cy="461665"/>
          </a:xfrm>
          <a:prstGeom prst="rect">
            <a:avLst/>
          </a:prstGeom>
          <a:noFill/>
        </p:spPr>
        <p:txBody>
          <a:bodyPr wrap="none" rtlCol="0">
            <a:spAutoFit/>
          </a:bodyPr>
          <a:lstStyle/>
          <a:p>
            <a:r>
              <a:rPr lang="en-US" altLang="zh-CN"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180%</a:t>
            </a:r>
            <a:endParaRPr lang="zh-CN" altLang="en-US" sz="140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764621638"/>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childTnLst>
                              </p:cTn>
                            </p:par>
                            <p:par>
                              <p:cTn id="25" fill="hold">
                                <p:stCondLst>
                                  <p:cond delay="1420"/>
                                </p:stCondLst>
                                <p:childTnLst>
                                  <p:par>
                                    <p:cTn id="26" presetID="31" presetClass="entr" presetSubtype="0"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 calcmode="lin" valueType="num">
                                          <p:cBhvr>
                                            <p:cTn id="30" dur="500" fill="hold"/>
                                            <p:tgtEl>
                                              <p:spTgt spid="65"/>
                                            </p:tgtEl>
                                            <p:attrNameLst>
                                              <p:attrName>style.rotation</p:attrName>
                                            </p:attrNameLst>
                                          </p:cBhvr>
                                          <p:tavLst>
                                            <p:tav tm="0">
                                              <p:val>
                                                <p:fltVal val="90"/>
                                              </p:val>
                                            </p:tav>
                                            <p:tav tm="100000">
                                              <p:val>
                                                <p:fltVal val="0"/>
                                              </p:val>
                                            </p:tav>
                                          </p:tavLst>
                                        </p:anim>
                                        <p:animEffect transition="in" filter="fade">
                                          <p:cBhvr>
                                            <p:cTn id="31" dur="500"/>
                                            <p:tgtEl>
                                              <p:spTgt spid="65"/>
                                            </p:tgtEl>
                                          </p:cBhvr>
                                        </p:animEffect>
                                      </p:childTnLst>
                                    </p:cTn>
                                  </p:par>
                                </p:childTnLst>
                              </p:cTn>
                            </p:par>
                            <p:par>
                              <p:cTn id="32" fill="hold">
                                <p:stCondLst>
                                  <p:cond delay="1920"/>
                                </p:stCondLst>
                                <p:childTnLst>
                                  <p:par>
                                    <p:cTn id="33" presetID="1"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37" presetClass="path" presetSubtype="0" accel="50000" decel="50000" fill="hold" nodeType="withEffect">
                                      <p:stCondLst>
                                        <p:cond delay="0"/>
                                      </p:stCondLst>
                                      <p:childTnLst>
                                        <p:animMotion origin="layout" path="M -1.30808E-6 -7.40741E-7 C -0.01028 0.06111 -0.01223 0.10394 -0.05753 0.23958 C -0.08317 0.32593 -0.13601 0.41945 -0.17636 0.47778 C -0.21723 0.53588 -0.25094 0.55046 -0.30196 0.58912 C -0.33307 0.60857 -0.40713 0.64259 -0.4933 0.64491 " pathEditMode="relative" rAng="0" ptsTypes="AAAAA">
                                          <p:cBhvr>
                                            <p:cTn id="36" dur="1000" spd="-100000" fill="hold"/>
                                            <p:tgtEl>
                                              <p:spTgt spid="48"/>
                                            </p:tgtEl>
                                            <p:attrNameLst>
                                              <p:attrName>ppt_x</p:attrName>
                                              <p:attrName>ppt_y</p:attrName>
                                            </p:attrNameLst>
                                          </p:cBhvr>
                                          <p:rCtr x="-24665" y="32245"/>
                                        </p:animMotion>
                                      </p:childTnLst>
                                    </p:cTn>
                                  </p:par>
                                  <p:par>
                                    <p:cTn id="37" presetID="22" presetClass="entr" presetSubtype="4" fill="hold" grpId="0" nodeType="withEffect">
                                      <p:stCondLst>
                                        <p:cond delay="20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1000"/>
                                            <p:tgtEl>
                                              <p:spTgt spid="44"/>
                                            </p:tgtEl>
                                          </p:cBhvr>
                                        </p:animEffect>
                                      </p:childTnLst>
                                    </p:cTn>
                                  </p:par>
                                </p:childTnLst>
                              </p:cTn>
                            </p:par>
                            <p:par>
                              <p:cTn id="40" fill="hold">
                                <p:stCondLst>
                                  <p:cond delay="3120"/>
                                </p:stCondLst>
                                <p:childTnLst>
                                  <p:par>
                                    <p:cTn id="41" presetID="53" presetClass="entr" presetSubtype="16"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400" fill="hold"/>
                                            <p:tgtEl>
                                              <p:spTgt spid="52"/>
                                            </p:tgtEl>
                                            <p:attrNameLst>
                                              <p:attrName>ppt_w</p:attrName>
                                            </p:attrNameLst>
                                          </p:cBhvr>
                                          <p:tavLst>
                                            <p:tav tm="0">
                                              <p:val>
                                                <p:fltVal val="0"/>
                                              </p:val>
                                            </p:tav>
                                            <p:tav tm="100000">
                                              <p:val>
                                                <p:strVal val="#ppt_w"/>
                                              </p:val>
                                            </p:tav>
                                          </p:tavLst>
                                        </p:anim>
                                        <p:anim calcmode="lin" valueType="num">
                                          <p:cBhvr>
                                            <p:cTn id="44" dur="400" fill="hold"/>
                                            <p:tgtEl>
                                              <p:spTgt spid="52"/>
                                            </p:tgtEl>
                                            <p:attrNameLst>
                                              <p:attrName>ppt_h</p:attrName>
                                            </p:attrNameLst>
                                          </p:cBhvr>
                                          <p:tavLst>
                                            <p:tav tm="0">
                                              <p:val>
                                                <p:fltVal val="0"/>
                                              </p:val>
                                            </p:tav>
                                            <p:tav tm="100000">
                                              <p:val>
                                                <p:strVal val="#ppt_h"/>
                                              </p:val>
                                            </p:tav>
                                          </p:tavLst>
                                        </p:anim>
                                        <p:animEffect transition="in" filter="fade">
                                          <p:cBhvr>
                                            <p:cTn id="45" dur="400"/>
                                            <p:tgtEl>
                                              <p:spTgt spid="52"/>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49"/>
                                            </p:tgtEl>
                                            <p:attrNameLst>
                                              <p:attrName>style.visibility</p:attrName>
                                            </p:attrNameLst>
                                          </p:cBhvr>
                                          <p:to>
                                            <p:strVal val="visible"/>
                                          </p:to>
                                        </p:set>
                                        <p:anim calcmode="lin" valueType="num">
                                          <p:cBhvr>
                                            <p:cTn id="48" dur="400" fill="hold"/>
                                            <p:tgtEl>
                                              <p:spTgt spid="49"/>
                                            </p:tgtEl>
                                            <p:attrNameLst>
                                              <p:attrName>ppt_w</p:attrName>
                                            </p:attrNameLst>
                                          </p:cBhvr>
                                          <p:tavLst>
                                            <p:tav tm="0">
                                              <p:val>
                                                <p:fltVal val="0"/>
                                              </p:val>
                                            </p:tav>
                                            <p:tav tm="100000">
                                              <p:val>
                                                <p:strVal val="#ppt_w"/>
                                              </p:val>
                                            </p:tav>
                                          </p:tavLst>
                                        </p:anim>
                                        <p:anim calcmode="lin" valueType="num">
                                          <p:cBhvr>
                                            <p:cTn id="49" dur="400" fill="hold"/>
                                            <p:tgtEl>
                                              <p:spTgt spid="49"/>
                                            </p:tgtEl>
                                            <p:attrNameLst>
                                              <p:attrName>ppt_h</p:attrName>
                                            </p:attrNameLst>
                                          </p:cBhvr>
                                          <p:tavLst>
                                            <p:tav tm="0">
                                              <p:val>
                                                <p:fltVal val="0"/>
                                              </p:val>
                                            </p:tav>
                                            <p:tav tm="100000">
                                              <p:val>
                                                <p:strVal val="#ppt_h"/>
                                              </p:val>
                                            </p:tav>
                                          </p:tavLst>
                                        </p:anim>
                                        <p:animEffect transition="in" filter="fade">
                                          <p:cBhvr>
                                            <p:cTn id="50" dur="400"/>
                                            <p:tgtEl>
                                              <p:spTgt spid="49"/>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50"/>
                                            </p:tgtEl>
                                            <p:attrNameLst>
                                              <p:attrName>style.visibility</p:attrName>
                                            </p:attrNameLst>
                                          </p:cBhvr>
                                          <p:to>
                                            <p:strVal val="visible"/>
                                          </p:to>
                                        </p:set>
                                        <p:anim calcmode="lin" valueType="num">
                                          <p:cBhvr>
                                            <p:cTn id="53" dur="400" fill="hold"/>
                                            <p:tgtEl>
                                              <p:spTgt spid="50"/>
                                            </p:tgtEl>
                                            <p:attrNameLst>
                                              <p:attrName>ppt_w</p:attrName>
                                            </p:attrNameLst>
                                          </p:cBhvr>
                                          <p:tavLst>
                                            <p:tav tm="0">
                                              <p:val>
                                                <p:fltVal val="0"/>
                                              </p:val>
                                            </p:tav>
                                            <p:tav tm="100000">
                                              <p:val>
                                                <p:strVal val="#ppt_w"/>
                                              </p:val>
                                            </p:tav>
                                          </p:tavLst>
                                        </p:anim>
                                        <p:anim calcmode="lin" valueType="num">
                                          <p:cBhvr>
                                            <p:cTn id="54" dur="400" fill="hold"/>
                                            <p:tgtEl>
                                              <p:spTgt spid="50"/>
                                            </p:tgtEl>
                                            <p:attrNameLst>
                                              <p:attrName>ppt_h</p:attrName>
                                            </p:attrNameLst>
                                          </p:cBhvr>
                                          <p:tavLst>
                                            <p:tav tm="0">
                                              <p:val>
                                                <p:fltVal val="0"/>
                                              </p:val>
                                            </p:tav>
                                            <p:tav tm="100000">
                                              <p:val>
                                                <p:strVal val="#ppt_h"/>
                                              </p:val>
                                            </p:tav>
                                          </p:tavLst>
                                        </p:anim>
                                        <p:animEffect transition="in" filter="fade">
                                          <p:cBhvr>
                                            <p:cTn id="55" dur="400"/>
                                            <p:tgtEl>
                                              <p:spTgt spid="50"/>
                                            </p:tgtEl>
                                          </p:cBhvr>
                                        </p:animEffect>
                                      </p:childTnLst>
                                    </p:cTn>
                                  </p:par>
                                  <p:par>
                                    <p:cTn id="56" presetID="53" presetClass="entr" presetSubtype="16" fill="hold" grpId="0" nodeType="withEffect">
                                      <p:stCondLst>
                                        <p:cond delay="300"/>
                                      </p:stCondLst>
                                      <p:childTnLst>
                                        <p:set>
                                          <p:cBhvr>
                                            <p:cTn id="57" dur="1" fill="hold">
                                              <p:stCondLst>
                                                <p:cond delay="0"/>
                                              </p:stCondLst>
                                            </p:cTn>
                                            <p:tgtEl>
                                              <p:spTgt spid="51"/>
                                            </p:tgtEl>
                                            <p:attrNameLst>
                                              <p:attrName>style.visibility</p:attrName>
                                            </p:attrNameLst>
                                          </p:cBhvr>
                                          <p:to>
                                            <p:strVal val="visible"/>
                                          </p:to>
                                        </p:set>
                                        <p:anim calcmode="lin" valueType="num">
                                          <p:cBhvr>
                                            <p:cTn id="58" dur="400" fill="hold"/>
                                            <p:tgtEl>
                                              <p:spTgt spid="51"/>
                                            </p:tgtEl>
                                            <p:attrNameLst>
                                              <p:attrName>ppt_w</p:attrName>
                                            </p:attrNameLst>
                                          </p:cBhvr>
                                          <p:tavLst>
                                            <p:tav tm="0">
                                              <p:val>
                                                <p:fltVal val="0"/>
                                              </p:val>
                                            </p:tav>
                                            <p:tav tm="100000">
                                              <p:val>
                                                <p:strVal val="#ppt_w"/>
                                              </p:val>
                                            </p:tav>
                                          </p:tavLst>
                                        </p:anim>
                                        <p:anim calcmode="lin" valueType="num">
                                          <p:cBhvr>
                                            <p:cTn id="59" dur="400" fill="hold"/>
                                            <p:tgtEl>
                                              <p:spTgt spid="51"/>
                                            </p:tgtEl>
                                            <p:attrNameLst>
                                              <p:attrName>ppt_h</p:attrName>
                                            </p:attrNameLst>
                                          </p:cBhvr>
                                          <p:tavLst>
                                            <p:tav tm="0">
                                              <p:val>
                                                <p:fltVal val="0"/>
                                              </p:val>
                                            </p:tav>
                                            <p:tav tm="100000">
                                              <p:val>
                                                <p:strVal val="#ppt_h"/>
                                              </p:val>
                                            </p:tav>
                                          </p:tavLst>
                                        </p:anim>
                                        <p:animEffect transition="in" filter="fade">
                                          <p:cBhvr>
                                            <p:cTn id="60" dur="400"/>
                                            <p:tgtEl>
                                              <p:spTgt spid="51"/>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66"/>
                                            </p:tgtEl>
                                            <p:attrNameLst>
                                              <p:attrName>style.visibility</p:attrName>
                                            </p:attrNameLst>
                                          </p:cBhvr>
                                          <p:to>
                                            <p:strVal val="visible"/>
                                          </p:to>
                                        </p:set>
                                        <p:anim calcmode="lin" valueType="num">
                                          <p:cBhvr>
                                            <p:cTn id="63" dur="400" fill="hold"/>
                                            <p:tgtEl>
                                              <p:spTgt spid="66"/>
                                            </p:tgtEl>
                                            <p:attrNameLst>
                                              <p:attrName>ppt_w</p:attrName>
                                            </p:attrNameLst>
                                          </p:cBhvr>
                                          <p:tavLst>
                                            <p:tav tm="0">
                                              <p:val>
                                                <p:fltVal val="0"/>
                                              </p:val>
                                            </p:tav>
                                            <p:tav tm="100000">
                                              <p:val>
                                                <p:strVal val="#ppt_w"/>
                                              </p:val>
                                            </p:tav>
                                          </p:tavLst>
                                        </p:anim>
                                        <p:anim calcmode="lin" valueType="num">
                                          <p:cBhvr>
                                            <p:cTn id="64" dur="400" fill="hold"/>
                                            <p:tgtEl>
                                              <p:spTgt spid="66"/>
                                            </p:tgtEl>
                                            <p:attrNameLst>
                                              <p:attrName>ppt_h</p:attrName>
                                            </p:attrNameLst>
                                          </p:cBhvr>
                                          <p:tavLst>
                                            <p:tav tm="0">
                                              <p:val>
                                                <p:fltVal val="0"/>
                                              </p:val>
                                            </p:tav>
                                            <p:tav tm="100000">
                                              <p:val>
                                                <p:strVal val="#ppt_h"/>
                                              </p:val>
                                            </p:tav>
                                          </p:tavLst>
                                        </p:anim>
                                        <p:animEffect transition="in" filter="fade">
                                          <p:cBhvr>
                                            <p:cTn id="65" dur="400"/>
                                            <p:tgtEl>
                                              <p:spTgt spid="66"/>
                                            </p:tgtEl>
                                          </p:cBhvr>
                                        </p:animEffect>
                                      </p:childTnLst>
                                    </p:cTn>
                                  </p:par>
                                </p:childTnLst>
                              </p:cTn>
                            </p:par>
                            <p:par>
                              <p:cTn id="66" fill="hold">
                                <p:stCondLst>
                                  <p:cond delay="3920"/>
                                </p:stCondLst>
                                <p:childTnLst>
                                  <p:par>
                                    <p:cTn id="67" presetID="2" presetClass="entr" presetSubtype="8"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additive="base">
                                            <p:cTn id="69" dur="500" fill="hold"/>
                                            <p:tgtEl>
                                              <p:spTgt spid="54"/>
                                            </p:tgtEl>
                                            <p:attrNameLst>
                                              <p:attrName>ppt_x</p:attrName>
                                            </p:attrNameLst>
                                          </p:cBhvr>
                                          <p:tavLst>
                                            <p:tav tm="0">
                                              <p:val>
                                                <p:strVal val="0-#ppt_w/2"/>
                                              </p:val>
                                            </p:tav>
                                            <p:tav tm="100000">
                                              <p:val>
                                                <p:strVal val="#ppt_x"/>
                                              </p:val>
                                            </p:tav>
                                          </p:tavLst>
                                        </p:anim>
                                        <p:anim calcmode="lin" valueType="num">
                                          <p:cBhvr additive="base">
                                            <p:cTn id="70" dur="500" fill="hold"/>
                                            <p:tgtEl>
                                              <p:spTgt spid="54"/>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0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
                                      </p:stCondLst>
                                      <p:childTnLst>
                                        <p:set>
                                          <p:cBhvr>
                                            <p:cTn id="76" dur="1" fill="hold">
                                              <p:stCondLst>
                                                <p:cond delay="0"/>
                                              </p:stCondLst>
                                            </p:cTn>
                                            <p:tgtEl>
                                              <p:spTgt spid="61"/>
                                            </p:tgtEl>
                                            <p:attrNameLst>
                                              <p:attrName>style.visibility</p:attrName>
                                            </p:attrNameLst>
                                          </p:cBhvr>
                                          <p:to>
                                            <p:strVal val="visible"/>
                                          </p:to>
                                        </p:set>
                                        <p:anim calcmode="lin" valueType="num">
                                          <p:cBhvr additive="base">
                                            <p:cTn id="77" dur="500" fill="hold"/>
                                            <p:tgtEl>
                                              <p:spTgt spid="61"/>
                                            </p:tgtEl>
                                            <p:attrNameLst>
                                              <p:attrName>ppt_x</p:attrName>
                                            </p:attrNameLst>
                                          </p:cBhvr>
                                          <p:tavLst>
                                            <p:tav tm="0">
                                              <p:val>
                                                <p:strVal val="0-#ppt_w/2"/>
                                              </p:val>
                                            </p:tav>
                                            <p:tav tm="100000">
                                              <p:val>
                                                <p:strVal val="#ppt_x"/>
                                              </p:val>
                                            </p:tav>
                                          </p:tavLst>
                                        </p:anim>
                                        <p:anim calcmode="lin" valueType="num">
                                          <p:cBhvr additive="base">
                                            <p:cTn id="78" dur="500" fill="hold"/>
                                            <p:tgtEl>
                                              <p:spTgt spid="61"/>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300"/>
                                      </p:stCondLst>
                                      <p:childTnLst>
                                        <p:set>
                                          <p:cBhvr>
                                            <p:cTn id="80" dur="1" fill="hold">
                                              <p:stCondLst>
                                                <p:cond delay="0"/>
                                              </p:stCondLst>
                                            </p:cTn>
                                            <p:tgtEl>
                                              <p:spTgt spid="63"/>
                                            </p:tgtEl>
                                            <p:attrNameLst>
                                              <p:attrName>style.visibility</p:attrName>
                                            </p:attrNameLst>
                                          </p:cBhvr>
                                          <p:to>
                                            <p:strVal val="visible"/>
                                          </p:to>
                                        </p:set>
                                        <p:anim calcmode="lin" valueType="num">
                                          <p:cBhvr additive="base">
                                            <p:cTn id="81" dur="500" fill="hold"/>
                                            <p:tgtEl>
                                              <p:spTgt spid="63"/>
                                            </p:tgtEl>
                                            <p:attrNameLst>
                                              <p:attrName>ppt_x</p:attrName>
                                            </p:attrNameLst>
                                          </p:cBhvr>
                                          <p:tavLst>
                                            <p:tav tm="0">
                                              <p:val>
                                                <p:strVal val="0-#ppt_w/2"/>
                                              </p:val>
                                            </p:tav>
                                            <p:tav tm="100000">
                                              <p:val>
                                                <p:strVal val="#ppt_x"/>
                                              </p:val>
                                            </p:tav>
                                          </p:tavLst>
                                        </p:anim>
                                        <p:anim calcmode="lin" valueType="num">
                                          <p:cBhvr additive="base">
                                            <p:cTn id="82" dur="500" fill="hold"/>
                                            <p:tgtEl>
                                              <p:spTgt spid="6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400"/>
                                      </p:stCondLst>
                                      <p:childTnLst>
                                        <p:set>
                                          <p:cBhvr>
                                            <p:cTn id="84" dur="1" fill="hold">
                                              <p:stCondLst>
                                                <p:cond delay="0"/>
                                              </p:stCondLst>
                                            </p:cTn>
                                            <p:tgtEl>
                                              <p:spTgt spid="68"/>
                                            </p:tgtEl>
                                            <p:attrNameLst>
                                              <p:attrName>style.visibility</p:attrName>
                                            </p:attrNameLst>
                                          </p:cBhvr>
                                          <p:to>
                                            <p:strVal val="visible"/>
                                          </p:to>
                                        </p:set>
                                        <p:anim calcmode="lin" valueType="num">
                                          <p:cBhvr additive="base">
                                            <p:cTn id="85" dur="500" fill="hold"/>
                                            <p:tgtEl>
                                              <p:spTgt spid="68"/>
                                            </p:tgtEl>
                                            <p:attrNameLst>
                                              <p:attrName>ppt_x</p:attrName>
                                            </p:attrNameLst>
                                          </p:cBhvr>
                                          <p:tavLst>
                                            <p:tav tm="0">
                                              <p:val>
                                                <p:strVal val="0-#ppt_w/2"/>
                                              </p:val>
                                            </p:tav>
                                            <p:tav tm="100000">
                                              <p:val>
                                                <p:strVal val="#ppt_x"/>
                                              </p:val>
                                            </p:tav>
                                          </p:tavLst>
                                        </p:anim>
                                        <p:anim calcmode="lin" valueType="num">
                                          <p:cBhvr additive="base">
                                            <p:cTn id="86" dur="500" fill="hold"/>
                                            <p:tgtEl>
                                              <p:spTgt spid="68"/>
                                            </p:tgtEl>
                                            <p:attrNameLst>
                                              <p:attrName>ppt_y</p:attrName>
                                            </p:attrNameLst>
                                          </p:cBhvr>
                                          <p:tavLst>
                                            <p:tav tm="0">
                                              <p:val>
                                                <p:strVal val="#ppt_y"/>
                                              </p:val>
                                            </p:tav>
                                            <p:tav tm="100000">
                                              <p:val>
                                                <p:strVal val="#ppt_y"/>
                                              </p:val>
                                            </p:tav>
                                          </p:tavLst>
                                        </p:anim>
                                      </p:childTnLst>
                                    </p:cTn>
                                  </p:par>
                                </p:childTnLst>
                              </p:cTn>
                            </p:par>
                            <p:par>
                              <p:cTn id="87" fill="hold">
                                <p:stCondLst>
                                  <p:cond delay="4820"/>
                                </p:stCondLst>
                                <p:childTnLst>
                                  <p:par>
                                    <p:cTn id="88" presetID="31"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 calcmode="lin" valueType="num">
                                          <p:cBhvr>
                                            <p:cTn id="90" dur="500" fill="hold"/>
                                            <p:tgtEl>
                                              <p:spTgt spid="55"/>
                                            </p:tgtEl>
                                            <p:attrNameLst>
                                              <p:attrName>ppt_w</p:attrName>
                                            </p:attrNameLst>
                                          </p:cBhvr>
                                          <p:tavLst>
                                            <p:tav tm="0">
                                              <p:val>
                                                <p:fltVal val="0"/>
                                              </p:val>
                                            </p:tav>
                                            <p:tav tm="100000">
                                              <p:val>
                                                <p:strVal val="#ppt_w"/>
                                              </p:val>
                                            </p:tav>
                                          </p:tavLst>
                                        </p:anim>
                                        <p:anim calcmode="lin" valueType="num">
                                          <p:cBhvr>
                                            <p:cTn id="91" dur="500" fill="hold"/>
                                            <p:tgtEl>
                                              <p:spTgt spid="55"/>
                                            </p:tgtEl>
                                            <p:attrNameLst>
                                              <p:attrName>ppt_h</p:attrName>
                                            </p:attrNameLst>
                                          </p:cBhvr>
                                          <p:tavLst>
                                            <p:tav tm="0">
                                              <p:val>
                                                <p:fltVal val="0"/>
                                              </p:val>
                                            </p:tav>
                                            <p:tav tm="100000">
                                              <p:val>
                                                <p:strVal val="#ppt_h"/>
                                              </p:val>
                                            </p:tav>
                                          </p:tavLst>
                                        </p:anim>
                                        <p:anim calcmode="lin" valueType="num">
                                          <p:cBhvr>
                                            <p:cTn id="92" dur="500" fill="hold"/>
                                            <p:tgtEl>
                                              <p:spTgt spid="55"/>
                                            </p:tgtEl>
                                            <p:attrNameLst>
                                              <p:attrName>style.rotation</p:attrName>
                                            </p:attrNameLst>
                                          </p:cBhvr>
                                          <p:tavLst>
                                            <p:tav tm="0">
                                              <p:val>
                                                <p:fltVal val="90"/>
                                              </p:val>
                                            </p:tav>
                                            <p:tav tm="100000">
                                              <p:val>
                                                <p:fltVal val="0"/>
                                              </p:val>
                                            </p:tav>
                                          </p:tavLst>
                                        </p:anim>
                                        <p:animEffect transition="in" filter="fade">
                                          <p:cBhvr>
                                            <p:cTn id="93" dur="500"/>
                                            <p:tgtEl>
                                              <p:spTgt spid="55"/>
                                            </p:tgtEl>
                                          </p:cBhvr>
                                        </p:animEffect>
                                      </p:childTnLst>
                                    </p:cTn>
                                  </p:par>
                                </p:childTnLst>
                              </p:cTn>
                            </p:par>
                            <p:par>
                              <p:cTn id="94" fill="hold">
                                <p:stCondLst>
                                  <p:cond delay="5320"/>
                                </p:stCondLst>
                                <p:childTnLst>
                                  <p:par>
                                    <p:cTn id="95" presetID="22" presetClass="entr" presetSubtype="8"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left)">
                                          <p:cBhvr>
                                            <p:cTn id="97" dur="500"/>
                                            <p:tgtEl>
                                              <p:spTgt spid="53"/>
                                            </p:tgtEl>
                                          </p:cBhvr>
                                        </p:animEffect>
                                      </p:childTnLst>
                                    </p:cTn>
                                  </p:par>
                                </p:childTnLst>
                              </p:cTn>
                            </p:par>
                            <p:par>
                              <p:cTn id="98" fill="hold">
                                <p:stCondLst>
                                  <p:cond delay="5820"/>
                                </p:stCondLst>
                                <p:childTnLst>
                                  <p:par>
                                    <p:cTn id="99" presetID="31" presetClass="entr" presetSubtype="0" fill="hold" grpId="0" nodeType="afterEffect">
                                      <p:stCondLst>
                                        <p:cond delay="0"/>
                                      </p:stCondLst>
                                      <p:childTnLst>
                                        <p:set>
                                          <p:cBhvr>
                                            <p:cTn id="100" dur="1" fill="hold">
                                              <p:stCondLst>
                                                <p:cond delay="0"/>
                                              </p:stCondLst>
                                            </p:cTn>
                                            <p:tgtEl>
                                              <p:spTgt spid="60"/>
                                            </p:tgtEl>
                                            <p:attrNameLst>
                                              <p:attrName>style.visibility</p:attrName>
                                            </p:attrNameLst>
                                          </p:cBhvr>
                                          <p:to>
                                            <p:strVal val="visible"/>
                                          </p:to>
                                        </p:set>
                                        <p:anim calcmode="lin" valueType="num">
                                          <p:cBhvr>
                                            <p:cTn id="101" dur="500" fill="hold"/>
                                            <p:tgtEl>
                                              <p:spTgt spid="60"/>
                                            </p:tgtEl>
                                            <p:attrNameLst>
                                              <p:attrName>ppt_w</p:attrName>
                                            </p:attrNameLst>
                                          </p:cBhvr>
                                          <p:tavLst>
                                            <p:tav tm="0">
                                              <p:val>
                                                <p:fltVal val="0"/>
                                              </p:val>
                                            </p:tav>
                                            <p:tav tm="100000">
                                              <p:val>
                                                <p:strVal val="#ppt_w"/>
                                              </p:val>
                                            </p:tav>
                                          </p:tavLst>
                                        </p:anim>
                                        <p:anim calcmode="lin" valueType="num">
                                          <p:cBhvr>
                                            <p:cTn id="102" dur="500" fill="hold"/>
                                            <p:tgtEl>
                                              <p:spTgt spid="60"/>
                                            </p:tgtEl>
                                            <p:attrNameLst>
                                              <p:attrName>ppt_h</p:attrName>
                                            </p:attrNameLst>
                                          </p:cBhvr>
                                          <p:tavLst>
                                            <p:tav tm="0">
                                              <p:val>
                                                <p:fltVal val="0"/>
                                              </p:val>
                                            </p:tav>
                                            <p:tav tm="100000">
                                              <p:val>
                                                <p:strVal val="#ppt_h"/>
                                              </p:val>
                                            </p:tav>
                                          </p:tavLst>
                                        </p:anim>
                                        <p:anim calcmode="lin" valueType="num">
                                          <p:cBhvr>
                                            <p:cTn id="103" dur="500" fill="hold"/>
                                            <p:tgtEl>
                                              <p:spTgt spid="60"/>
                                            </p:tgtEl>
                                            <p:attrNameLst>
                                              <p:attrName>style.rotation</p:attrName>
                                            </p:attrNameLst>
                                          </p:cBhvr>
                                          <p:tavLst>
                                            <p:tav tm="0">
                                              <p:val>
                                                <p:fltVal val="90"/>
                                              </p:val>
                                            </p:tav>
                                            <p:tav tm="100000">
                                              <p:val>
                                                <p:fltVal val="0"/>
                                              </p:val>
                                            </p:tav>
                                          </p:tavLst>
                                        </p:anim>
                                        <p:animEffect transition="in" filter="fade">
                                          <p:cBhvr>
                                            <p:cTn id="104" dur="500"/>
                                            <p:tgtEl>
                                              <p:spTgt spid="60"/>
                                            </p:tgtEl>
                                          </p:cBhvr>
                                        </p:animEffect>
                                      </p:childTnLst>
                                    </p:cTn>
                                  </p:par>
                                </p:childTnLst>
                              </p:cTn>
                            </p:par>
                            <p:par>
                              <p:cTn id="105" fill="hold">
                                <p:stCondLst>
                                  <p:cond delay="6320"/>
                                </p:stCondLst>
                                <p:childTnLst>
                                  <p:par>
                                    <p:cTn id="106" presetID="22" presetClass="entr" presetSubtype="8" fill="hold" grpId="0" nodeType="after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wipe(left)">
                                          <p:cBhvr>
                                            <p:cTn id="108" dur="500"/>
                                            <p:tgtEl>
                                              <p:spTgt spid="56"/>
                                            </p:tgtEl>
                                          </p:cBhvr>
                                        </p:animEffect>
                                      </p:childTnLst>
                                    </p:cTn>
                                  </p:par>
                                </p:childTnLst>
                              </p:cTn>
                            </p:par>
                            <p:par>
                              <p:cTn id="109" fill="hold">
                                <p:stCondLst>
                                  <p:cond delay="6820"/>
                                </p:stCondLst>
                                <p:childTnLst>
                                  <p:par>
                                    <p:cTn id="110" presetID="2" presetClass="entr" presetSubtype="1" fill="hold" grpId="0" nodeType="afterEffect" p14:presetBounceEnd="33333">
                                      <p:stCondLst>
                                        <p:cond delay="0"/>
                                      </p:stCondLst>
                                      <p:childTnLst>
                                        <p:set>
                                          <p:cBhvr>
                                            <p:cTn id="111" dur="1" fill="hold">
                                              <p:stCondLst>
                                                <p:cond delay="0"/>
                                              </p:stCondLst>
                                            </p:cTn>
                                            <p:tgtEl>
                                              <p:spTgt spid="71"/>
                                            </p:tgtEl>
                                            <p:attrNameLst>
                                              <p:attrName>style.visibility</p:attrName>
                                            </p:attrNameLst>
                                          </p:cBhvr>
                                          <p:to>
                                            <p:strVal val="visible"/>
                                          </p:to>
                                        </p:set>
                                        <p:anim calcmode="lin" valueType="num" p14:bounceEnd="33333">
                                          <p:cBhvr additive="base">
                                            <p:cTn id="112" dur="300" fill="hold"/>
                                            <p:tgtEl>
                                              <p:spTgt spid="71"/>
                                            </p:tgtEl>
                                            <p:attrNameLst>
                                              <p:attrName>ppt_x</p:attrName>
                                            </p:attrNameLst>
                                          </p:cBhvr>
                                          <p:tavLst>
                                            <p:tav tm="0">
                                              <p:val>
                                                <p:strVal val="#ppt_x"/>
                                              </p:val>
                                            </p:tav>
                                            <p:tav tm="100000">
                                              <p:val>
                                                <p:strVal val="#ppt_x"/>
                                              </p:val>
                                            </p:tav>
                                          </p:tavLst>
                                        </p:anim>
                                        <p:anim calcmode="lin" valueType="num" p14:bounceEnd="33333">
                                          <p:cBhvr additive="base">
                                            <p:cTn id="113" dur="300" fill="hold"/>
                                            <p:tgtEl>
                                              <p:spTgt spid="71"/>
                                            </p:tgtEl>
                                            <p:attrNameLst>
                                              <p:attrName>ppt_y</p:attrName>
                                            </p:attrNameLst>
                                          </p:cBhvr>
                                          <p:tavLst>
                                            <p:tav tm="0">
                                              <p:val>
                                                <p:strVal val="0-#ppt_h/2"/>
                                              </p:val>
                                            </p:tav>
                                            <p:tav tm="100000">
                                              <p:val>
                                                <p:strVal val="#ppt_y"/>
                                              </p:val>
                                            </p:tav>
                                          </p:tavLst>
                                        </p:anim>
                                      </p:childTnLst>
                                    </p:cTn>
                                  </p:par>
                                </p:childTnLst>
                              </p:cTn>
                            </p:par>
                            <p:par>
                              <p:cTn id="114" fill="hold">
                                <p:stCondLst>
                                  <p:cond delay="7120"/>
                                </p:stCondLst>
                                <p:childTnLst>
                                  <p:par>
                                    <p:cTn id="115" presetID="31" presetClass="entr" presetSubtype="0" fill="hold" grpId="0" nodeType="afterEffect">
                                      <p:stCondLst>
                                        <p:cond delay="0"/>
                                      </p:stCondLst>
                                      <p:childTnLst>
                                        <p:set>
                                          <p:cBhvr>
                                            <p:cTn id="116" dur="1" fill="hold">
                                              <p:stCondLst>
                                                <p:cond delay="0"/>
                                              </p:stCondLst>
                                            </p:cTn>
                                            <p:tgtEl>
                                              <p:spTgt spid="62"/>
                                            </p:tgtEl>
                                            <p:attrNameLst>
                                              <p:attrName>style.visibility</p:attrName>
                                            </p:attrNameLst>
                                          </p:cBhvr>
                                          <p:to>
                                            <p:strVal val="visible"/>
                                          </p:to>
                                        </p:set>
                                        <p:anim calcmode="lin" valueType="num">
                                          <p:cBhvr>
                                            <p:cTn id="117" dur="500" fill="hold"/>
                                            <p:tgtEl>
                                              <p:spTgt spid="62"/>
                                            </p:tgtEl>
                                            <p:attrNameLst>
                                              <p:attrName>ppt_w</p:attrName>
                                            </p:attrNameLst>
                                          </p:cBhvr>
                                          <p:tavLst>
                                            <p:tav tm="0">
                                              <p:val>
                                                <p:fltVal val="0"/>
                                              </p:val>
                                            </p:tav>
                                            <p:tav tm="100000">
                                              <p:val>
                                                <p:strVal val="#ppt_w"/>
                                              </p:val>
                                            </p:tav>
                                          </p:tavLst>
                                        </p:anim>
                                        <p:anim calcmode="lin" valueType="num">
                                          <p:cBhvr>
                                            <p:cTn id="118" dur="500" fill="hold"/>
                                            <p:tgtEl>
                                              <p:spTgt spid="62"/>
                                            </p:tgtEl>
                                            <p:attrNameLst>
                                              <p:attrName>ppt_h</p:attrName>
                                            </p:attrNameLst>
                                          </p:cBhvr>
                                          <p:tavLst>
                                            <p:tav tm="0">
                                              <p:val>
                                                <p:fltVal val="0"/>
                                              </p:val>
                                            </p:tav>
                                            <p:tav tm="100000">
                                              <p:val>
                                                <p:strVal val="#ppt_h"/>
                                              </p:val>
                                            </p:tav>
                                          </p:tavLst>
                                        </p:anim>
                                        <p:anim calcmode="lin" valueType="num">
                                          <p:cBhvr>
                                            <p:cTn id="119" dur="500" fill="hold"/>
                                            <p:tgtEl>
                                              <p:spTgt spid="62"/>
                                            </p:tgtEl>
                                            <p:attrNameLst>
                                              <p:attrName>style.rotation</p:attrName>
                                            </p:attrNameLst>
                                          </p:cBhvr>
                                          <p:tavLst>
                                            <p:tav tm="0">
                                              <p:val>
                                                <p:fltVal val="90"/>
                                              </p:val>
                                            </p:tav>
                                            <p:tav tm="100000">
                                              <p:val>
                                                <p:fltVal val="0"/>
                                              </p:val>
                                            </p:tav>
                                          </p:tavLst>
                                        </p:anim>
                                        <p:animEffect transition="in" filter="fade">
                                          <p:cBhvr>
                                            <p:cTn id="120" dur="500"/>
                                            <p:tgtEl>
                                              <p:spTgt spid="62"/>
                                            </p:tgtEl>
                                          </p:cBhvr>
                                        </p:animEffect>
                                      </p:childTnLst>
                                    </p:cTn>
                                  </p:par>
                                </p:childTnLst>
                              </p:cTn>
                            </p:par>
                            <p:par>
                              <p:cTn id="121" fill="hold">
                                <p:stCondLst>
                                  <p:cond delay="7620"/>
                                </p:stCondLst>
                                <p:childTnLst>
                                  <p:par>
                                    <p:cTn id="122" presetID="2" presetClass="entr" presetSubtype="1" fill="hold" grpId="0" nodeType="afterEffect" p14:presetBounceEnd="33333">
                                      <p:stCondLst>
                                        <p:cond delay="0"/>
                                      </p:stCondLst>
                                      <p:childTnLst>
                                        <p:set>
                                          <p:cBhvr>
                                            <p:cTn id="123" dur="1" fill="hold">
                                              <p:stCondLst>
                                                <p:cond delay="0"/>
                                              </p:stCondLst>
                                            </p:cTn>
                                            <p:tgtEl>
                                              <p:spTgt spid="75"/>
                                            </p:tgtEl>
                                            <p:attrNameLst>
                                              <p:attrName>style.visibility</p:attrName>
                                            </p:attrNameLst>
                                          </p:cBhvr>
                                          <p:to>
                                            <p:strVal val="visible"/>
                                          </p:to>
                                        </p:set>
                                        <p:anim calcmode="lin" valueType="num" p14:bounceEnd="33333">
                                          <p:cBhvr additive="base">
                                            <p:cTn id="124" dur="300" fill="hold"/>
                                            <p:tgtEl>
                                              <p:spTgt spid="75"/>
                                            </p:tgtEl>
                                            <p:attrNameLst>
                                              <p:attrName>ppt_x</p:attrName>
                                            </p:attrNameLst>
                                          </p:cBhvr>
                                          <p:tavLst>
                                            <p:tav tm="0">
                                              <p:val>
                                                <p:strVal val="#ppt_x"/>
                                              </p:val>
                                            </p:tav>
                                            <p:tav tm="100000">
                                              <p:val>
                                                <p:strVal val="#ppt_x"/>
                                              </p:val>
                                            </p:tav>
                                          </p:tavLst>
                                        </p:anim>
                                        <p:anim calcmode="lin" valueType="num" p14:bounceEnd="33333">
                                          <p:cBhvr additive="base">
                                            <p:cTn id="125" dur="300" fill="hold"/>
                                            <p:tgtEl>
                                              <p:spTgt spid="75"/>
                                            </p:tgtEl>
                                            <p:attrNameLst>
                                              <p:attrName>ppt_y</p:attrName>
                                            </p:attrNameLst>
                                          </p:cBhvr>
                                          <p:tavLst>
                                            <p:tav tm="0">
                                              <p:val>
                                                <p:strVal val="0-#ppt_h/2"/>
                                              </p:val>
                                            </p:tav>
                                            <p:tav tm="100000">
                                              <p:val>
                                                <p:strVal val="#ppt_y"/>
                                              </p:val>
                                            </p:tav>
                                          </p:tavLst>
                                        </p:anim>
                                      </p:childTnLst>
                                    </p:cTn>
                                  </p:par>
                                </p:childTnLst>
                              </p:cTn>
                            </p:par>
                            <p:par>
                              <p:cTn id="126" fill="hold">
                                <p:stCondLst>
                                  <p:cond delay="7920"/>
                                </p:stCondLst>
                                <p:childTnLst>
                                  <p:par>
                                    <p:cTn id="127" presetID="22" presetClass="entr" presetSubtype="8" fill="hold" grpId="0" nodeType="after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wipe(left)">
                                          <p:cBhvr>
                                            <p:cTn id="129" dur="500"/>
                                            <p:tgtEl>
                                              <p:spTgt spid="57"/>
                                            </p:tgtEl>
                                          </p:cBhvr>
                                        </p:animEffect>
                                      </p:childTnLst>
                                    </p:cTn>
                                  </p:par>
                                </p:childTnLst>
                              </p:cTn>
                            </p:par>
                            <p:par>
                              <p:cTn id="130" fill="hold">
                                <p:stCondLst>
                                  <p:cond delay="8420"/>
                                </p:stCondLst>
                                <p:childTnLst>
                                  <p:par>
                                    <p:cTn id="131" presetID="31" presetClass="entr" presetSubtype="0" fill="hold" grpId="0" nodeType="afterEffect">
                                      <p:stCondLst>
                                        <p:cond delay="0"/>
                                      </p:stCondLst>
                                      <p:childTnLst>
                                        <p:set>
                                          <p:cBhvr>
                                            <p:cTn id="132" dur="1" fill="hold">
                                              <p:stCondLst>
                                                <p:cond delay="0"/>
                                              </p:stCondLst>
                                            </p:cTn>
                                            <p:tgtEl>
                                              <p:spTgt spid="64"/>
                                            </p:tgtEl>
                                            <p:attrNameLst>
                                              <p:attrName>style.visibility</p:attrName>
                                            </p:attrNameLst>
                                          </p:cBhvr>
                                          <p:to>
                                            <p:strVal val="visible"/>
                                          </p:to>
                                        </p:set>
                                        <p:anim calcmode="lin" valueType="num">
                                          <p:cBhvr>
                                            <p:cTn id="133" dur="500" fill="hold"/>
                                            <p:tgtEl>
                                              <p:spTgt spid="64"/>
                                            </p:tgtEl>
                                            <p:attrNameLst>
                                              <p:attrName>ppt_w</p:attrName>
                                            </p:attrNameLst>
                                          </p:cBhvr>
                                          <p:tavLst>
                                            <p:tav tm="0">
                                              <p:val>
                                                <p:fltVal val="0"/>
                                              </p:val>
                                            </p:tav>
                                            <p:tav tm="100000">
                                              <p:val>
                                                <p:strVal val="#ppt_w"/>
                                              </p:val>
                                            </p:tav>
                                          </p:tavLst>
                                        </p:anim>
                                        <p:anim calcmode="lin" valueType="num">
                                          <p:cBhvr>
                                            <p:cTn id="134" dur="500" fill="hold"/>
                                            <p:tgtEl>
                                              <p:spTgt spid="64"/>
                                            </p:tgtEl>
                                            <p:attrNameLst>
                                              <p:attrName>ppt_h</p:attrName>
                                            </p:attrNameLst>
                                          </p:cBhvr>
                                          <p:tavLst>
                                            <p:tav tm="0">
                                              <p:val>
                                                <p:fltVal val="0"/>
                                              </p:val>
                                            </p:tav>
                                            <p:tav tm="100000">
                                              <p:val>
                                                <p:strVal val="#ppt_h"/>
                                              </p:val>
                                            </p:tav>
                                          </p:tavLst>
                                        </p:anim>
                                        <p:anim calcmode="lin" valueType="num">
                                          <p:cBhvr>
                                            <p:cTn id="135" dur="500" fill="hold"/>
                                            <p:tgtEl>
                                              <p:spTgt spid="64"/>
                                            </p:tgtEl>
                                            <p:attrNameLst>
                                              <p:attrName>style.rotation</p:attrName>
                                            </p:attrNameLst>
                                          </p:cBhvr>
                                          <p:tavLst>
                                            <p:tav tm="0">
                                              <p:val>
                                                <p:fltVal val="90"/>
                                              </p:val>
                                            </p:tav>
                                            <p:tav tm="100000">
                                              <p:val>
                                                <p:fltVal val="0"/>
                                              </p:val>
                                            </p:tav>
                                          </p:tavLst>
                                        </p:anim>
                                        <p:animEffect transition="in" filter="fade">
                                          <p:cBhvr>
                                            <p:cTn id="136" dur="500"/>
                                            <p:tgtEl>
                                              <p:spTgt spid="64"/>
                                            </p:tgtEl>
                                          </p:cBhvr>
                                        </p:animEffect>
                                      </p:childTnLst>
                                    </p:cTn>
                                  </p:par>
                                </p:childTnLst>
                              </p:cTn>
                            </p:par>
                            <p:par>
                              <p:cTn id="137" fill="hold">
                                <p:stCondLst>
                                  <p:cond delay="8920"/>
                                </p:stCondLst>
                                <p:childTnLst>
                                  <p:par>
                                    <p:cTn id="138" presetID="2" presetClass="entr" presetSubtype="1" fill="hold" grpId="0" nodeType="afterEffect" p14:presetBounceEnd="33333">
                                      <p:stCondLst>
                                        <p:cond delay="0"/>
                                      </p:stCondLst>
                                      <p:childTnLst>
                                        <p:set>
                                          <p:cBhvr>
                                            <p:cTn id="139" dur="1" fill="hold">
                                              <p:stCondLst>
                                                <p:cond delay="0"/>
                                              </p:stCondLst>
                                            </p:cTn>
                                            <p:tgtEl>
                                              <p:spTgt spid="76"/>
                                            </p:tgtEl>
                                            <p:attrNameLst>
                                              <p:attrName>style.visibility</p:attrName>
                                            </p:attrNameLst>
                                          </p:cBhvr>
                                          <p:to>
                                            <p:strVal val="visible"/>
                                          </p:to>
                                        </p:set>
                                        <p:anim calcmode="lin" valueType="num" p14:bounceEnd="33333">
                                          <p:cBhvr additive="base">
                                            <p:cTn id="140" dur="300" fill="hold"/>
                                            <p:tgtEl>
                                              <p:spTgt spid="76"/>
                                            </p:tgtEl>
                                            <p:attrNameLst>
                                              <p:attrName>ppt_x</p:attrName>
                                            </p:attrNameLst>
                                          </p:cBhvr>
                                          <p:tavLst>
                                            <p:tav tm="0">
                                              <p:val>
                                                <p:strVal val="#ppt_x"/>
                                              </p:val>
                                            </p:tav>
                                            <p:tav tm="100000">
                                              <p:val>
                                                <p:strVal val="#ppt_x"/>
                                              </p:val>
                                            </p:tav>
                                          </p:tavLst>
                                        </p:anim>
                                        <p:anim calcmode="lin" valueType="num" p14:bounceEnd="33333">
                                          <p:cBhvr additive="base">
                                            <p:cTn id="141" dur="300" fill="hold"/>
                                            <p:tgtEl>
                                              <p:spTgt spid="76"/>
                                            </p:tgtEl>
                                            <p:attrNameLst>
                                              <p:attrName>ppt_y</p:attrName>
                                            </p:attrNameLst>
                                          </p:cBhvr>
                                          <p:tavLst>
                                            <p:tav tm="0">
                                              <p:val>
                                                <p:strVal val="0-#ppt_h/2"/>
                                              </p:val>
                                            </p:tav>
                                            <p:tav tm="100000">
                                              <p:val>
                                                <p:strVal val="#ppt_y"/>
                                              </p:val>
                                            </p:tav>
                                          </p:tavLst>
                                        </p:anim>
                                      </p:childTnLst>
                                    </p:cTn>
                                  </p:par>
                                </p:childTnLst>
                              </p:cTn>
                            </p:par>
                            <p:par>
                              <p:cTn id="142" fill="hold">
                                <p:stCondLst>
                                  <p:cond delay="9220"/>
                                </p:stCondLst>
                                <p:childTnLst>
                                  <p:par>
                                    <p:cTn id="143" presetID="22" presetClass="entr" presetSubtype="8" fill="hold" grpId="0" nodeType="afterEffect">
                                      <p:stCondLst>
                                        <p:cond delay="0"/>
                                      </p:stCondLst>
                                      <p:childTnLst>
                                        <p:set>
                                          <p:cBhvr>
                                            <p:cTn id="144" dur="1" fill="hold">
                                              <p:stCondLst>
                                                <p:cond delay="0"/>
                                              </p:stCondLst>
                                            </p:cTn>
                                            <p:tgtEl>
                                              <p:spTgt spid="58"/>
                                            </p:tgtEl>
                                            <p:attrNameLst>
                                              <p:attrName>style.visibility</p:attrName>
                                            </p:attrNameLst>
                                          </p:cBhvr>
                                          <p:to>
                                            <p:strVal val="visible"/>
                                          </p:to>
                                        </p:set>
                                        <p:animEffect transition="in" filter="wipe(left)">
                                          <p:cBhvr>
                                            <p:cTn id="145" dur="500"/>
                                            <p:tgtEl>
                                              <p:spTgt spid="58"/>
                                            </p:tgtEl>
                                          </p:cBhvr>
                                        </p:animEffect>
                                      </p:childTnLst>
                                    </p:cTn>
                                  </p:par>
                                </p:childTnLst>
                              </p:cTn>
                            </p:par>
                            <p:par>
                              <p:cTn id="146" fill="hold">
                                <p:stCondLst>
                                  <p:cond delay="9720"/>
                                </p:stCondLst>
                                <p:childTnLst>
                                  <p:par>
                                    <p:cTn id="147" presetID="31" presetClass="entr" presetSubtype="0" fill="hold" grpId="0" nodeType="afterEffect">
                                      <p:stCondLst>
                                        <p:cond delay="0"/>
                                      </p:stCondLst>
                                      <p:childTnLst>
                                        <p:set>
                                          <p:cBhvr>
                                            <p:cTn id="148" dur="1" fill="hold">
                                              <p:stCondLst>
                                                <p:cond delay="0"/>
                                              </p:stCondLst>
                                            </p:cTn>
                                            <p:tgtEl>
                                              <p:spTgt spid="69"/>
                                            </p:tgtEl>
                                            <p:attrNameLst>
                                              <p:attrName>style.visibility</p:attrName>
                                            </p:attrNameLst>
                                          </p:cBhvr>
                                          <p:to>
                                            <p:strVal val="visible"/>
                                          </p:to>
                                        </p:set>
                                        <p:anim calcmode="lin" valueType="num">
                                          <p:cBhvr>
                                            <p:cTn id="149" dur="500" fill="hold"/>
                                            <p:tgtEl>
                                              <p:spTgt spid="69"/>
                                            </p:tgtEl>
                                            <p:attrNameLst>
                                              <p:attrName>ppt_w</p:attrName>
                                            </p:attrNameLst>
                                          </p:cBhvr>
                                          <p:tavLst>
                                            <p:tav tm="0">
                                              <p:val>
                                                <p:fltVal val="0"/>
                                              </p:val>
                                            </p:tav>
                                            <p:tav tm="100000">
                                              <p:val>
                                                <p:strVal val="#ppt_w"/>
                                              </p:val>
                                            </p:tav>
                                          </p:tavLst>
                                        </p:anim>
                                        <p:anim calcmode="lin" valueType="num">
                                          <p:cBhvr>
                                            <p:cTn id="150" dur="500" fill="hold"/>
                                            <p:tgtEl>
                                              <p:spTgt spid="69"/>
                                            </p:tgtEl>
                                            <p:attrNameLst>
                                              <p:attrName>ppt_h</p:attrName>
                                            </p:attrNameLst>
                                          </p:cBhvr>
                                          <p:tavLst>
                                            <p:tav tm="0">
                                              <p:val>
                                                <p:fltVal val="0"/>
                                              </p:val>
                                            </p:tav>
                                            <p:tav tm="100000">
                                              <p:val>
                                                <p:strVal val="#ppt_h"/>
                                              </p:val>
                                            </p:tav>
                                          </p:tavLst>
                                        </p:anim>
                                        <p:anim calcmode="lin" valueType="num">
                                          <p:cBhvr>
                                            <p:cTn id="151" dur="500" fill="hold"/>
                                            <p:tgtEl>
                                              <p:spTgt spid="69"/>
                                            </p:tgtEl>
                                            <p:attrNameLst>
                                              <p:attrName>style.rotation</p:attrName>
                                            </p:attrNameLst>
                                          </p:cBhvr>
                                          <p:tavLst>
                                            <p:tav tm="0">
                                              <p:val>
                                                <p:fltVal val="90"/>
                                              </p:val>
                                            </p:tav>
                                            <p:tav tm="100000">
                                              <p:val>
                                                <p:fltVal val="0"/>
                                              </p:val>
                                            </p:tav>
                                          </p:tavLst>
                                        </p:anim>
                                        <p:animEffect transition="in" filter="fade">
                                          <p:cBhvr>
                                            <p:cTn id="152" dur="500"/>
                                            <p:tgtEl>
                                              <p:spTgt spid="69"/>
                                            </p:tgtEl>
                                          </p:cBhvr>
                                        </p:animEffect>
                                      </p:childTnLst>
                                    </p:cTn>
                                  </p:par>
                                </p:childTnLst>
                              </p:cTn>
                            </p:par>
                            <p:par>
                              <p:cTn id="153" fill="hold">
                                <p:stCondLst>
                                  <p:cond delay="10220"/>
                                </p:stCondLst>
                                <p:childTnLst>
                                  <p:par>
                                    <p:cTn id="154" presetID="2" presetClass="entr" presetSubtype="1" fill="hold" grpId="0" nodeType="afterEffect" p14:presetBounceEnd="33333">
                                      <p:stCondLst>
                                        <p:cond delay="0"/>
                                      </p:stCondLst>
                                      <p:childTnLst>
                                        <p:set>
                                          <p:cBhvr>
                                            <p:cTn id="155" dur="1" fill="hold">
                                              <p:stCondLst>
                                                <p:cond delay="0"/>
                                              </p:stCondLst>
                                            </p:cTn>
                                            <p:tgtEl>
                                              <p:spTgt spid="77"/>
                                            </p:tgtEl>
                                            <p:attrNameLst>
                                              <p:attrName>style.visibility</p:attrName>
                                            </p:attrNameLst>
                                          </p:cBhvr>
                                          <p:to>
                                            <p:strVal val="visible"/>
                                          </p:to>
                                        </p:set>
                                        <p:anim calcmode="lin" valueType="num" p14:bounceEnd="33333">
                                          <p:cBhvr additive="base">
                                            <p:cTn id="156" dur="300" fill="hold"/>
                                            <p:tgtEl>
                                              <p:spTgt spid="77"/>
                                            </p:tgtEl>
                                            <p:attrNameLst>
                                              <p:attrName>ppt_x</p:attrName>
                                            </p:attrNameLst>
                                          </p:cBhvr>
                                          <p:tavLst>
                                            <p:tav tm="0">
                                              <p:val>
                                                <p:strVal val="#ppt_x"/>
                                              </p:val>
                                            </p:tav>
                                            <p:tav tm="100000">
                                              <p:val>
                                                <p:strVal val="#ppt_x"/>
                                              </p:val>
                                            </p:tav>
                                          </p:tavLst>
                                        </p:anim>
                                        <p:anim calcmode="lin" valueType="num" p14:bounceEnd="33333">
                                          <p:cBhvr additive="base">
                                            <p:cTn id="157" dur="300" fill="hold"/>
                                            <p:tgtEl>
                                              <p:spTgt spid="77"/>
                                            </p:tgtEl>
                                            <p:attrNameLst>
                                              <p:attrName>ppt_y</p:attrName>
                                            </p:attrNameLst>
                                          </p:cBhvr>
                                          <p:tavLst>
                                            <p:tav tm="0">
                                              <p:val>
                                                <p:strVal val="0-#ppt_h/2"/>
                                              </p:val>
                                            </p:tav>
                                            <p:tav tm="100000">
                                              <p:val>
                                                <p:strVal val="#ppt_y"/>
                                              </p:val>
                                            </p:tav>
                                          </p:tavLst>
                                        </p:anim>
                                      </p:childTnLst>
                                    </p:cTn>
                                  </p:par>
                                </p:childTnLst>
                              </p:cTn>
                            </p:par>
                            <p:par>
                              <p:cTn id="158" fill="hold">
                                <p:stCondLst>
                                  <p:cond delay="10520"/>
                                </p:stCondLst>
                                <p:childTnLst>
                                  <p:par>
                                    <p:cTn id="159" presetID="22" presetClass="entr" presetSubtype="8" fill="hold" grpId="0" nodeType="afterEffect">
                                      <p:stCondLst>
                                        <p:cond delay="0"/>
                                      </p:stCondLst>
                                      <p:childTnLst>
                                        <p:set>
                                          <p:cBhvr>
                                            <p:cTn id="160" dur="1" fill="hold">
                                              <p:stCondLst>
                                                <p:cond delay="0"/>
                                              </p:stCondLst>
                                            </p:cTn>
                                            <p:tgtEl>
                                              <p:spTgt spid="67"/>
                                            </p:tgtEl>
                                            <p:attrNameLst>
                                              <p:attrName>style.visibility</p:attrName>
                                            </p:attrNameLst>
                                          </p:cBhvr>
                                          <p:to>
                                            <p:strVal val="visible"/>
                                          </p:to>
                                        </p:set>
                                        <p:animEffect transition="in" filter="wipe(left)">
                                          <p:cBhvr>
                                            <p:cTn id="16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43" grpId="0" animBg="1"/>
          <p:bldP spid="44" grpId="0" animBg="1"/>
          <p:bldP spid="49" grpId="0" animBg="1"/>
          <p:bldP spid="50" grpId="0" animBg="1"/>
          <p:bldP spid="51" grpId="0" animBg="1"/>
          <p:bldP spid="52" grpId="0" animBg="1"/>
          <p:bldP spid="53" grpId="0"/>
          <p:bldP spid="54" grpId="0" animBg="1"/>
          <p:bldP spid="55" grpId="0"/>
          <p:bldP spid="56" grpId="0"/>
          <p:bldP spid="57" grpId="0"/>
          <p:bldP spid="58" grpId="0"/>
          <p:bldP spid="59" grpId="0" animBg="1"/>
          <p:bldP spid="60" grpId="0"/>
          <p:bldP spid="61" grpId="0" animBg="1"/>
          <p:bldP spid="62" grpId="0"/>
          <p:bldP spid="63" grpId="0" animBg="1"/>
          <p:bldP spid="64" grpId="0"/>
          <p:bldP spid="65" grpId="0"/>
          <p:bldP spid="66" grpId="0" animBg="1"/>
          <p:bldP spid="67" grpId="0"/>
          <p:bldP spid="68" grpId="0" animBg="1"/>
          <p:bldP spid="69" grpId="0"/>
          <p:bldP spid="71" grpId="0"/>
          <p:bldP spid="75" grpId="0"/>
          <p:bldP spid="76"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childTnLst>
                              </p:cTn>
                            </p:par>
                            <p:par>
                              <p:cTn id="25" fill="hold">
                                <p:stCondLst>
                                  <p:cond delay="1420"/>
                                </p:stCondLst>
                                <p:childTnLst>
                                  <p:par>
                                    <p:cTn id="26" presetID="31" presetClass="entr" presetSubtype="0" fill="hold" grpId="0" nodeType="after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 calcmode="lin" valueType="num">
                                          <p:cBhvr>
                                            <p:cTn id="30" dur="500" fill="hold"/>
                                            <p:tgtEl>
                                              <p:spTgt spid="65"/>
                                            </p:tgtEl>
                                            <p:attrNameLst>
                                              <p:attrName>style.rotation</p:attrName>
                                            </p:attrNameLst>
                                          </p:cBhvr>
                                          <p:tavLst>
                                            <p:tav tm="0">
                                              <p:val>
                                                <p:fltVal val="90"/>
                                              </p:val>
                                            </p:tav>
                                            <p:tav tm="100000">
                                              <p:val>
                                                <p:fltVal val="0"/>
                                              </p:val>
                                            </p:tav>
                                          </p:tavLst>
                                        </p:anim>
                                        <p:animEffect transition="in" filter="fade">
                                          <p:cBhvr>
                                            <p:cTn id="31" dur="500"/>
                                            <p:tgtEl>
                                              <p:spTgt spid="65"/>
                                            </p:tgtEl>
                                          </p:cBhvr>
                                        </p:animEffect>
                                      </p:childTnLst>
                                    </p:cTn>
                                  </p:par>
                                </p:childTnLst>
                              </p:cTn>
                            </p:par>
                            <p:par>
                              <p:cTn id="32" fill="hold">
                                <p:stCondLst>
                                  <p:cond delay="1920"/>
                                </p:stCondLst>
                                <p:childTnLst>
                                  <p:par>
                                    <p:cTn id="33" presetID="1"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37" presetClass="path" presetSubtype="0" accel="50000" decel="50000" fill="hold" nodeType="withEffect">
                                      <p:stCondLst>
                                        <p:cond delay="0"/>
                                      </p:stCondLst>
                                      <p:childTnLst>
                                        <p:animMotion origin="layout" path="M -1.30808E-6 -7.40741E-7 C -0.01028 0.06111 -0.01223 0.10394 -0.05753 0.23958 C -0.08317 0.32593 -0.13601 0.41945 -0.17636 0.47778 C -0.21723 0.53588 -0.25094 0.55046 -0.30196 0.58912 C -0.33307 0.60857 -0.40713 0.64259 -0.4933 0.64491 " pathEditMode="relative" rAng="0" ptsTypes="AAAAA">
                                          <p:cBhvr>
                                            <p:cTn id="36" dur="1000" spd="-100000" fill="hold"/>
                                            <p:tgtEl>
                                              <p:spTgt spid="48"/>
                                            </p:tgtEl>
                                            <p:attrNameLst>
                                              <p:attrName>ppt_x</p:attrName>
                                              <p:attrName>ppt_y</p:attrName>
                                            </p:attrNameLst>
                                          </p:cBhvr>
                                          <p:rCtr x="-24665" y="32245"/>
                                        </p:animMotion>
                                      </p:childTnLst>
                                    </p:cTn>
                                  </p:par>
                                  <p:par>
                                    <p:cTn id="37" presetID="22" presetClass="entr" presetSubtype="4" fill="hold" grpId="0" nodeType="withEffect">
                                      <p:stCondLst>
                                        <p:cond delay="20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1000"/>
                                            <p:tgtEl>
                                              <p:spTgt spid="44"/>
                                            </p:tgtEl>
                                          </p:cBhvr>
                                        </p:animEffect>
                                      </p:childTnLst>
                                    </p:cTn>
                                  </p:par>
                                </p:childTnLst>
                              </p:cTn>
                            </p:par>
                            <p:par>
                              <p:cTn id="40" fill="hold">
                                <p:stCondLst>
                                  <p:cond delay="3120"/>
                                </p:stCondLst>
                                <p:childTnLst>
                                  <p:par>
                                    <p:cTn id="41" presetID="53" presetClass="entr" presetSubtype="16"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400" fill="hold"/>
                                            <p:tgtEl>
                                              <p:spTgt spid="52"/>
                                            </p:tgtEl>
                                            <p:attrNameLst>
                                              <p:attrName>ppt_w</p:attrName>
                                            </p:attrNameLst>
                                          </p:cBhvr>
                                          <p:tavLst>
                                            <p:tav tm="0">
                                              <p:val>
                                                <p:fltVal val="0"/>
                                              </p:val>
                                            </p:tav>
                                            <p:tav tm="100000">
                                              <p:val>
                                                <p:strVal val="#ppt_w"/>
                                              </p:val>
                                            </p:tav>
                                          </p:tavLst>
                                        </p:anim>
                                        <p:anim calcmode="lin" valueType="num">
                                          <p:cBhvr>
                                            <p:cTn id="44" dur="400" fill="hold"/>
                                            <p:tgtEl>
                                              <p:spTgt spid="52"/>
                                            </p:tgtEl>
                                            <p:attrNameLst>
                                              <p:attrName>ppt_h</p:attrName>
                                            </p:attrNameLst>
                                          </p:cBhvr>
                                          <p:tavLst>
                                            <p:tav tm="0">
                                              <p:val>
                                                <p:fltVal val="0"/>
                                              </p:val>
                                            </p:tav>
                                            <p:tav tm="100000">
                                              <p:val>
                                                <p:strVal val="#ppt_h"/>
                                              </p:val>
                                            </p:tav>
                                          </p:tavLst>
                                        </p:anim>
                                        <p:animEffect transition="in" filter="fade">
                                          <p:cBhvr>
                                            <p:cTn id="45" dur="400"/>
                                            <p:tgtEl>
                                              <p:spTgt spid="52"/>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49"/>
                                            </p:tgtEl>
                                            <p:attrNameLst>
                                              <p:attrName>style.visibility</p:attrName>
                                            </p:attrNameLst>
                                          </p:cBhvr>
                                          <p:to>
                                            <p:strVal val="visible"/>
                                          </p:to>
                                        </p:set>
                                        <p:anim calcmode="lin" valueType="num">
                                          <p:cBhvr>
                                            <p:cTn id="48" dur="400" fill="hold"/>
                                            <p:tgtEl>
                                              <p:spTgt spid="49"/>
                                            </p:tgtEl>
                                            <p:attrNameLst>
                                              <p:attrName>ppt_w</p:attrName>
                                            </p:attrNameLst>
                                          </p:cBhvr>
                                          <p:tavLst>
                                            <p:tav tm="0">
                                              <p:val>
                                                <p:fltVal val="0"/>
                                              </p:val>
                                            </p:tav>
                                            <p:tav tm="100000">
                                              <p:val>
                                                <p:strVal val="#ppt_w"/>
                                              </p:val>
                                            </p:tav>
                                          </p:tavLst>
                                        </p:anim>
                                        <p:anim calcmode="lin" valueType="num">
                                          <p:cBhvr>
                                            <p:cTn id="49" dur="400" fill="hold"/>
                                            <p:tgtEl>
                                              <p:spTgt spid="49"/>
                                            </p:tgtEl>
                                            <p:attrNameLst>
                                              <p:attrName>ppt_h</p:attrName>
                                            </p:attrNameLst>
                                          </p:cBhvr>
                                          <p:tavLst>
                                            <p:tav tm="0">
                                              <p:val>
                                                <p:fltVal val="0"/>
                                              </p:val>
                                            </p:tav>
                                            <p:tav tm="100000">
                                              <p:val>
                                                <p:strVal val="#ppt_h"/>
                                              </p:val>
                                            </p:tav>
                                          </p:tavLst>
                                        </p:anim>
                                        <p:animEffect transition="in" filter="fade">
                                          <p:cBhvr>
                                            <p:cTn id="50" dur="400"/>
                                            <p:tgtEl>
                                              <p:spTgt spid="49"/>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50"/>
                                            </p:tgtEl>
                                            <p:attrNameLst>
                                              <p:attrName>style.visibility</p:attrName>
                                            </p:attrNameLst>
                                          </p:cBhvr>
                                          <p:to>
                                            <p:strVal val="visible"/>
                                          </p:to>
                                        </p:set>
                                        <p:anim calcmode="lin" valueType="num">
                                          <p:cBhvr>
                                            <p:cTn id="53" dur="400" fill="hold"/>
                                            <p:tgtEl>
                                              <p:spTgt spid="50"/>
                                            </p:tgtEl>
                                            <p:attrNameLst>
                                              <p:attrName>ppt_w</p:attrName>
                                            </p:attrNameLst>
                                          </p:cBhvr>
                                          <p:tavLst>
                                            <p:tav tm="0">
                                              <p:val>
                                                <p:fltVal val="0"/>
                                              </p:val>
                                            </p:tav>
                                            <p:tav tm="100000">
                                              <p:val>
                                                <p:strVal val="#ppt_w"/>
                                              </p:val>
                                            </p:tav>
                                          </p:tavLst>
                                        </p:anim>
                                        <p:anim calcmode="lin" valueType="num">
                                          <p:cBhvr>
                                            <p:cTn id="54" dur="400" fill="hold"/>
                                            <p:tgtEl>
                                              <p:spTgt spid="50"/>
                                            </p:tgtEl>
                                            <p:attrNameLst>
                                              <p:attrName>ppt_h</p:attrName>
                                            </p:attrNameLst>
                                          </p:cBhvr>
                                          <p:tavLst>
                                            <p:tav tm="0">
                                              <p:val>
                                                <p:fltVal val="0"/>
                                              </p:val>
                                            </p:tav>
                                            <p:tav tm="100000">
                                              <p:val>
                                                <p:strVal val="#ppt_h"/>
                                              </p:val>
                                            </p:tav>
                                          </p:tavLst>
                                        </p:anim>
                                        <p:animEffect transition="in" filter="fade">
                                          <p:cBhvr>
                                            <p:cTn id="55" dur="400"/>
                                            <p:tgtEl>
                                              <p:spTgt spid="50"/>
                                            </p:tgtEl>
                                          </p:cBhvr>
                                        </p:animEffect>
                                      </p:childTnLst>
                                    </p:cTn>
                                  </p:par>
                                  <p:par>
                                    <p:cTn id="56" presetID="53" presetClass="entr" presetSubtype="16" fill="hold" grpId="0" nodeType="withEffect">
                                      <p:stCondLst>
                                        <p:cond delay="300"/>
                                      </p:stCondLst>
                                      <p:childTnLst>
                                        <p:set>
                                          <p:cBhvr>
                                            <p:cTn id="57" dur="1" fill="hold">
                                              <p:stCondLst>
                                                <p:cond delay="0"/>
                                              </p:stCondLst>
                                            </p:cTn>
                                            <p:tgtEl>
                                              <p:spTgt spid="51"/>
                                            </p:tgtEl>
                                            <p:attrNameLst>
                                              <p:attrName>style.visibility</p:attrName>
                                            </p:attrNameLst>
                                          </p:cBhvr>
                                          <p:to>
                                            <p:strVal val="visible"/>
                                          </p:to>
                                        </p:set>
                                        <p:anim calcmode="lin" valueType="num">
                                          <p:cBhvr>
                                            <p:cTn id="58" dur="400" fill="hold"/>
                                            <p:tgtEl>
                                              <p:spTgt spid="51"/>
                                            </p:tgtEl>
                                            <p:attrNameLst>
                                              <p:attrName>ppt_w</p:attrName>
                                            </p:attrNameLst>
                                          </p:cBhvr>
                                          <p:tavLst>
                                            <p:tav tm="0">
                                              <p:val>
                                                <p:fltVal val="0"/>
                                              </p:val>
                                            </p:tav>
                                            <p:tav tm="100000">
                                              <p:val>
                                                <p:strVal val="#ppt_w"/>
                                              </p:val>
                                            </p:tav>
                                          </p:tavLst>
                                        </p:anim>
                                        <p:anim calcmode="lin" valueType="num">
                                          <p:cBhvr>
                                            <p:cTn id="59" dur="400" fill="hold"/>
                                            <p:tgtEl>
                                              <p:spTgt spid="51"/>
                                            </p:tgtEl>
                                            <p:attrNameLst>
                                              <p:attrName>ppt_h</p:attrName>
                                            </p:attrNameLst>
                                          </p:cBhvr>
                                          <p:tavLst>
                                            <p:tav tm="0">
                                              <p:val>
                                                <p:fltVal val="0"/>
                                              </p:val>
                                            </p:tav>
                                            <p:tav tm="100000">
                                              <p:val>
                                                <p:strVal val="#ppt_h"/>
                                              </p:val>
                                            </p:tav>
                                          </p:tavLst>
                                        </p:anim>
                                        <p:animEffect transition="in" filter="fade">
                                          <p:cBhvr>
                                            <p:cTn id="60" dur="400"/>
                                            <p:tgtEl>
                                              <p:spTgt spid="51"/>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66"/>
                                            </p:tgtEl>
                                            <p:attrNameLst>
                                              <p:attrName>style.visibility</p:attrName>
                                            </p:attrNameLst>
                                          </p:cBhvr>
                                          <p:to>
                                            <p:strVal val="visible"/>
                                          </p:to>
                                        </p:set>
                                        <p:anim calcmode="lin" valueType="num">
                                          <p:cBhvr>
                                            <p:cTn id="63" dur="400" fill="hold"/>
                                            <p:tgtEl>
                                              <p:spTgt spid="66"/>
                                            </p:tgtEl>
                                            <p:attrNameLst>
                                              <p:attrName>ppt_w</p:attrName>
                                            </p:attrNameLst>
                                          </p:cBhvr>
                                          <p:tavLst>
                                            <p:tav tm="0">
                                              <p:val>
                                                <p:fltVal val="0"/>
                                              </p:val>
                                            </p:tav>
                                            <p:tav tm="100000">
                                              <p:val>
                                                <p:strVal val="#ppt_w"/>
                                              </p:val>
                                            </p:tav>
                                          </p:tavLst>
                                        </p:anim>
                                        <p:anim calcmode="lin" valueType="num">
                                          <p:cBhvr>
                                            <p:cTn id="64" dur="400" fill="hold"/>
                                            <p:tgtEl>
                                              <p:spTgt spid="66"/>
                                            </p:tgtEl>
                                            <p:attrNameLst>
                                              <p:attrName>ppt_h</p:attrName>
                                            </p:attrNameLst>
                                          </p:cBhvr>
                                          <p:tavLst>
                                            <p:tav tm="0">
                                              <p:val>
                                                <p:fltVal val="0"/>
                                              </p:val>
                                            </p:tav>
                                            <p:tav tm="100000">
                                              <p:val>
                                                <p:strVal val="#ppt_h"/>
                                              </p:val>
                                            </p:tav>
                                          </p:tavLst>
                                        </p:anim>
                                        <p:animEffect transition="in" filter="fade">
                                          <p:cBhvr>
                                            <p:cTn id="65" dur="400"/>
                                            <p:tgtEl>
                                              <p:spTgt spid="66"/>
                                            </p:tgtEl>
                                          </p:cBhvr>
                                        </p:animEffect>
                                      </p:childTnLst>
                                    </p:cTn>
                                  </p:par>
                                </p:childTnLst>
                              </p:cTn>
                            </p:par>
                            <p:par>
                              <p:cTn id="66" fill="hold">
                                <p:stCondLst>
                                  <p:cond delay="3920"/>
                                </p:stCondLst>
                                <p:childTnLst>
                                  <p:par>
                                    <p:cTn id="67" presetID="2" presetClass="entr" presetSubtype="8"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additive="base">
                                            <p:cTn id="69" dur="500" fill="hold"/>
                                            <p:tgtEl>
                                              <p:spTgt spid="54"/>
                                            </p:tgtEl>
                                            <p:attrNameLst>
                                              <p:attrName>ppt_x</p:attrName>
                                            </p:attrNameLst>
                                          </p:cBhvr>
                                          <p:tavLst>
                                            <p:tav tm="0">
                                              <p:val>
                                                <p:strVal val="0-#ppt_w/2"/>
                                              </p:val>
                                            </p:tav>
                                            <p:tav tm="100000">
                                              <p:val>
                                                <p:strVal val="#ppt_x"/>
                                              </p:val>
                                            </p:tav>
                                          </p:tavLst>
                                        </p:anim>
                                        <p:anim calcmode="lin" valueType="num">
                                          <p:cBhvr additive="base">
                                            <p:cTn id="70" dur="500" fill="hold"/>
                                            <p:tgtEl>
                                              <p:spTgt spid="54"/>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10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
                                      </p:stCondLst>
                                      <p:childTnLst>
                                        <p:set>
                                          <p:cBhvr>
                                            <p:cTn id="76" dur="1" fill="hold">
                                              <p:stCondLst>
                                                <p:cond delay="0"/>
                                              </p:stCondLst>
                                            </p:cTn>
                                            <p:tgtEl>
                                              <p:spTgt spid="61"/>
                                            </p:tgtEl>
                                            <p:attrNameLst>
                                              <p:attrName>style.visibility</p:attrName>
                                            </p:attrNameLst>
                                          </p:cBhvr>
                                          <p:to>
                                            <p:strVal val="visible"/>
                                          </p:to>
                                        </p:set>
                                        <p:anim calcmode="lin" valueType="num">
                                          <p:cBhvr additive="base">
                                            <p:cTn id="77" dur="500" fill="hold"/>
                                            <p:tgtEl>
                                              <p:spTgt spid="61"/>
                                            </p:tgtEl>
                                            <p:attrNameLst>
                                              <p:attrName>ppt_x</p:attrName>
                                            </p:attrNameLst>
                                          </p:cBhvr>
                                          <p:tavLst>
                                            <p:tav tm="0">
                                              <p:val>
                                                <p:strVal val="0-#ppt_w/2"/>
                                              </p:val>
                                            </p:tav>
                                            <p:tav tm="100000">
                                              <p:val>
                                                <p:strVal val="#ppt_x"/>
                                              </p:val>
                                            </p:tav>
                                          </p:tavLst>
                                        </p:anim>
                                        <p:anim calcmode="lin" valueType="num">
                                          <p:cBhvr additive="base">
                                            <p:cTn id="78" dur="500" fill="hold"/>
                                            <p:tgtEl>
                                              <p:spTgt spid="61"/>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300"/>
                                      </p:stCondLst>
                                      <p:childTnLst>
                                        <p:set>
                                          <p:cBhvr>
                                            <p:cTn id="80" dur="1" fill="hold">
                                              <p:stCondLst>
                                                <p:cond delay="0"/>
                                              </p:stCondLst>
                                            </p:cTn>
                                            <p:tgtEl>
                                              <p:spTgt spid="63"/>
                                            </p:tgtEl>
                                            <p:attrNameLst>
                                              <p:attrName>style.visibility</p:attrName>
                                            </p:attrNameLst>
                                          </p:cBhvr>
                                          <p:to>
                                            <p:strVal val="visible"/>
                                          </p:to>
                                        </p:set>
                                        <p:anim calcmode="lin" valueType="num">
                                          <p:cBhvr additive="base">
                                            <p:cTn id="81" dur="500" fill="hold"/>
                                            <p:tgtEl>
                                              <p:spTgt spid="63"/>
                                            </p:tgtEl>
                                            <p:attrNameLst>
                                              <p:attrName>ppt_x</p:attrName>
                                            </p:attrNameLst>
                                          </p:cBhvr>
                                          <p:tavLst>
                                            <p:tav tm="0">
                                              <p:val>
                                                <p:strVal val="0-#ppt_w/2"/>
                                              </p:val>
                                            </p:tav>
                                            <p:tav tm="100000">
                                              <p:val>
                                                <p:strVal val="#ppt_x"/>
                                              </p:val>
                                            </p:tav>
                                          </p:tavLst>
                                        </p:anim>
                                        <p:anim calcmode="lin" valueType="num">
                                          <p:cBhvr additive="base">
                                            <p:cTn id="82" dur="500" fill="hold"/>
                                            <p:tgtEl>
                                              <p:spTgt spid="6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400"/>
                                      </p:stCondLst>
                                      <p:childTnLst>
                                        <p:set>
                                          <p:cBhvr>
                                            <p:cTn id="84" dur="1" fill="hold">
                                              <p:stCondLst>
                                                <p:cond delay="0"/>
                                              </p:stCondLst>
                                            </p:cTn>
                                            <p:tgtEl>
                                              <p:spTgt spid="68"/>
                                            </p:tgtEl>
                                            <p:attrNameLst>
                                              <p:attrName>style.visibility</p:attrName>
                                            </p:attrNameLst>
                                          </p:cBhvr>
                                          <p:to>
                                            <p:strVal val="visible"/>
                                          </p:to>
                                        </p:set>
                                        <p:anim calcmode="lin" valueType="num">
                                          <p:cBhvr additive="base">
                                            <p:cTn id="85" dur="500" fill="hold"/>
                                            <p:tgtEl>
                                              <p:spTgt spid="68"/>
                                            </p:tgtEl>
                                            <p:attrNameLst>
                                              <p:attrName>ppt_x</p:attrName>
                                            </p:attrNameLst>
                                          </p:cBhvr>
                                          <p:tavLst>
                                            <p:tav tm="0">
                                              <p:val>
                                                <p:strVal val="0-#ppt_w/2"/>
                                              </p:val>
                                            </p:tav>
                                            <p:tav tm="100000">
                                              <p:val>
                                                <p:strVal val="#ppt_x"/>
                                              </p:val>
                                            </p:tav>
                                          </p:tavLst>
                                        </p:anim>
                                        <p:anim calcmode="lin" valueType="num">
                                          <p:cBhvr additive="base">
                                            <p:cTn id="86" dur="500" fill="hold"/>
                                            <p:tgtEl>
                                              <p:spTgt spid="68"/>
                                            </p:tgtEl>
                                            <p:attrNameLst>
                                              <p:attrName>ppt_y</p:attrName>
                                            </p:attrNameLst>
                                          </p:cBhvr>
                                          <p:tavLst>
                                            <p:tav tm="0">
                                              <p:val>
                                                <p:strVal val="#ppt_y"/>
                                              </p:val>
                                            </p:tav>
                                            <p:tav tm="100000">
                                              <p:val>
                                                <p:strVal val="#ppt_y"/>
                                              </p:val>
                                            </p:tav>
                                          </p:tavLst>
                                        </p:anim>
                                      </p:childTnLst>
                                    </p:cTn>
                                  </p:par>
                                </p:childTnLst>
                              </p:cTn>
                            </p:par>
                            <p:par>
                              <p:cTn id="87" fill="hold">
                                <p:stCondLst>
                                  <p:cond delay="4820"/>
                                </p:stCondLst>
                                <p:childTnLst>
                                  <p:par>
                                    <p:cTn id="88" presetID="31" presetClass="entr" presetSubtype="0" fill="hold" grpId="0" nodeType="afterEffect">
                                      <p:stCondLst>
                                        <p:cond delay="0"/>
                                      </p:stCondLst>
                                      <p:childTnLst>
                                        <p:set>
                                          <p:cBhvr>
                                            <p:cTn id="89" dur="1" fill="hold">
                                              <p:stCondLst>
                                                <p:cond delay="0"/>
                                              </p:stCondLst>
                                            </p:cTn>
                                            <p:tgtEl>
                                              <p:spTgt spid="55"/>
                                            </p:tgtEl>
                                            <p:attrNameLst>
                                              <p:attrName>style.visibility</p:attrName>
                                            </p:attrNameLst>
                                          </p:cBhvr>
                                          <p:to>
                                            <p:strVal val="visible"/>
                                          </p:to>
                                        </p:set>
                                        <p:anim calcmode="lin" valueType="num">
                                          <p:cBhvr>
                                            <p:cTn id="90" dur="500" fill="hold"/>
                                            <p:tgtEl>
                                              <p:spTgt spid="55"/>
                                            </p:tgtEl>
                                            <p:attrNameLst>
                                              <p:attrName>ppt_w</p:attrName>
                                            </p:attrNameLst>
                                          </p:cBhvr>
                                          <p:tavLst>
                                            <p:tav tm="0">
                                              <p:val>
                                                <p:fltVal val="0"/>
                                              </p:val>
                                            </p:tav>
                                            <p:tav tm="100000">
                                              <p:val>
                                                <p:strVal val="#ppt_w"/>
                                              </p:val>
                                            </p:tav>
                                          </p:tavLst>
                                        </p:anim>
                                        <p:anim calcmode="lin" valueType="num">
                                          <p:cBhvr>
                                            <p:cTn id="91" dur="500" fill="hold"/>
                                            <p:tgtEl>
                                              <p:spTgt spid="55"/>
                                            </p:tgtEl>
                                            <p:attrNameLst>
                                              <p:attrName>ppt_h</p:attrName>
                                            </p:attrNameLst>
                                          </p:cBhvr>
                                          <p:tavLst>
                                            <p:tav tm="0">
                                              <p:val>
                                                <p:fltVal val="0"/>
                                              </p:val>
                                            </p:tav>
                                            <p:tav tm="100000">
                                              <p:val>
                                                <p:strVal val="#ppt_h"/>
                                              </p:val>
                                            </p:tav>
                                          </p:tavLst>
                                        </p:anim>
                                        <p:anim calcmode="lin" valueType="num">
                                          <p:cBhvr>
                                            <p:cTn id="92" dur="500" fill="hold"/>
                                            <p:tgtEl>
                                              <p:spTgt spid="55"/>
                                            </p:tgtEl>
                                            <p:attrNameLst>
                                              <p:attrName>style.rotation</p:attrName>
                                            </p:attrNameLst>
                                          </p:cBhvr>
                                          <p:tavLst>
                                            <p:tav tm="0">
                                              <p:val>
                                                <p:fltVal val="90"/>
                                              </p:val>
                                            </p:tav>
                                            <p:tav tm="100000">
                                              <p:val>
                                                <p:fltVal val="0"/>
                                              </p:val>
                                            </p:tav>
                                          </p:tavLst>
                                        </p:anim>
                                        <p:animEffect transition="in" filter="fade">
                                          <p:cBhvr>
                                            <p:cTn id="93" dur="500"/>
                                            <p:tgtEl>
                                              <p:spTgt spid="55"/>
                                            </p:tgtEl>
                                          </p:cBhvr>
                                        </p:animEffect>
                                      </p:childTnLst>
                                    </p:cTn>
                                  </p:par>
                                </p:childTnLst>
                              </p:cTn>
                            </p:par>
                            <p:par>
                              <p:cTn id="94" fill="hold">
                                <p:stCondLst>
                                  <p:cond delay="5320"/>
                                </p:stCondLst>
                                <p:childTnLst>
                                  <p:par>
                                    <p:cTn id="95" presetID="22" presetClass="entr" presetSubtype="8" fill="hold" grpId="0"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left)">
                                          <p:cBhvr>
                                            <p:cTn id="97" dur="500"/>
                                            <p:tgtEl>
                                              <p:spTgt spid="53"/>
                                            </p:tgtEl>
                                          </p:cBhvr>
                                        </p:animEffect>
                                      </p:childTnLst>
                                    </p:cTn>
                                  </p:par>
                                </p:childTnLst>
                              </p:cTn>
                            </p:par>
                            <p:par>
                              <p:cTn id="98" fill="hold">
                                <p:stCondLst>
                                  <p:cond delay="5820"/>
                                </p:stCondLst>
                                <p:childTnLst>
                                  <p:par>
                                    <p:cTn id="99" presetID="31" presetClass="entr" presetSubtype="0" fill="hold" grpId="0" nodeType="afterEffect">
                                      <p:stCondLst>
                                        <p:cond delay="0"/>
                                      </p:stCondLst>
                                      <p:childTnLst>
                                        <p:set>
                                          <p:cBhvr>
                                            <p:cTn id="100" dur="1" fill="hold">
                                              <p:stCondLst>
                                                <p:cond delay="0"/>
                                              </p:stCondLst>
                                            </p:cTn>
                                            <p:tgtEl>
                                              <p:spTgt spid="60"/>
                                            </p:tgtEl>
                                            <p:attrNameLst>
                                              <p:attrName>style.visibility</p:attrName>
                                            </p:attrNameLst>
                                          </p:cBhvr>
                                          <p:to>
                                            <p:strVal val="visible"/>
                                          </p:to>
                                        </p:set>
                                        <p:anim calcmode="lin" valueType="num">
                                          <p:cBhvr>
                                            <p:cTn id="101" dur="500" fill="hold"/>
                                            <p:tgtEl>
                                              <p:spTgt spid="60"/>
                                            </p:tgtEl>
                                            <p:attrNameLst>
                                              <p:attrName>ppt_w</p:attrName>
                                            </p:attrNameLst>
                                          </p:cBhvr>
                                          <p:tavLst>
                                            <p:tav tm="0">
                                              <p:val>
                                                <p:fltVal val="0"/>
                                              </p:val>
                                            </p:tav>
                                            <p:tav tm="100000">
                                              <p:val>
                                                <p:strVal val="#ppt_w"/>
                                              </p:val>
                                            </p:tav>
                                          </p:tavLst>
                                        </p:anim>
                                        <p:anim calcmode="lin" valueType="num">
                                          <p:cBhvr>
                                            <p:cTn id="102" dur="500" fill="hold"/>
                                            <p:tgtEl>
                                              <p:spTgt spid="60"/>
                                            </p:tgtEl>
                                            <p:attrNameLst>
                                              <p:attrName>ppt_h</p:attrName>
                                            </p:attrNameLst>
                                          </p:cBhvr>
                                          <p:tavLst>
                                            <p:tav tm="0">
                                              <p:val>
                                                <p:fltVal val="0"/>
                                              </p:val>
                                            </p:tav>
                                            <p:tav tm="100000">
                                              <p:val>
                                                <p:strVal val="#ppt_h"/>
                                              </p:val>
                                            </p:tav>
                                          </p:tavLst>
                                        </p:anim>
                                        <p:anim calcmode="lin" valueType="num">
                                          <p:cBhvr>
                                            <p:cTn id="103" dur="500" fill="hold"/>
                                            <p:tgtEl>
                                              <p:spTgt spid="60"/>
                                            </p:tgtEl>
                                            <p:attrNameLst>
                                              <p:attrName>style.rotation</p:attrName>
                                            </p:attrNameLst>
                                          </p:cBhvr>
                                          <p:tavLst>
                                            <p:tav tm="0">
                                              <p:val>
                                                <p:fltVal val="90"/>
                                              </p:val>
                                            </p:tav>
                                            <p:tav tm="100000">
                                              <p:val>
                                                <p:fltVal val="0"/>
                                              </p:val>
                                            </p:tav>
                                          </p:tavLst>
                                        </p:anim>
                                        <p:animEffect transition="in" filter="fade">
                                          <p:cBhvr>
                                            <p:cTn id="104" dur="500"/>
                                            <p:tgtEl>
                                              <p:spTgt spid="60"/>
                                            </p:tgtEl>
                                          </p:cBhvr>
                                        </p:animEffect>
                                      </p:childTnLst>
                                    </p:cTn>
                                  </p:par>
                                </p:childTnLst>
                              </p:cTn>
                            </p:par>
                            <p:par>
                              <p:cTn id="105" fill="hold">
                                <p:stCondLst>
                                  <p:cond delay="6320"/>
                                </p:stCondLst>
                                <p:childTnLst>
                                  <p:par>
                                    <p:cTn id="106" presetID="22" presetClass="entr" presetSubtype="8" fill="hold" grpId="0" nodeType="after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wipe(left)">
                                          <p:cBhvr>
                                            <p:cTn id="108" dur="500"/>
                                            <p:tgtEl>
                                              <p:spTgt spid="56"/>
                                            </p:tgtEl>
                                          </p:cBhvr>
                                        </p:animEffect>
                                      </p:childTnLst>
                                    </p:cTn>
                                  </p:par>
                                </p:childTnLst>
                              </p:cTn>
                            </p:par>
                            <p:par>
                              <p:cTn id="109" fill="hold">
                                <p:stCondLst>
                                  <p:cond delay="6820"/>
                                </p:stCondLst>
                                <p:childTnLst>
                                  <p:par>
                                    <p:cTn id="110" presetID="2" presetClass="entr" presetSubtype="1" fill="hold" grpId="0" nodeType="afterEffect">
                                      <p:stCondLst>
                                        <p:cond delay="0"/>
                                      </p:stCondLst>
                                      <p:childTnLst>
                                        <p:set>
                                          <p:cBhvr>
                                            <p:cTn id="111" dur="1" fill="hold">
                                              <p:stCondLst>
                                                <p:cond delay="0"/>
                                              </p:stCondLst>
                                            </p:cTn>
                                            <p:tgtEl>
                                              <p:spTgt spid="71"/>
                                            </p:tgtEl>
                                            <p:attrNameLst>
                                              <p:attrName>style.visibility</p:attrName>
                                            </p:attrNameLst>
                                          </p:cBhvr>
                                          <p:to>
                                            <p:strVal val="visible"/>
                                          </p:to>
                                        </p:set>
                                        <p:anim calcmode="lin" valueType="num">
                                          <p:cBhvr additive="base">
                                            <p:cTn id="112" dur="300" fill="hold"/>
                                            <p:tgtEl>
                                              <p:spTgt spid="71"/>
                                            </p:tgtEl>
                                            <p:attrNameLst>
                                              <p:attrName>ppt_x</p:attrName>
                                            </p:attrNameLst>
                                          </p:cBhvr>
                                          <p:tavLst>
                                            <p:tav tm="0">
                                              <p:val>
                                                <p:strVal val="#ppt_x"/>
                                              </p:val>
                                            </p:tav>
                                            <p:tav tm="100000">
                                              <p:val>
                                                <p:strVal val="#ppt_x"/>
                                              </p:val>
                                            </p:tav>
                                          </p:tavLst>
                                        </p:anim>
                                        <p:anim calcmode="lin" valueType="num">
                                          <p:cBhvr additive="base">
                                            <p:cTn id="113" dur="300" fill="hold"/>
                                            <p:tgtEl>
                                              <p:spTgt spid="71"/>
                                            </p:tgtEl>
                                            <p:attrNameLst>
                                              <p:attrName>ppt_y</p:attrName>
                                            </p:attrNameLst>
                                          </p:cBhvr>
                                          <p:tavLst>
                                            <p:tav tm="0">
                                              <p:val>
                                                <p:strVal val="0-#ppt_h/2"/>
                                              </p:val>
                                            </p:tav>
                                            <p:tav tm="100000">
                                              <p:val>
                                                <p:strVal val="#ppt_y"/>
                                              </p:val>
                                            </p:tav>
                                          </p:tavLst>
                                        </p:anim>
                                      </p:childTnLst>
                                    </p:cTn>
                                  </p:par>
                                </p:childTnLst>
                              </p:cTn>
                            </p:par>
                            <p:par>
                              <p:cTn id="114" fill="hold">
                                <p:stCondLst>
                                  <p:cond delay="7120"/>
                                </p:stCondLst>
                                <p:childTnLst>
                                  <p:par>
                                    <p:cTn id="115" presetID="31" presetClass="entr" presetSubtype="0" fill="hold" grpId="0" nodeType="afterEffect">
                                      <p:stCondLst>
                                        <p:cond delay="0"/>
                                      </p:stCondLst>
                                      <p:childTnLst>
                                        <p:set>
                                          <p:cBhvr>
                                            <p:cTn id="116" dur="1" fill="hold">
                                              <p:stCondLst>
                                                <p:cond delay="0"/>
                                              </p:stCondLst>
                                            </p:cTn>
                                            <p:tgtEl>
                                              <p:spTgt spid="62"/>
                                            </p:tgtEl>
                                            <p:attrNameLst>
                                              <p:attrName>style.visibility</p:attrName>
                                            </p:attrNameLst>
                                          </p:cBhvr>
                                          <p:to>
                                            <p:strVal val="visible"/>
                                          </p:to>
                                        </p:set>
                                        <p:anim calcmode="lin" valueType="num">
                                          <p:cBhvr>
                                            <p:cTn id="117" dur="500" fill="hold"/>
                                            <p:tgtEl>
                                              <p:spTgt spid="62"/>
                                            </p:tgtEl>
                                            <p:attrNameLst>
                                              <p:attrName>ppt_w</p:attrName>
                                            </p:attrNameLst>
                                          </p:cBhvr>
                                          <p:tavLst>
                                            <p:tav tm="0">
                                              <p:val>
                                                <p:fltVal val="0"/>
                                              </p:val>
                                            </p:tav>
                                            <p:tav tm="100000">
                                              <p:val>
                                                <p:strVal val="#ppt_w"/>
                                              </p:val>
                                            </p:tav>
                                          </p:tavLst>
                                        </p:anim>
                                        <p:anim calcmode="lin" valueType="num">
                                          <p:cBhvr>
                                            <p:cTn id="118" dur="500" fill="hold"/>
                                            <p:tgtEl>
                                              <p:spTgt spid="62"/>
                                            </p:tgtEl>
                                            <p:attrNameLst>
                                              <p:attrName>ppt_h</p:attrName>
                                            </p:attrNameLst>
                                          </p:cBhvr>
                                          <p:tavLst>
                                            <p:tav tm="0">
                                              <p:val>
                                                <p:fltVal val="0"/>
                                              </p:val>
                                            </p:tav>
                                            <p:tav tm="100000">
                                              <p:val>
                                                <p:strVal val="#ppt_h"/>
                                              </p:val>
                                            </p:tav>
                                          </p:tavLst>
                                        </p:anim>
                                        <p:anim calcmode="lin" valueType="num">
                                          <p:cBhvr>
                                            <p:cTn id="119" dur="500" fill="hold"/>
                                            <p:tgtEl>
                                              <p:spTgt spid="62"/>
                                            </p:tgtEl>
                                            <p:attrNameLst>
                                              <p:attrName>style.rotation</p:attrName>
                                            </p:attrNameLst>
                                          </p:cBhvr>
                                          <p:tavLst>
                                            <p:tav tm="0">
                                              <p:val>
                                                <p:fltVal val="90"/>
                                              </p:val>
                                            </p:tav>
                                            <p:tav tm="100000">
                                              <p:val>
                                                <p:fltVal val="0"/>
                                              </p:val>
                                            </p:tav>
                                          </p:tavLst>
                                        </p:anim>
                                        <p:animEffect transition="in" filter="fade">
                                          <p:cBhvr>
                                            <p:cTn id="120" dur="500"/>
                                            <p:tgtEl>
                                              <p:spTgt spid="62"/>
                                            </p:tgtEl>
                                          </p:cBhvr>
                                        </p:animEffect>
                                      </p:childTnLst>
                                    </p:cTn>
                                  </p:par>
                                </p:childTnLst>
                              </p:cTn>
                            </p:par>
                            <p:par>
                              <p:cTn id="121" fill="hold">
                                <p:stCondLst>
                                  <p:cond delay="7620"/>
                                </p:stCondLst>
                                <p:childTnLst>
                                  <p:par>
                                    <p:cTn id="122" presetID="2" presetClass="entr" presetSubtype="1" fill="hold" grpId="0" nodeType="afterEffect">
                                      <p:stCondLst>
                                        <p:cond delay="0"/>
                                      </p:stCondLst>
                                      <p:childTnLst>
                                        <p:set>
                                          <p:cBhvr>
                                            <p:cTn id="123" dur="1" fill="hold">
                                              <p:stCondLst>
                                                <p:cond delay="0"/>
                                              </p:stCondLst>
                                            </p:cTn>
                                            <p:tgtEl>
                                              <p:spTgt spid="75"/>
                                            </p:tgtEl>
                                            <p:attrNameLst>
                                              <p:attrName>style.visibility</p:attrName>
                                            </p:attrNameLst>
                                          </p:cBhvr>
                                          <p:to>
                                            <p:strVal val="visible"/>
                                          </p:to>
                                        </p:set>
                                        <p:anim calcmode="lin" valueType="num">
                                          <p:cBhvr additive="base">
                                            <p:cTn id="124" dur="300" fill="hold"/>
                                            <p:tgtEl>
                                              <p:spTgt spid="75"/>
                                            </p:tgtEl>
                                            <p:attrNameLst>
                                              <p:attrName>ppt_x</p:attrName>
                                            </p:attrNameLst>
                                          </p:cBhvr>
                                          <p:tavLst>
                                            <p:tav tm="0">
                                              <p:val>
                                                <p:strVal val="#ppt_x"/>
                                              </p:val>
                                            </p:tav>
                                            <p:tav tm="100000">
                                              <p:val>
                                                <p:strVal val="#ppt_x"/>
                                              </p:val>
                                            </p:tav>
                                          </p:tavLst>
                                        </p:anim>
                                        <p:anim calcmode="lin" valueType="num">
                                          <p:cBhvr additive="base">
                                            <p:cTn id="125" dur="300" fill="hold"/>
                                            <p:tgtEl>
                                              <p:spTgt spid="75"/>
                                            </p:tgtEl>
                                            <p:attrNameLst>
                                              <p:attrName>ppt_y</p:attrName>
                                            </p:attrNameLst>
                                          </p:cBhvr>
                                          <p:tavLst>
                                            <p:tav tm="0">
                                              <p:val>
                                                <p:strVal val="0-#ppt_h/2"/>
                                              </p:val>
                                            </p:tav>
                                            <p:tav tm="100000">
                                              <p:val>
                                                <p:strVal val="#ppt_y"/>
                                              </p:val>
                                            </p:tav>
                                          </p:tavLst>
                                        </p:anim>
                                      </p:childTnLst>
                                    </p:cTn>
                                  </p:par>
                                </p:childTnLst>
                              </p:cTn>
                            </p:par>
                            <p:par>
                              <p:cTn id="126" fill="hold">
                                <p:stCondLst>
                                  <p:cond delay="7920"/>
                                </p:stCondLst>
                                <p:childTnLst>
                                  <p:par>
                                    <p:cTn id="127" presetID="22" presetClass="entr" presetSubtype="8" fill="hold" grpId="0" nodeType="after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wipe(left)">
                                          <p:cBhvr>
                                            <p:cTn id="129" dur="500"/>
                                            <p:tgtEl>
                                              <p:spTgt spid="57"/>
                                            </p:tgtEl>
                                          </p:cBhvr>
                                        </p:animEffect>
                                      </p:childTnLst>
                                    </p:cTn>
                                  </p:par>
                                </p:childTnLst>
                              </p:cTn>
                            </p:par>
                            <p:par>
                              <p:cTn id="130" fill="hold">
                                <p:stCondLst>
                                  <p:cond delay="8420"/>
                                </p:stCondLst>
                                <p:childTnLst>
                                  <p:par>
                                    <p:cTn id="131" presetID="31" presetClass="entr" presetSubtype="0" fill="hold" grpId="0" nodeType="afterEffect">
                                      <p:stCondLst>
                                        <p:cond delay="0"/>
                                      </p:stCondLst>
                                      <p:childTnLst>
                                        <p:set>
                                          <p:cBhvr>
                                            <p:cTn id="132" dur="1" fill="hold">
                                              <p:stCondLst>
                                                <p:cond delay="0"/>
                                              </p:stCondLst>
                                            </p:cTn>
                                            <p:tgtEl>
                                              <p:spTgt spid="64"/>
                                            </p:tgtEl>
                                            <p:attrNameLst>
                                              <p:attrName>style.visibility</p:attrName>
                                            </p:attrNameLst>
                                          </p:cBhvr>
                                          <p:to>
                                            <p:strVal val="visible"/>
                                          </p:to>
                                        </p:set>
                                        <p:anim calcmode="lin" valueType="num">
                                          <p:cBhvr>
                                            <p:cTn id="133" dur="500" fill="hold"/>
                                            <p:tgtEl>
                                              <p:spTgt spid="64"/>
                                            </p:tgtEl>
                                            <p:attrNameLst>
                                              <p:attrName>ppt_w</p:attrName>
                                            </p:attrNameLst>
                                          </p:cBhvr>
                                          <p:tavLst>
                                            <p:tav tm="0">
                                              <p:val>
                                                <p:fltVal val="0"/>
                                              </p:val>
                                            </p:tav>
                                            <p:tav tm="100000">
                                              <p:val>
                                                <p:strVal val="#ppt_w"/>
                                              </p:val>
                                            </p:tav>
                                          </p:tavLst>
                                        </p:anim>
                                        <p:anim calcmode="lin" valueType="num">
                                          <p:cBhvr>
                                            <p:cTn id="134" dur="500" fill="hold"/>
                                            <p:tgtEl>
                                              <p:spTgt spid="64"/>
                                            </p:tgtEl>
                                            <p:attrNameLst>
                                              <p:attrName>ppt_h</p:attrName>
                                            </p:attrNameLst>
                                          </p:cBhvr>
                                          <p:tavLst>
                                            <p:tav tm="0">
                                              <p:val>
                                                <p:fltVal val="0"/>
                                              </p:val>
                                            </p:tav>
                                            <p:tav tm="100000">
                                              <p:val>
                                                <p:strVal val="#ppt_h"/>
                                              </p:val>
                                            </p:tav>
                                          </p:tavLst>
                                        </p:anim>
                                        <p:anim calcmode="lin" valueType="num">
                                          <p:cBhvr>
                                            <p:cTn id="135" dur="500" fill="hold"/>
                                            <p:tgtEl>
                                              <p:spTgt spid="64"/>
                                            </p:tgtEl>
                                            <p:attrNameLst>
                                              <p:attrName>style.rotation</p:attrName>
                                            </p:attrNameLst>
                                          </p:cBhvr>
                                          <p:tavLst>
                                            <p:tav tm="0">
                                              <p:val>
                                                <p:fltVal val="90"/>
                                              </p:val>
                                            </p:tav>
                                            <p:tav tm="100000">
                                              <p:val>
                                                <p:fltVal val="0"/>
                                              </p:val>
                                            </p:tav>
                                          </p:tavLst>
                                        </p:anim>
                                        <p:animEffect transition="in" filter="fade">
                                          <p:cBhvr>
                                            <p:cTn id="136" dur="500"/>
                                            <p:tgtEl>
                                              <p:spTgt spid="64"/>
                                            </p:tgtEl>
                                          </p:cBhvr>
                                        </p:animEffect>
                                      </p:childTnLst>
                                    </p:cTn>
                                  </p:par>
                                </p:childTnLst>
                              </p:cTn>
                            </p:par>
                            <p:par>
                              <p:cTn id="137" fill="hold">
                                <p:stCondLst>
                                  <p:cond delay="8920"/>
                                </p:stCondLst>
                                <p:childTnLst>
                                  <p:par>
                                    <p:cTn id="138" presetID="2" presetClass="entr" presetSubtype="1" fill="hold" grpId="0" nodeType="afterEffect">
                                      <p:stCondLst>
                                        <p:cond delay="0"/>
                                      </p:stCondLst>
                                      <p:childTnLst>
                                        <p:set>
                                          <p:cBhvr>
                                            <p:cTn id="139" dur="1" fill="hold">
                                              <p:stCondLst>
                                                <p:cond delay="0"/>
                                              </p:stCondLst>
                                            </p:cTn>
                                            <p:tgtEl>
                                              <p:spTgt spid="76"/>
                                            </p:tgtEl>
                                            <p:attrNameLst>
                                              <p:attrName>style.visibility</p:attrName>
                                            </p:attrNameLst>
                                          </p:cBhvr>
                                          <p:to>
                                            <p:strVal val="visible"/>
                                          </p:to>
                                        </p:set>
                                        <p:anim calcmode="lin" valueType="num">
                                          <p:cBhvr additive="base">
                                            <p:cTn id="140" dur="300" fill="hold"/>
                                            <p:tgtEl>
                                              <p:spTgt spid="76"/>
                                            </p:tgtEl>
                                            <p:attrNameLst>
                                              <p:attrName>ppt_x</p:attrName>
                                            </p:attrNameLst>
                                          </p:cBhvr>
                                          <p:tavLst>
                                            <p:tav tm="0">
                                              <p:val>
                                                <p:strVal val="#ppt_x"/>
                                              </p:val>
                                            </p:tav>
                                            <p:tav tm="100000">
                                              <p:val>
                                                <p:strVal val="#ppt_x"/>
                                              </p:val>
                                            </p:tav>
                                          </p:tavLst>
                                        </p:anim>
                                        <p:anim calcmode="lin" valueType="num">
                                          <p:cBhvr additive="base">
                                            <p:cTn id="141" dur="300" fill="hold"/>
                                            <p:tgtEl>
                                              <p:spTgt spid="76"/>
                                            </p:tgtEl>
                                            <p:attrNameLst>
                                              <p:attrName>ppt_y</p:attrName>
                                            </p:attrNameLst>
                                          </p:cBhvr>
                                          <p:tavLst>
                                            <p:tav tm="0">
                                              <p:val>
                                                <p:strVal val="0-#ppt_h/2"/>
                                              </p:val>
                                            </p:tav>
                                            <p:tav tm="100000">
                                              <p:val>
                                                <p:strVal val="#ppt_y"/>
                                              </p:val>
                                            </p:tav>
                                          </p:tavLst>
                                        </p:anim>
                                      </p:childTnLst>
                                    </p:cTn>
                                  </p:par>
                                </p:childTnLst>
                              </p:cTn>
                            </p:par>
                            <p:par>
                              <p:cTn id="142" fill="hold">
                                <p:stCondLst>
                                  <p:cond delay="9220"/>
                                </p:stCondLst>
                                <p:childTnLst>
                                  <p:par>
                                    <p:cTn id="143" presetID="22" presetClass="entr" presetSubtype="8" fill="hold" grpId="0" nodeType="afterEffect">
                                      <p:stCondLst>
                                        <p:cond delay="0"/>
                                      </p:stCondLst>
                                      <p:childTnLst>
                                        <p:set>
                                          <p:cBhvr>
                                            <p:cTn id="144" dur="1" fill="hold">
                                              <p:stCondLst>
                                                <p:cond delay="0"/>
                                              </p:stCondLst>
                                            </p:cTn>
                                            <p:tgtEl>
                                              <p:spTgt spid="58"/>
                                            </p:tgtEl>
                                            <p:attrNameLst>
                                              <p:attrName>style.visibility</p:attrName>
                                            </p:attrNameLst>
                                          </p:cBhvr>
                                          <p:to>
                                            <p:strVal val="visible"/>
                                          </p:to>
                                        </p:set>
                                        <p:animEffect transition="in" filter="wipe(left)">
                                          <p:cBhvr>
                                            <p:cTn id="145" dur="500"/>
                                            <p:tgtEl>
                                              <p:spTgt spid="58"/>
                                            </p:tgtEl>
                                          </p:cBhvr>
                                        </p:animEffect>
                                      </p:childTnLst>
                                    </p:cTn>
                                  </p:par>
                                </p:childTnLst>
                              </p:cTn>
                            </p:par>
                            <p:par>
                              <p:cTn id="146" fill="hold">
                                <p:stCondLst>
                                  <p:cond delay="9720"/>
                                </p:stCondLst>
                                <p:childTnLst>
                                  <p:par>
                                    <p:cTn id="147" presetID="31" presetClass="entr" presetSubtype="0" fill="hold" grpId="0" nodeType="afterEffect">
                                      <p:stCondLst>
                                        <p:cond delay="0"/>
                                      </p:stCondLst>
                                      <p:childTnLst>
                                        <p:set>
                                          <p:cBhvr>
                                            <p:cTn id="148" dur="1" fill="hold">
                                              <p:stCondLst>
                                                <p:cond delay="0"/>
                                              </p:stCondLst>
                                            </p:cTn>
                                            <p:tgtEl>
                                              <p:spTgt spid="69"/>
                                            </p:tgtEl>
                                            <p:attrNameLst>
                                              <p:attrName>style.visibility</p:attrName>
                                            </p:attrNameLst>
                                          </p:cBhvr>
                                          <p:to>
                                            <p:strVal val="visible"/>
                                          </p:to>
                                        </p:set>
                                        <p:anim calcmode="lin" valueType="num">
                                          <p:cBhvr>
                                            <p:cTn id="149" dur="500" fill="hold"/>
                                            <p:tgtEl>
                                              <p:spTgt spid="69"/>
                                            </p:tgtEl>
                                            <p:attrNameLst>
                                              <p:attrName>ppt_w</p:attrName>
                                            </p:attrNameLst>
                                          </p:cBhvr>
                                          <p:tavLst>
                                            <p:tav tm="0">
                                              <p:val>
                                                <p:fltVal val="0"/>
                                              </p:val>
                                            </p:tav>
                                            <p:tav tm="100000">
                                              <p:val>
                                                <p:strVal val="#ppt_w"/>
                                              </p:val>
                                            </p:tav>
                                          </p:tavLst>
                                        </p:anim>
                                        <p:anim calcmode="lin" valueType="num">
                                          <p:cBhvr>
                                            <p:cTn id="150" dur="500" fill="hold"/>
                                            <p:tgtEl>
                                              <p:spTgt spid="69"/>
                                            </p:tgtEl>
                                            <p:attrNameLst>
                                              <p:attrName>ppt_h</p:attrName>
                                            </p:attrNameLst>
                                          </p:cBhvr>
                                          <p:tavLst>
                                            <p:tav tm="0">
                                              <p:val>
                                                <p:fltVal val="0"/>
                                              </p:val>
                                            </p:tav>
                                            <p:tav tm="100000">
                                              <p:val>
                                                <p:strVal val="#ppt_h"/>
                                              </p:val>
                                            </p:tav>
                                          </p:tavLst>
                                        </p:anim>
                                        <p:anim calcmode="lin" valueType="num">
                                          <p:cBhvr>
                                            <p:cTn id="151" dur="500" fill="hold"/>
                                            <p:tgtEl>
                                              <p:spTgt spid="69"/>
                                            </p:tgtEl>
                                            <p:attrNameLst>
                                              <p:attrName>style.rotation</p:attrName>
                                            </p:attrNameLst>
                                          </p:cBhvr>
                                          <p:tavLst>
                                            <p:tav tm="0">
                                              <p:val>
                                                <p:fltVal val="90"/>
                                              </p:val>
                                            </p:tav>
                                            <p:tav tm="100000">
                                              <p:val>
                                                <p:fltVal val="0"/>
                                              </p:val>
                                            </p:tav>
                                          </p:tavLst>
                                        </p:anim>
                                        <p:animEffect transition="in" filter="fade">
                                          <p:cBhvr>
                                            <p:cTn id="152" dur="500"/>
                                            <p:tgtEl>
                                              <p:spTgt spid="69"/>
                                            </p:tgtEl>
                                          </p:cBhvr>
                                        </p:animEffect>
                                      </p:childTnLst>
                                    </p:cTn>
                                  </p:par>
                                </p:childTnLst>
                              </p:cTn>
                            </p:par>
                            <p:par>
                              <p:cTn id="153" fill="hold">
                                <p:stCondLst>
                                  <p:cond delay="10220"/>
                                </p:stCondLst>
                                <p:childTnLst>
                                  <p:par>
                                    <p:cTn id="154" presetID="2" presetClass="entr" presetSubtype="1" fill="hold" grpId="0" nodeType="afterEffect">
                                      <p:stCondLst>
                                        <p:cond delay="0"/>
                                      </p:stCondLst>
                                      <p:childTnLst>
                                        <p:set>
                                          <p:cBhvr>
                                            <p:cTn id="155" dur="1" fill="hold">
                                              <p:stCondLst>
                                                <p:cond delay="0"/>
                                              </p:stCondLst>
                                            </p:cTn>
                                            <p:tgtEl>
                                              <p:spTgt spid="77"/>
                                            </p:tgtEl>
                                            <p:attrNameLst>
                                              <p:attrName>style.visibility</p:attrName>
                                            </p:attrNameLst>
                                          </p:cBhvr>
                                          <p:to>
                                            <p:strVal val="visible"/>
                                          </p:to>
                                        </p:set>
                                        <p:anim calcmode="lin" valueType="num">
                                          <p:cBhvr additive="base">
                                            <p:cTn id="156" dur="300" fill="hold"/>
                                            <p:tgtEl>
                                              <p:spTgt spid="77"/>
                                            </p:tgtEl>
                                            <p:attrNameLst>
                                              <p:attrName>ppt_x</p:attrName>
                                            </p:attrNameLst>
                                          </p:cBhvr>
                                          <p:tavLst>
                                            <p:tav tm="0">
                                              <p:val>
                                                <p:strVal val="#ppt_x"/>
                                              </p:val>
                                            </p:tav>
                                            <p:tav tm="100000">
                                              <p:val>
                                                <p:strVal val="#ppt_x"/>
                                              </p:val>
                                            </p:tav>
                                          </p:tavLst>
                                        </p:anim>
                                        <p:anim calcmode="lin" valueType="num">
                                          <p:cBhvr additive="base">
                                            <p:cTn id="157" dur="300" fill="hold"/>
                                            <p:tgtEl>
                                              <p:spTgt spid="77"/>
                                            </p:tgtEl>
                                            <p:attrNameLst>
                                              <p:attrName>ppt_y</p:attrName>
                                            </p:attrNameLst>
                                          </p:cBhvr>
                                          <p:tavLst>
                                            <p:tav tm="0">
                                              <p:val>
                                                <p:strVal val="0-#ppt_h/2"/>
                                              </p:val>
                                            </p:tav>
                                            <p:tav tm="100000">
                                              <p:val>
                                                <p:strVal val="#ppt_y"/>
                                              </p:val>
                                            </p:tav>
                                          </p:tavLst>
                                        </p:anim>
                                      </p:childTnLst>
                                    </p:cTn>
                                  </p:par>
                                </p:childTnLst>
                              </p:cTn>
                            </p:par>
                            <p:par>
                              <p:cTn id="158" fill="hold">
                                <p:stCondLst>
                                  <p:cond delay="10520"/>
                                </p:stCondLst>
                                <p:childTnLst>
                                  <p:par>
                                    <p:cTn id="159" presetID="22" presetClass="entr" presetSubtype="8" fill="hold" grpId="0" nodeType="afterEffect">
                                      <p:stCondLst>
                                        <p:cond delay="0"/>
                                      </p:stCondLst>
                                      <p:childTnLst>
                                        <p:set>
                                          <p:cBhvr>
                                            <p:cTn id="160" dur="1" fill="hold">
                                              <p:stCondLst>
                                                <p:cond delay="0"/>
                                              </p:stCondLst>
                                            </p:cTn>
                                            <p:tgtEl>
                                              <p:spTgt spid="67"/>
                                            </p:tgtEl>
                                            <p:attrNameLst>
                                              <p:attrName>style.visibility</p:attrName>
                                            </p:attrNameLst>
                                          </p:cBhvr>
                                          <p:to>
                                            <p:strVal val="visible"/>
                                          </p:to>
                                        </p:set>
                                        <p:animEffect transition="in" filter="wipe(left)">
                                          <p:cBhvr>
                                            <p:cTn id="16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43" grpId="0" animBg="1"/>
          <p:bldP spid="44" grpId="0" animBg="1"/>
          <p:bldP spid="49" grpId="0" animBg="1"/>
          <p:bldP spid="50" grpId="0" animBg="1"/>
          <p:bldP spid="51" grpId="0" animBg="1"/>
          <p:bldP spid="52" grpId="0" animBg="1"/>
          <p:bldP spid="53" grpId="0"/>
          <p:bldP spid="54" grpId="0" animBg="1"/>
          <p:bldP spid="55" grpId="0"/>
          <p:bldP spid="56" grpId="0"/>
          <p:bldP spid="57" grpId="0"/>
          <p:bldP spid="58" grpId="0"/>
          <p:bldP spid="59" grpId="0" animBg="1"/>
          <p:bldP spid="60" grpId="0"/>
          <p:bldP spid="61" grpId="0" animBg="1"/>
          <p:bldP spid="62" grpId="0"/>
          <p:bldP spid="63" grpId="0" animBg="1"/>
          <p:bldP spid="64" grpId="0"/>
          <p:bldP spid="65" grpId="0"/>
          <p:bldP spid="66" grpId="0" animBg="1"/>
          <p:bldP spid="67" grpId="0"/>
          <p:bldP spid="68" grpId="0" animBg="1"/>
          <p:bldP spid="69" grpId="0"/>
          <p:bldP spid="71" grpId="0"/>
          <p:bldP spid="75" grpId="0"/>
          <p:bldP spid="76" grpId="0"/>
          <p:bldP spid="7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风险预测</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Freeform 5"/>
          <p:cNvSpPr>
            <a:spLocks/>
          </p:cNvSpPr>
          <p:nvPr/>
        </p:nvSpPr>
        <p:spPr bwMode="auto">
          <a:xfrm>
            <a:off x="6098381" y="3615043"/>
            <a:ext cx="1704975" cy="1663700"/>
          </a:xfrm>
          <a:custGeom>
            <a:avLst/>
            <a:gdLst>
              <a:gd name="T0" fmla="*/ 24 w 1727"/>
              <a:gd name="T1" fmla="*/ 0 h 1685"/>
              <a:gd name="T2" fmla="*/ 954 w 1727"/>
              <a:gd name="T3" fmla="*/ 0 h 1685"/>
              <a:gd name="T4" fmla="*/ 1714 w 1727"/>
              <a:gd name="T5" fmla="*/ 761 h 1685"/>
              <a:gd name="T6" fmla="*/ 1714 w 1727"/>
              <a:gd name="T7" fmla="*/ 1685 h 1685"/>
              <a:gd name="T8" fmla="*/ 785 w 1727"/>
              <a:gd name="T9" fmla="*/ 1685 h 1685"/>
              <a:gd name="T10" fmla="*/ 13 w 1727"/>
              <a:gd name="T11" fmla="*/ 772 h 1685"/>
              <a:gd name="T12" fmla="*/ 24 w 1727"/>
              <a:gd name="T13" fmla="*/ 0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24" y="0"/>
                </a:moveTo>
                <a:cubicBezTo>
                  <a:pt x="334" y="0"/>
                  <a:pt x="644" y="0"/>
                  <a:pt x="954" y="0"/>
                </a:cubicBezTo>
                <a:cubicBezTo>
                  <a:pt x="1403" y="24"/>
                  <a:pt x="1727" y="492"/>
                  <a:pt x="1714" y="761"/>
                </a:cubicBezTo>
                <a:cubicBezTo>
                  <a:pt x="1714" y="1069"/>
                  <a:pt x="1714" y="1377"/>
                  <a:pt x="1714" y="1685"/>
                </a:cubicBezTo>
                <a:cubicBezTo>
                  <a:pt x="1405" y="1685"/>
                  <a:pt x="1095" y="1685"/>
                  <a:pt x="785" y="1685"/>
                </a:cubicBezTo>
                <a:cubicBezTo>
                  <a:pt x="315" y="1681"/>
                  <a:pt x="0" y="1230"/>
                  <a:pt x="13" y="772"/>
                </a:cubicBezTo>
                <a:cubicBezTo>
                  <a:pt x="17" y="514"/>
                  <a:pt x="20" y="257"/>
                  <a:pt x="24" y="0"/>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Freeform 6"/>
          <p:cNvSpPr>
            <a:spLocks/>
          </p:cNvSpPr>
          <p:nvPr/>
        </p:nvSpPr>
        <p:spPr bwMode="auto">
          <a:xfrm>
            <a:off x="6098381" y="1841805"/>
            <a:ext cx="1704975" cy="1663700"/>
          </a:xfrm>
          <a:custGeom>
            <a:avLst/>
            <a:gdLst>
              <a:gd name="T0" fmla="*/ 24 w 1727"/>
              <a:gd name="T1" fmla="*/ 1685 h 1685"/>
              <a:gd name="T2" fmla="*/ 954 w 1727"/>
              <a:gd name="T3" fmla="*/ 1685 h 1685"/>
              <a:gd name="T4" fmla="*/ 1714 w 1727"/>
              <a:gd name="T5" fmla="*/ 924 h 1685"/>
              <a:gd name="T6" fmla="*/ 1714 w 1727"/>
              <a:gd name="T7" fmla="*/ 0 h 1685"/>
              <a:gd name="T8" fmla="*/ 785 w 1727"/>
              <a:gd name="T9" fmla="*/ 0 h 1685"/>
              <a:gd name="T10" fmla="*/ 13 w 1727"/>
              <a:gd name="T11" fmla="*/ 914 h 1685"/>
              <a:gd name="T12" fmla="*/ 24 w 1727"/>
              <a:gd name="T13" fmla="*/ 1685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24" y="1685"/>
                </a:moveTo>
                <a:cubicBezTo>
                  <a:pt x="334" y="1685"/>
                  <a:pt x="644" y="1685"/>
                  <a:pt x="954" y="1685"/>
                </a:cubicBezTo>
                <a:cubicBezTo>
                  <a:pt x="1403" y="1661"/>
                  <a:pt x="1727" y="1194"/>
                  <a:pt x="1714" y="924"/>
                </a:cubicBezTo>
                <a:cubicBezTo>
                  <a:pt x="1714" y="616"/>
                  <a:pt x="1714" y="308"/>
                  <a:pt x="1714" y="0"/>
                </a:cubicBezTo>
                <a:cubicBezTo>
                  <a:pt x="1405" y="0"/>
                  <a:pt x="1095" y="0"/>
                  <a:pt x="785" y="0"/>
                </a:cubicBezTo>
                <a:cubicBezTo>
                  <a:pt x="315" y="4"/>
                  <a:pt x="0" y="455"/>
                  <a:pt x="13" y="914"/>
                </a:cubicBezTo>
                <a:cubicBezTo>
                  <a:pt x="17" y="1171"/>
                  <a:pt x="20" y="1428"/>
                  <a:pt x="24" y="1685"/>
                </a:cubicBezTo>
                <a:close/>
              </a:path>
            </a:pathLst>
          </a:cu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Freeform 7"/>
          <p:cNvSpPr>
            <a:spLocks/>
          </p:cNvSpPr>
          <p:nvPr/>
        </p:nvSpPr>
        <p:spPr bwMode="auto">
          <a:xfrm>
            <a:off x="4344193" y="3615043"/>
            <a:ext cx="1704975" cy="1663700"/>
          </a:xfrm>
          <a:custGeom>
            <a:avLst/>
            <a:gdLst>
              <a:gd name="T0" fmla="*/ 1704 w 1727"/>
              <a:gd name="T1" fmla="*/ 0 h 1685"/>
              <a:gd name="T2" fmla="*/ 774 w 1727"/>
              <a:gd name="T3" fmla="*/ 0 h 1685"/>
              <a:gd name="T4" fmla="*/ 13 w 1727"/>
              <a:gd name="T5" fmla="*/ 761 h 1685"/>
              <a:gd name="T6" fmla="*/ 13 w 1727"/>
              <a:gd name="T7" fmla="*/ 1685 h 1685"/>
              <a:gd name="T8" fmla="*/ 943 w 1727"/>
              <a:gd name="T9" fmla="*/ 1685 h 1685"/>
              <a:gd name="T10" fmla="*/ 1714 w 1727"/>
              <a:gd name="T11" fmla="*/ 772 h 1685"/>
              <a:gd name="T12" fmla="*/ 1704 w 1727"/>
              <a:gd name="T13" fmla="*/ 0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1704" y="0"/>
                </a:moveTo>
                <a:cubicBezTo>
                  <a:pt x="1394" y="0"/>
                  <a:pt x="1084" y="0"/>
                  <a:pt x="774" y="0"/>
                </a:cubicBezTo>
                <a:cubicBezTo>
                  <a:pt x="325" y="24"/>
                  <a:pt x="0" y="492"/>
                  <a:pt x="13" y="761"/>
                </a:cubicBezTo>
                <a:cubicBezTo>
                  <a:pt x="13" y="1069"/>
                  <a:pt x="13" y="1377"/>
                  <a:pt x="13" y="1685"/>
                </a:cubicBezTo>
                <a:cubicBezTo>
                  <a:pt x="323" y="1685"/>
                  <a:pt x="633" y="1685"/>
                  <a:pt x="943" y="1685"/>
                </a:cubicBezTo>
                <a:cubicBezTo>
                  <a:pt x="1413" y="1681"/>
                  <a:pt x="1727" y="1230"/>
                  <a:pt x="1714" y="772"/>
                </a:cubicBezTo>
                <a:cubicBezTo>
                  <a:pt x="1711" y="514"/>
                  <a:pt x="1707" y="257"/>
                  <a:pt x="1704" y="0"/>
                </a:cubicBezTo>
                <a:close/>
              </a:path>
            </a:pathLst>
          </a:cu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Freeform 8"/>
          <p:cNvSpPr>
            <a:spLocks/>
          </p:cNvSpPr>
          <p:nvPr/>
        </p:nvSpPr>
        <p:spPr bwMode="auto">
          <a:xfrm>
            <a:off x="4344193" y="1841805"/>
            <a:ext cx="1704975" cy="1663700"/>
          </a:xfrm>
          <a:custGeom>
            <a:avLst/>
            <a:gdLst>
              <a:gd name="T0" fmla="*/ 1704 w 1727"/>
              <a:gd name="T1" fmla="*/ 1685 h 1685"/>
              <a:gd name="T2" fmla="*/ 774 w 1727"/>
              <a:gd name="T3" fmla="*/ 1685 h 1685"/>
              <a:gd name="T4" fmla="*/ 13 w 1727"/>
              <a:gd name="T5" fmla="*/ 924 h 1685"/>
              <a:gd name="T6" fmla="*/ 13 w 1727"/>
              <a:gd name="T7" fmla="*/ 0 h 1685"/>
              <a:gd name="T8" fmla="*/ 943 w 1727"/>
              <a:gd name="T9" fmla="*/ 0 h 1685"/>
              <a:gd name="T10" fmla="*/ 1714 w 1727"/>
              <a:gd name="T11" fmla="*/ 914 h 1685"/>
              <a:gd name="T12" fmla="*/ 1704 w 1727"/>
              <a:gd name="T13" fmla="*/ 1685 h 1685"/>
            </a:gdLst>
            <a:ahLst/>
            <a:cxnLst>
              <a:cxn ang="0">
                <a:pos x="T0" y="T1"/>
              </a:cxn>
              <a:cxn ang="0">
                <a:pos x="T2" y="T3"/>
              </a:cxn>
              <a:cxn ang="0">
                <a:pos x="T4" y="T5"/>
              </a:cxn>
              <a:cxn ang="0">
                <a:pos x="T6" y="T7"/>
              </a:cxn>
              <a:cxn ang="0">
                <a:pos x="T8" y="T9"/>
              </a:cxn>
              <a:cxn ang="0">
                <a:pos x="T10" y="T11"/>
              </a:cxn>
              <a:cxn ang="0">
                <a:pos x="T12" y="T13"/>
              </a:cxn>
            </a:cxnLst>
            <a:rect l="0" t="0" r="r" b="b"/>
            <a:pathLst>
              <a:path w="1727" h="1685">
                <a:moveTo>
                  <a:pt x="1704" y="1685"/>
                </a:moveTo>
                <a:cubicBezTo>
                  <a:pt x="1394" y="1685"/>
                  <a:pt x="1084" y="1685"/>
                  <a:pt x="774" y="1685"/>
                </a:cubicBezTo>
                <a:cubicBezTo>
                  <a:pt x="325" y="1661"/>
                  <a:pt x="0" y="1194"/>
                  <a:pt x="13" y="924"/>
                </a:cubicBezTo>
                <a:cubicBezTo>
                  <a:pt x="13" y="616"/>
                  <a:pt x="13" y="308"/>
                  <a:pt x="13" y="0"/>
                </a:cubicBezTo>
                <a:cubicBezTo>
                  <a:pt x="323" y="0"/>
                  <a:pt x="633" y="0"/>
                  <a:pt x="943" y="0"/>
                </a:cubicBezTo>
                <a:cubicBezTo>
                  <a:pt x="1413" y="4"/>
                  <a:pt x="1727" y="455"/>
                  <a:pt x="1714" y="914"/>
                </a:cubicBezTo>
                <a:cubicBezTo>
                  <a:pt x="1711" y="1171"/>
                  <a:pt x="1707" y="1428"/>
                  <a:pt x="1704" y="1685"/>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Oval 10"/>
          <p:cNvSpPr>
            <a:spLocks noChangeArrowheads="1"/>
          </p:cNvSpPr>
          <p:nvPr/>
        </p:nvSpPr>
        <p:spPr bwMode="auto">
          <a:xfrm>
            <a:off x="4832728" y="2258600"/>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TextBox 8"/>
          <p:cNvSpPr txBox="1"/>
          <p:nvPr/>
        </p:nvSpPr>
        <p:spPr>
          <a:xfrm>
            <a:off x="4899591" y="2292427"/>
            <a:ext cx="641814" cy="707886"/>
          </a:xfrm>
          <a:prstGeom prst="rect">
            <a:avLst/>
          </a:prstGeom>
          <a:noFill/>
        </p:spPr>
        <p:txBody>
          <a:bodyPr wrap="square" rtlCol="0">
            <a:spAutoFit/>
          </a:bodyPr>
          <a:lstStyle/>
          <a:p>
            <a:pPr algn="ctr"/>
            <a:r>
              <a:rPr lang="en-US" altLang="zh-CN"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S</a:t>
            </a:r>
            <a:endParaRPr lang="zh-CN" altLang="en-US"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TextBox 9"/>
          <p:cNvSpPr txBox="1"/>
          <p:nvPr/>
        </p:nvSpPr>
        <p:spPr>
          <a:xfrm>
            <a:off x="7818190" y="1535977"/>
            <a:ext cx="2865486" cy="461665"/>
          </a:xfrm>
          <a:prstGeom prst="rect">
            <a:avLst/>
          </a:prstGeom>
          <a:noFill/>
        </p:spPr>
        <p:txBody>
          <a:bodyPr wrap="square" rtlCol="0">
            <a:spAutoFit/>
          </a:bodyPr>
          <a:lstStyle/>
          <a:p>
            <a:r>
              <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劣势</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(Weaknesses)</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TextBox 10"/>
          <p:cNvSpPr txBox="1"/>
          <p:nvPr/>
        </p:nvSpPr>
        <p:spPr>
          <a:xfrm>
            <a:off x="7818191" y="1973076"/>
            <a:ext cx="3657574" cy="923330"/>
          </a:xfrm>
          <a:prstGeom prst="rect">
            <a:avLst/>
          </a:prstGeom>
          <a:noFill/>
        </p:spPr>
        <p:txBody>
          <a:bodyPr wrap="square" rtlCol="0">
            <a:spAutoFit/>
          </a:bodyPr>
          <a:lstStyle>
            <a:defPPr>
              <a:defRPr lang="zh-CN"/>
            </a:defPPr>
            <a:lvl1pPr>
              <a:defRPr>
                <a:latin typeface="+mn-ea"/>
                <a:ea typeface="+mn-ea"/>
              </a:defRPr>
            </a:lvl1pPr>
          </a:lstStyle>
          <a:p>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、前期客户沉淀工作需耗费大量人力物力。</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、前期招商工作将比较艰苦。</a:t>
            </a:r>
          </a:p>
        </p:txBody>
      </p:sp>
      <p:sp>
        <p:nvSpPr>
          <p:cNvPr id="37" name="TextBox 11"/>
          <p:cNvSpPr txBox="1"/>
          <p:nvPr/>
        </p:nvSpPr>
        <p:spPr>
          <a:xfrm>
            <a:off x="1189021" y="1535977"/>
            <a:ext cx="2906513" cy="461665"/>
          </a:xfrm>
          <a:prstGeom prst="rect">
            <a:avLst/>
          </a:prstGeom>
          <a:noFill/>
        </p:spPr>
        <p:txBody>
          <a:bodyPr wrap="square" rtlCol="0">
            <a:spAutoFit/>
          </a:bodyPr>
          <a:lstStyle/>
          <a:p>
            <a:pPr algn="r"/>
            <a:r>
              <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优势</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(Strengths)</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TextBox 12"/>
          <p:cNvSpPr txBox="1"/>
          <p:nvPr/>
        </p:nvSpPr>
        <p:spPr>
          <a:xfrm>
            <a:off x="828468" y="1973076"/>
            <a:ext cx="3430522" cy="1200329"/>
          </a:xfrm>
          <a:prstGeom prst="rect">
            <a:avLst/>
          </a:prstGeom>
          <a:noFill/>
        </p:spPr>
        <p:txBody>
          <a:bodyPr wrap="square" rtlCol="0">
            <a:spAutoFit/>
          </a:bodyPr>
          <a:lstStyle>
            <a:defPPr>
              <a:defRPr lang="zh-CN"/>
            </a:defPPr>
            <a:lvl1pPr>
              <a:defRPr>
                <a:latin typeface="+mn-ea"/>
                <a:ea typeface="+mn-ea"/>
              </a:defRPr>
            </a:lvl1pPr>
          </a:lstStyle>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、自建平台，经营方式灵活。</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、招商、促销可自己掌控。</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3</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、专业性强，市场细分比较准确，能吸引一批专业客户。</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TextBox 13"/>
          <p:cNvSpPr txBox="1"/>
          <p:nvPr/>
        </p:nvSpPr>
        <p:spPr>
          <a:xfrm>
            <a:off x="7818191" y="4524890"/>
            <a:ext cx="3657574" cy="923330"/>
          </a:xfrm>
          <a:prstGeom prst="rect">
            <a:avLst/>
          </a:prstGeom>
          <a:noFill/>
        </p:spPr>
        <p:txBody>
          <a:bodyPr wrap="square" rtlCol="0">
            <a:spAutoFit/>
          </a:bodyPr>
          <a:lstStyle>
            <a:defPPr>
              <a:defRPr lang="zh-CN"/>
            </a:defPPr>
            <a:lvl1pPr>
              <a:defRPr>
                <a:latin typeface="+mn-ea"/>
                <a:ea typeface="+mn-ea"/>
              </a:defRPr>
            </a:lvl1pPr>
          </a:lstStyle>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、用户量如果</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达不到一个量，盈利会成为问题。</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、资金链有断裂的危险。</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TextBox 14"/>
          <p:cNvSpPr txBox="1"/>
          <p:nvPr/>
        </p:nvSpPr>
        <p:spPr>
          <a:xfrm>
            <a:off x="828468" y="4524890"/>
            <a:ext cx="3430522" cy="1200329"/>
          </a:xfrm>
          <a:prstGeom prst="rect">
            <a:avLst/>
          </a:prstGeom>
          <a:noFill/>
        </p:spPr>
        <p:txBody>
          <a:bodyPr wrap="square" rtlCol="0">
            <a:spAutoFit/>
          </a:bodyPr>
          <a:lstStyle>
            <a:defPPr>
              <a:defRPr lang="zh-CN"/>
            </a:defPPr>
            <a:lvl1pPr>
              <a:defRPr>
                <a:latin typeface="+mn-ea"/>
                <a:ea typeface="+mn-ea"/>
              </a:defRPr>
            </a:lvl1pPr>
          </a:lstStyle>
          <a:p>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、在互联网加的大潮中，巧妙结合网络与实体行业。</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a:p>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、公司经营模式比较独特，可以获得国家政策支持。</a:t>
            </a:r>
            <a:endPar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Oval 10"/>
          <p:cNvSpPr>
            <a:spLocks noChangeArrowheads="1"/>
          </p:cNvSpPr>
          <p:nvPr/>
        </p:nvSpPr>
        <p:spPr bwMode="auto">
          <a:xfrm>
            <a:off x="6535404" y="2258600"/>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TextBox 16"/>
          <p:cNvSpPr txBox="1"/>
          <p:nvPr/>
        </p:nvSpPr>
        <p:spPr>
          <a:xfrm>
            <a:off x="6602267" y="2292427"/>
            <a:ext cx="641814" cy="707886"/>
          </a:xfrm>
          <a:prstGeom prst="rect">
            <a:avLst/>
          </a:prstGeom>
          <a:noFill/>
        </p:spPr>
        <p:txBody>
          <a:bodyPr wrap="square" rtlCol="0">
            <a:spAutoFit/>
          </a:bodyPr>
          <a:lstStyle/>
          <a:p>
            <a:pPr algn="ctr"/>
            <a:r>
              <a:rPr lang="en-US" altLang="zh-CN"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W</a:t>
            </a:r>
            <a:endParaRPr lang="zh-CN" altLang="en-US"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Oval 10"/>
          <p:cNvSpPr>
            <a:spLocks noChangeArrowheads="1"/>
          </p:cNvSpPr>
          <p:nvPr/>
        </p:nvSpPr>
        <p:spPr bwMode="auto">
          <a:xfrm>
            <a:off x="4832728" y="4024338"/>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TextBox 18"/>
          <p:cNvSpPr txBox="1"/>
          <p:nvPr/>
        </p:nvSpPr>
        <p:spPr>
          <a:xfrm>
            <a:off x="4899591" y="4058165"/>
            <a:ext cx="641814" cy="707886"/>
          </a:xfrm>
          <a:prstGeom prst="rect">
            <a:avLst/>
          </a:prstGeom>
          <a:noFill/>
        </p:spPr>
        <p:txBody>
          <a:bodyPr wrap="square" rtlCol="0">
            <a:spAutoFit/>
          </a:bodyPr>
          <a:lstStyle/>
          <a:p>
            <a:pPr algn="ctr"/>
            <a:r>
              <a:rPr lang="en-US" altLang="zh-CN"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O</a:t>
            </a:r>
            <a:endParaRPr lang="zh-CN" altLang="en-US"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Oval 10"/>
          <p:cNvSpPr>
            <a:spLocks noChangeArrowheads="1"/>
          </p:cNvSpPr>
          <p:nvPr/>
        </p:nvSpPr>
        <p:spPr bwMode="auto">
          <a:xfrm>
            <a:off x="6535404" y="4024338"/>
            <a:ext cx="775540" cy="77554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TextBox 20"/>
          <p:cNvSpPr txBox="1"/>
          <p:nvPr/>
        </p:nvSpPr>
        <p:spPr>
          <a:xfrm>
            <a:off x="6602267" y="4058165"/>
            <a:ext cx="641814" cy="707886"/>
          </a:xfrm>
          <a:prstGeom prst="rect">
            <a:avLst/>
          </a:prstGeom>
          <a:noFill/>
        </p:spPr>
        <p:txBody>
          <a:bodyPr wrap="square" rtlCol="0">
            <a:spAutoFit/>
          </a:bodyPr>
          <a:lstStyle/>
          <a:p>
            <a:pPr algn="ctr"/>
            <a:r>
              <a:rPr lang="en-US" altLang="zh-CN"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T</a:t>
            </a:r>
            <a:endParaRPr lang="zh-CN" altLang="en-US" sz="40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TextBox 21"/>
          <p:cNvSpPr txBox="1"/>
          <p:nvPr/>
        </p:nvSpPr>
        <p:spPr>
          <a:xfrm>
            <a:off x="7818190" y="4121521"/>
            <a:ext cx="2865486" cy="461665"/>
          </a:xfrm>
          <a:prstGeom prst="rect">
            <a:avLst/>
          </a:prstGeom>
          <a:noFill/>
        </p:spPr>
        <p:txBody>
          <a:bodyPr wrap="square" rtlCol="0">
            <a:spAutoFit/>
          </a:bodyPr>
          <a:lstStyle/>
          <a:p>
            <a:r>
              <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风险</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(Threats)</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TextBox 22"/>
          <p:cNvSpPr txBox="1"/>
          <p:nvPr/>
        </p:nvSpPr>
        <p:spPr>
          <a:xfrm>
            <a:off x="828469" y="4121521"/>
            <a:ext cx="3267066" cy="461665"/>
          </a:xfrm>
          <a:prstGeom prst="rect">
            <a:avLst/>
          </a:prstGeom>
          <a:noFill/>
        </p:spPr>
        <p:txBody>
          <a:bodyPr wrap="square" rtlCol="0">
            <a:spAutoFit/>
          </a:bodyPr>
          <a:lstStyle/>
          <a:p>
            <a:pPr algn="r"/>
            <a:r>
              <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机遇</a:t>
            </a:r>
            <a:r>
              <a:rPr lang="en-US" altLang="zh-CN"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(Opportunities)</a:t>
            </a:r>
            <a:endParaRPr lang="zh-CN" altLang="en-US" sz="2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20787982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 presetClass="entr" presetSubtype="9" fill="hold" grpId="0" nodeType="afterEffect" p14:presetBounceEnd="4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40000">
                                          <p:cBhvr additive="base">
                                            <p:cTn id="23"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32"/>
                                            </p:tgtEl>
                                            <p:attrNameLst>
                                              <p:attrName>ppt_y</p:attrName>
                                            </p:attrNameLst>
                                          </p:cBhvr>
                                          <p:tavLst>
                                            <p:tav tm="0">
                                              <p:val>
                                                <p:strVal val="0-#ppt_h/2"/>
                                              </p:val>
                                            </p:tav>
                                            <p:tav tm="100000">
                                              <p:val>
                                                <p:strVal val="#ppt_y"/>
                                              </p:val>
                                            </p:tav>
                                          </p:tavLst>
                                        </p:anim>
                                      </p:childTnLst>
                                    </p:cTn>
                                  </p:par>
                                  <p:par>
                                    <p:cTn id="25" presetID="2" presetClass="entr" presetSubtype="3" fill="hold" grpId="0" nodeType="withEffect" p14:presetBounceEnd="40000">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14:bounceEnd="40000">
                                          <p:cBhvr additive="base">
                                            <p:cTn id="27"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6" fill="hold" grpId="0" nodeType="withEffect" p14:presetBounceEnd="40000">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14:bounceEnd="40000">
                                          <p:cBhvr additive="base">
                                            <p:cTn id="31" dur="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14:presetBounceEnd="40000">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40000">
                                          <p:cBhvr additive="base">
                                            <p:cTn id="35" dur="5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31"/>
                                            </p:tgtEl>
                                            <p:attrNameLst>
                                              <p:attrName>ppt_y</p:attrName>
                                            </p:attrNameLst>
                                          </p:cBhvr>
                                          <p:tavLst>
                                            <p:tav tm="0">
                                              <p:val>
                                                <p:strVal val="1+#ppt_h/2"/>
                                              </p:val>
                                            </p:tav>
                                            <p:tav tm="100000">
                                              <p:val>
                                                <p:strVal val="#ppt_y"/>
                                              </p:val>
                                            </p:tav>
                                          </p:tavLst>
                                        </p:anim>
                                      </p:childTnLst>
                                    </p:cTn>
                                  </p:par>
                                </p:childTnLst>
                              </p:cTn>
                            </p:par>
                            <p:par>
                              <p:cTn id="37" fill="hold">
                                <p:stCondLst>
                                  <p:cond delay="1420"/>
                                </p:stCondLst>
                                <p:childTnLst>
                                  <p:par>
                                    <p:cTn id="38" presetID="53" presetClass="entr" presetSubtype="16"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1920"/>
                                </p:stCondLst>
                                <p:childTnLst>
                                  <p:par>
                                    <p:cTn id="49" presetID="31"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400" fill="hold"/>
                                            <p:tgtEl>
                                              <p:spTgt spid="37"/>
                                            </p:tgtEl>
                                            <p:attrNameLst>
                                              <p:attrName>ppt_w</p:attrName>
                                            </p:attrNameLst>
                                          </p:cBhvr>
                                          <p:tavLst>
                                            <p:tav tm="0">
                                              <p:val>
                                                <p:fltVal val="0"/>
                                              </p:val>
                                            </p:tav>
                                            <p:tav tm="100000">
                                              <p:val>
                                                <p:strVal val="#ppt_w"/>
                                              </p:val>
                                            </p:tav>
                                          </p:tavLst>
                                        </p:anim>
                                        <p:anim calcmode="lin" valueType="num">
                                          <p:cBhvr>
                                            <p:cTn id="52" dur="400" fill="hold"/>
                                            <p:tgtEl>
                                              <p:spTgt spid="37"/>
                                            </p:tgtEl>
                                            <p:attrNameLst>
                                              <p:attrName>ppt_h</p:attrName>
                                            </p:attrNameLst>
                                          </p:cBhvr>
                                          <p:tavLst>
                                            <p:tav tm="0">
                                              <p:val>
                                                <p:fltVal val="0"/>
                                              </p:val>
                                            </p:tav>
                                            <p:tav tm="100000">
                                              <p:val>
                                                <p:strVal val="#ppt_h"/>
                                              </p:val>
                                            </p:tav>
                                          </p:tavLst>
                                        </p:anim>
                                        <p:anim calcmode="lin" valueType="num">
                                          <p:cBhvr>
                                            <p:cTn id="53" dur="400" fill="hold"/>
                                            <p:tgtEl>
                                              <p:spTgt spid="37"/>
                                            </p:tgtEl>
                                            <p:attrNameLst>
                                              <p:attrName>style.rotation</p:attrName>
                                            </p:attrNameLst>
                                          </p:cBhvr>
                                          <p:tavLst>
                                            <p:tav tm="0">
                                              <p:val>
                                                <p:fltVal val="90"/>
                                              </p:val>
                                            </p:tav>
                                            <p:tav tm="100000">
                                              <p:val>
                                                <p:fltVal val="0"/>
                                              </p:val>
                                            </p:tav>
                                          </p:tavLst>
                                        </p:anim>
                                        <p:animEffect transition="in" filter="fade">
                                          <p:cBhvr>
                                            <p:cTn id="54" dur="400"/>
                                            <p:tgtEl>
                                              <p:spTgt spid="37"/>
                                            </p:tgtEl>
                                          </p:cBhvr>
                                        </p:animEffect>
                                      </p:childTnLst>
                                    </p:cTn>
                                  </p:par>
                                </p:childTnLst>
                              </p:cTn>
                            </p:par>
                            <p:par>
                              <p:cTn id="55" fill="hold">
                                <p:stCondLst>
                                  <p:cond delay="2320"/>
                                </p:stCondLst>
                                <p:childTnLst>
                                  <p:par>
                                    <p:cTn id="56" presetID="22" presetClass="entr" presetSubtype="1"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up)">
                                          <p:cBhvr>
                                            <p:cTn id="58" dur="500"/>
                                            <p:tgtEl>
                                              <p:spTgt spid="38"/>
                                            </p:tgtEl>
                                          </p:cBhvr>
                                        </p:animEffect>
                                      </p:childTnLst>
                                    </p:cTn>
                                  </p:par>
                                </p:childTnLst>
                              </p:cTn>
                            </p:par>
                            <p:par>
                              <p:cTn id="59" fill="hold">
                                <p:stCondLst>
                                  <p:cond delay="2820"/>
                                </p:stCondLst>
                                <p:childTnLst>
                                  <p:par>
                                    <p:cTn id="60" presetID="53" presetClass="entr" presetSubtype="16"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par>
                              <p:cTn id="70" fill="hold">
                                <p:stCondLst>
                                  <p:cond delay="3320"/>
                                </p:stCondLst>
                                <p:childTnLst>
                                  <p:par>
                                    <p:cTn id="71" presetID="31" presetClass="entr" presetSubtype="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p:cTn id="73" dur="400" fill="hold"/>
                                            <p:tgtEl>
                                              <p:spTgt spid="35"/>
                                            </p:tgtEl>
                                            <p:attrNameLst>
                                              <p:attrName>ppt_w</p:attrName>
                                            </p:attrNameLst>
                                          </p:cBhvr>
                                          <p:tavLst>
                                            <p:tav tm="0">
                                              <p:val>
                                                <p:fltVal val="0"/>
                                              </p:val>
                                            </p:tav>
                                            <p:tav tm="100000">
                                              <p:val>
                                                <p:strVal val="#ppt_w"/>
                                              </p:val>
                                            </p:tav>
                                          </p:tavLst>
                                        </p:anim>
                                        <p:anim calcmode="lin" valueType="num">
                                          <p:cBhvr>
                                            <p:cTn id="74" dur="400" fill="hold"/>
                                            <p:tgtEl>
                                              <p:spTgt spid="35"/>
                                            </p:tgtEl>
                                            <p:attrNameLst>
                                              <p:attrName>ppt_h</p:attrName>
                                            </p:attrNameLst>
                                          </p:cBhvr>
                                          <p:tavLst>
                                            <p:tav tm="0">
                                              <p:val>
                                                <p:fltVal val="0"/>
                                              </p:val>
                                            </p:tav>
                                            <p:tav tm="100000">
                                              <p:val>
                                                <p:strVal val="#ppt_h"/>
                                              </p:val>
                                            </p:tav>
                                          </p:tavLst>
                                        </p:anim>
                                        <p:anim calcmode="lin" valueType="num">
                                          <p:cBhvr>
                                            <p:cTn id="75" dur="400" fill="hold"/>
                                            <p:tgtEl>
                                              <p:spTgt spid="35"/>
                                            </p:tgtEl>
                                            <p:attrNameLst>
                                              <p:attrName>style.rotation</p:attrName>
                                            </p:attrNameLst>
                                          </p:cBhvr>
                                          <p:tavLst>
                                            <p:tav tm="0">
                                              <p:val>
                                                <p:fltVal val="90"/>
                                              </p:val>
                                            </p:tav>
                                            <p:tav tm="100000">
                                              <p:val>
                                                <p:fltVal val="0"/>
                                              </p:val>
                                            </p:tav>
                                          </p:tavLst>
                                        </p:anim>
                                        <p:animEffect transition="in" filter="fade">
                                          <p:cBhvr>
                                            <p:cTn id="76" dur="400"/>
                                            <p:tgtEl>
                                              <p:spTgt spid="35"/>
                                            </p:tgtEl>
                                          </p:cBhvr>
                                        </p:animEffect>
                                      </p:childTnLst>
                                    </p:cTn>
                                  </p:par>
                                </p:childTnLst>
                              </p:cTn>
                            </p:par>
                            <p:par>
                              <p:cTn id="77" fill="hold">
                                <p:stCondLst>
                                  <p:cond delay="3720"/>
                                </p:stCondLst>
                                <p:childTnLst>
                                  <p:par>
                                    <p:cTn id="78" presetID="22" presetClass="entr" presetSubtype="1"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up)">
                                          <p:cBhvr>
                                            <p:cTn id="80" dur="500"/>
                                            <p:tgtEl>
                                              <p:spTgt spid="36"/>
                                            </p:tgtEl>
                                          </p:cBhvr>
                                        </p:animEffect>
                                      </p:childTnLst>
                                    </p:cTn>
                                  </p:par>
                                </p:childTnLst>
                              </p:cTn>
                            </p:par>
                            <p:par>
                              <p:cTn id="81" fill="hold">
                                <p:stCondLst>
                                  <p:cond delay="4220"/>
                                </p:stCondLst>
                                <p:childTnLst>
                                  <p:par>
                                    <p:cTn id="82" presetID="53" presetClass="entr" presetSubtype="16"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childTnLst>
                              </p:cTn>
                            </p:par>
                            <p:par>
                              <p:cTn id="92" fill="hold">
                                <p:stCondLst>
                                  <p:cond delay="4720"/>
                                </p:stCondLst>
                                <p:childTnLst>
                                  <p:par>
                                    <p:cTn id="93" presetID="31" presetClass="entr" presetSubtype="0" fill="hold" grpId="0"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p:cTn id="95" dur="400" fill="hold"/>
                                            <p:tgtEl>
                                              <p:spTgt spid="52"/>
                                            </p:tgtEl>
                                            <p:attrNameLst>
                                              <p:attrName>ppt_w</p:attrName>
                                            </p:attrNameLst>
                                          </p:cBhvr>
                                          <p:tavLst>
                                            <p:tav tm="0">
                                              <p:val>
                                                <p:fltVal val="0"/>
                                              </p:val>
                                            </p:tav>
                                            <p:tav tm="100000">
                                              <p:val>
                                                <p:strVal val="#ppt_w"/>
                                              </p:val>
                                            </p:tav>
                                          </p:tavLst>
                                        </p:anim>
                                        <p:anim calcmode="lin" valueType="num">
                                          <p:cBhvr>
                                            <p:cTn id="96" dur="400" fill="hold"/>
                                            <p:tgtEl>
                                              <p:spTgt spid="52"/>
                                            </p:tgtEl>
                                            <p:attrNameLst>
                                              <p:attrName>ppt_h</p:attrName>
                                            </p:attrNameLst>
                                          </p:cBhvr>
                                          <p:tavLst>
                                            <p:tav tm="0">
                                              <p:val>
                                                <p:fltVal val="0"/>
                                              </p:val>
                                            </p:tav>
                                            <p:tav tm="100000">
                                              <p:val>
                                                <p:strVal val="#ppt_h"/>
                                              </p:val>
                                            </p:tav>
                                          </p:tavLst>
                                        </p:anim>
                                        <p:anim calcmode="lin" valueType="num">
                                          <p:cBhvr>
                                            <p:cTn id="97" dur="400" fill="hold"/>
                                            <p:tgtEl>
                                              <p:spTgt spid="52"/>
                                            </p:tgtEl>
                                            <p:attrNameLst>
                                              <p:attrName>style.rotation</p:attrName>
                                            </p:attrNameLst>
                                          </p:cBhvr>
                                          <p:tavLst>
                                            <p:tav tm="0">
                                              <p:val>
                                                <p:fltVal val="90"/>
                                              </p:val>
                                            </p:tav>
                                            <p:tav tm="100000">
                                              <p:val>
                                                <p:fltVal val="0"/>
                                              </p:val>
                                            </p:tav>
                                          </p:tavLst>
                                        </p:anim>
                                        <p:animEffect transition="in" filter="fade">
                                          <p:cBhvr>
                                            <p:cTn id="98" dur="400"/>
                                            <p:tgtEl>
                                              <p:spTgt spid="52"/>
                                            </p:tgtEl>
                                          </p:cBhvr>
                                        </p:animEffect>
                                      </p:childTnLst>
                                    </p:cTn>
                                  </p:par>
                                </p:childTnLst>
                              </p:cTn>
                            </p:par>
                            <p:par>
                              <p:cTn id="99" fill="hold">
                                <p:stCondLst>
                                  <p:cond delay="5120"/>
                                </p:stCondLst>
                                <p:childTnLst>
                                  <p:par>
                                    <p:cTn id="100" presetID="22" presetClass="entr" presetSubtype="1"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up)">
                                          <p:cBhvr>
                                            <p:cTn id="102" dur="500"/>
                                            <p:tgtEl>
                                              <p:spTgt spid="40"/>
                                            </p:tgtEl>
                                          </p:cBhvr>
                                        </p:animEffect>
                                      </p:childTnLst>
                                    </p:cTn>
                                  </p:par>
                                </p:childTnLst>
                              </p:cTn>
                            </p:par>
                            <p:par>
                              <p:cTn id="103" fill="hold">
                                <p:stCondLst>
                                  <p:cond delay="5620"/>
                                </p:stCondLst>
                                <p:childTnLst>
                                  <p:par>
                                    <p:cTn id="104" presetID="53" presetClass="entr" presetSubtype="16"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p:cTn id="111" dur="500" fill="hold"/>
                                            <p:tgtEl>
                                              <p:spTgt spid="50"/>
                                            </p:tgtEl>
                                            <p:attrNameLst>
                                              <p:attrName>ppt_w</p:attrName>
                                            </p:attrNameLst>
                                          </p:cBhvr>
                                          <p:tavLst>
                                            <p:tav tm="0">
                                              <p:val>
                                                <p:fltVal val="0"/>
                                              </p:val>
                                            </p:tav>
                                            <p:tav tm="100000">
                                              <p:val>
                                                <p:strVal val="#ppt_w"/>
                                              </p:val>
                                            </p:tav>
                                          </p:tavLst>
                                        </p:anim>
                                        <p:anim calcmode="lin" valueType="num">
                                          <p:cBhvr>
                                            <p:cTn id="112" dur="500" fill="hold"/>
                                            <p:tgtEl>
                                              <p:spTgt spid="50"/>
                                            </p:tgtEl>
                                            <p:attrNameLst>
                                              <p:attrName>ppt_h</p:attrName>
                                            </p:attrNameLst>
                                          </p:cBhvr>
                                          <p:tavLst>
                                            <p:tav tm="0">
                                              <p:val>
                                                <p:fltVal val="0"/>
                                              </p:val>
                                            </p:tav>
                                            <p:tav tm="100000">
                                              <p:val>
                                                <p:strVal val="#ppt_h"/>
                                              </p:val>
                                            </p:tav>
                                          </p:tavLst>
                                        </p:anim>
                                        <p:animEffect transition="in" filter="fade">
                                          <p:cBhvr>
                                            <p:cTn id="113" dur="500"/>
                                            <p:tgtEl>
                                              <p:spTgt spid="50"/>
                                            </p:tgtEl>
                                          </p:cBhvr>
                                        </p:animEffect>
                                      </p:childTnLst>
                                    </p:cTn>
                                  </p:par>
                                </p:childTnLst>
                              </p:cTn>
                            </p:par>
                            <p:par>
                              <p:cTn id="114" fill="hold">
                                <p:stCondLst>
                                  <p:cond delay="6120"/>
                                </p:stCondLst>
                                <p:childTnLst>
                                  <p:par>
                                    <p:cTn id="115" presetID="31" presetClass="entr" presetSubtype="0" fill="hold" grpId="0" nodeType="after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400" fill="hold"/>
                                            <p:tgtEl>
                                              <p:spTgt spid="51"/>
                                            </p:tgtEl>
                                            <p:attrNameLst>
                                              <p:attrName>ppt_w</p:attrName>
                                            </p:attrNameLst>
                                          </p:cBhvr>
                                          <p:tavLst>
                                            <p:tav tm="0">
                                              <p:val>
                                                <p:fltVal val="0"/>
                                              </p:val>
                                            </p:tav>
                                            <p:tav tm="100000">
                                              <p:val>
                                                <p:strVal val="#ppt_w"/>
                                              </p:val>
                                            </p:tav>
                                          </p:tavLst>
                                        </p:anim>
                                        <p:anim calcmode="lin" valueType="num">
                                          <p:cBhvr>
                                            <p:cTn id="118" dur="400" fill="hold"/>
                                            <p:tgtEl>
                                              <p:spTgt spid="51"/>
                                            </p:tgtEl>
                                            <p:attrNameLst>
                                              <p:attrName>ppt_h</p:attrName>
                                            </p:attrNameLst>
                                          </p:cBhvr>
                                          <p:tavLst>
                                            <p:tav tm="0">
                                              <p:val>
                                                <p:fltVal val="0"/>
                                              </p:val>
                                            </p:tav>
                                            <p:tav tm="100000">
                                              <p:val>
                                                <p:strVal val="#ppt_h"/>
                                              </p:val>
                                            </p:tav>
                                          </p:tavLst>
                                        </p:anim>
                                        <p:anim calcmode="lin" valueType="num">
                                          <p:cBhvr>
                                            <p:cTn id="119" dur="400" fill="hold"/>
                                            <p:tgtEl>
                                              <p:spTgt spid="51"/>
                                            </p:tgtEl>
                                            <p:attrNameLst>
                                              <p:attrName>style.rotation</p:attrName>
                                            </p:attrNameLst>
                                          </p:cBhvr>
                                          <p:tavLst>
                                            <p:tav tm="0">
                                              <p:val>
                                                <p:fltVal val="90"/>
                                              </p:val>
                                            </p:tav>
                                            <p:tav tm="100000">
                                              <p:val>
                                                <p:fltVal val="0"/>
                                              </p:val>
                                            </p:tav>
                                          </p:tavLst>
                                        </p:anim>
                                        <p:animEffect transition="in" filter="fade">
                                          <p:cBhvr>
                                            <p:cTn id="120" dur="400"/>
                                            <p:tgtEl>
                                              <p:spTgt spid="51"/>
                                            </p:tgtEl>
                                          </p:cBhvr>
                                        </p:animEffect>
                                      </p:childTnLst>
                                    </p:cTn>
                                  </p:par>
                                </p:childTnLst>
                              </p:cTn>
                            </p:par>
                            <p:par>
                              <p:cTn id="121" fill="hold">
                                <p:stCondLst>
                                  <p:cond delay="6520"/>
                                </p:stCondLst>
                                <p:childTnLst>
                                  <p:par>
                                    <p:cTn id="122" presetID="22" presetClass="entr" presetSubtype="1"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wipe(up)">
                                          <p:cBhvr>
                                            <p:cTn id="12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animBg="1"/>
          <p:bldP spid="43" grpId="0"/>
          <p:bldP spid="44" grpId="0" animBg="1"/>
          <p:bldP spid="48" grpId="0"/>
          <p:bldP spid="49" grpId="0" animBg="1"/>
          <p:bldP spid="50"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22" presetClass="entr" presetSubtype="8" fill="hold"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300"/>
                                            <p:tgtEl>
                                              <p:spTgt spid="42"/>
                                            </p:tgtEl>
                                          </p:cBhvr>
                                        </p:animEffect>
                                      </p:childTnLst>
                                    </p:cTn>
                                  </p:par>
                                </p:childTnLst>
                              </p:cTn>
                            </p:par>
                            <p:par>
                              <p:cTn id="17" fill="hold">
                                <p:stCondLst>
                                  <p:cond delay="7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5"/>
                                            </p:tgtEl>
                                            <p:attrNameLst>
                                              <p:attrName>style.visibility</p:attrName>
                                            </p:attrNameLst>
                                          </p:cBhvr>
                                          <p:to>
                                            <p:strVal val="visible"/>
                                          </p:to>
                                        </p:set>
                                        <p:anim by="(-#ppt_w*2)" calcmode="lin" valueType="num">
                                          <p:cBhvr rctx="PPT">
                                            <p:cTn id="20" dur="200" autoRev="1" fill="hold">
                                              <p:stCondLst>
                                                <p:cond delay="0"/>
                                              </p:stCondLst>
                                            </p:cTn>
                                            <p:tgtEl>
                                              <p:spTgt spid="45"/>
                                            </p:tgtEl>
                                            <p:attrNameLst>
                                              <p:attrName>ppt_w</p:attrName>
                                            </p:attrNameLst>
                                          </p:cBhvr>
                                        </p:anim>
                                        <p:anim by="(#ppt_w*0.50)" calcmode="lin" valueType="num">
                                          <p:cBhvr>
                                            <p:cTn id="21" dur="200" decel="50000" autoRev="1" fill="hold">
                                              <p:stCondLst>
                                                <p:cond delay="0"/>
                                              </p:stCondLst>
                                            </p:cTn>
                                            <p:tgtEl>
                                              <p:spTgt spid="45"/>
                                            </p:tgtEl>
                                            <p:attrNameLst>
                                              <p:attrName>ppt_x</p:attrName>
                                            </p:attrNameLst>
                                          </p:cBhvr>
                                        </p:anim>
                                        <p:anim from="(-#ppt_h/2)" to="(#ppt_y)" calcmode="lin" valueType="num">
                                          <p:cBhvr>
                                            <p:cTn id="22" dur="400" fill="hold">
                                              <p:stCondLst>
                                                <p:cond delay="0"/>
                                              </p:stCondLst>
                                            </p:cTn>
                                            <p:tgtEl>
                                              <p:spTgt spid="45"/>
                                            </p:tgtEl>
                                            <p:attrNameLst>
                                              <p:attrName>ppt_y</p:attrName>
                                            </p:attrNameLst>
                                          </p:cBhvr>
                                        </p:anim>
                                        <p:animRot by="21600000">
                                          <p:cBhvr>
                                            <p:cTn id="23" dur="400" fill="hold">
                                              <p:stCondLst>
                                                <p:cond delay="0"/>
                                              </p:stCondLst>
                                            </p:cTn>
                                            <p:tgtEl>
                                              <p:spTgt spid="45"/>
                                            </p:tgtEl>
                                            <p:attrNameLst>
                                              <p:attrName>r</p:attrName>
                                            </p:attrNameLst>
                                          </p:cBhvr>
                                        </p:animRot>
                                      </p:childTnLst>
                                    </p:cTn>
                                  </p:par>
                                </p:childTnLst>
                              </p:cTn>
                            </p:par>
                            <p:par>
                              <p:cTn id="24" fill="hold">
                                <p:stCondLst>
                                  <p:cond delay="1220"/>
                                </p:stCondLst>
                                <p:childTnLst>
                                  <p:par>
                                    <p:cTn id="25" presetID="2" presetClass="entr" presetSubtype="9"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0-#ppt_h/2"/>
                                              </p:val>
                                            </p:tav>
                                            <p:tav tm="100000">
                                              <p:val>
                                                <p:strVal val="#ppt_y"/>
                                              </p:val>
                                            </p:tav>
                                          </p:tavLst>
                                        </p:anim>
                                      </p:childTnLst>
                                    </p:cTn>
                                  </p:par>
                                  <p:par>
                                    <p:cTn id="29" presetID="2" presetClass="entr" presetSubtype="3"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1+#ppt_w/2"/>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0-#ppt_w/2"/>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1720"/>
                                </p:stCondLst>
                                <p:childTnLst>
                                  <p:par>
                                    <p:cTn id="42" presetID="53" presetClass="entr" presetSubtype="16"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2220"/>
                                </p:stCondLst>
                                <p:childTnLst>
                                  <p:par>
                                    <p:cTn id="53" presetID="31"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400" fill="hold"/>
                                            <p:tgtEl>
                                              <p:spTgt spid="37"/>
                                            </p:tgtEl>
                                            <p:attrNameLst>
                                              <p:attrName>ppt_w</p:attrName>
                                            </p:attrNameLst>
                                          </p:cBhvr>
                                          <p:tavLst>
                                            <p:tav tm="0">
                                              <p:val>
                                                <p:fltVal val="0"/>
                                              </p:val>
                                            </p:tav>
                                            <p:tav tm="100000">
                                              <p:val>
                                                <p:strVal val="#ppt_w"/>
                                              </p:val>
                                            </p:tav>
                                          </p:tavLst>
                                        </p:anim>
                                        <p:anim calcmode="lin" valueType="num">
                                          <p:cBhvr>
                                            <p:cTn id="56" dur="400" fill="hold"/>
                                            <p:tgtEl>
                                              <p:spTgt spid="37"/>
                                            </p:tgtEl>
                                            <p:attrNameLst>
                                              <p:attrName>ppt_h</p:attrName>
                                            </p:attrNameLst>
                                          </p:cBhvr>
                                          <p:tavLst>
                                            <p:tav tm="0">
                                              <p:val>
                                                <p:fltVal val="0"/>
                                              </p:val>
                                            </p:tav>
                                            <p:tav tm="100000">
                                              <p:val>
                                                <p:strVal val="#ppt_h"/>
                                              </p:val>
                                            </p:tav>
                                          </p:tavLst>
                                        </p:anim>
                                        <p:anim calcmode="lin" valueType="num">
                                          <p:cBhvr>
                                            <p:cTn id="57" dur="400" fill="hold"/>
                                            <p:tgtEl>
                                              <p:spTgt spid="37"/>
                                            </p:tgtEl>
                                            <p:attrNameLst>
                                              <p:attrName>style.rotation</p:attrName>
                                            </p:attrNameLst>
                                          </p:cBhvr>
                                          <p:tavLst>
                                            <p:tav tm="0">
                                              <p:val>
                                                <p:fltVal val="90"/>
                                              </p:val>
                                            </p:tav>
                                            <p:tav tm="100000">
                                              <p:val>
                                                <p:fltVal val="0"/>
                                              </p:val>
                                            </p:tav>
                                          </p:tavLst>
                                        </p:anim>
                                        <p:animEffect transition="in" filter="fade">
                                          <p:cBhvr>
                                            <p:cTn id="58" dur="400"/>
                                            <p:tgtEl>
                                              <p:spTgt spid="37"/>
                                            </p:tgtEl>
                                          </p:cBhvr>
                                        </p:animEffect>
                                      </p:childTnLst>
                                    </p:cTn>
                                  </p:par>
                                </p:childTnLst>
                              </p:cTn>
                            </p:par>
                            <p:par>
                              <p:cTn id="59" fill="hold">
                                <p:stCondLst>
                                  <p:cond delay="2620"/>
                                </p:stCondLst>
                                <p:childTnLst>
                                  <p:par>
                                    <p:cTn id="60" presetID="22" presetClass="entr" presetSubtype="1"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up)">
                                          <p:cBhvr>
                                            <p:cTn id="62" dur="500"/>
                                            <p:tgtEl>
                                              <p:spTgt spid="38"/>
                                            </p:tgtEl>
                                          </p:cBhvr>
                                        </p:animEffect>
                                      </p:childTnLst>
                                    </p:cTn>
                                  </p:par>
                                </p:childTnLst>
                              </p:cTn>
                            </p:par>
                            <p:par>
                              <p:cTn id="63" fill="hold">
                                <p:stCondLst>
                                  <p:cond delay="3120"/>
                                </p:stCondLst>
                                <p:childTnLst>
                                  <p:par>
                                    <p:cTn id="64" presetID="53" presetClass="entr" presetSubtype="16"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ppt_w</p:attrName>
                                            </p:attrNameLst>
                                          </p:cBhvr>
                                          <p:tavLst>
                                            <p:tav tm="0">
                                              <p:val>
                                                <p:fltVal val="0"/>
                                              </p:val>
                                            </p:tav>
                                            <p:tav tm="100000">
                                              <p:val>
                                                <p:strVal val="#ppt_w"/>
                                              </p:val>
                                            </p:tav>
                                          </p:tavLst>
                                        </p:anim>
                                        <p:anim calcmode="lin" valueType="num">
                                          <p:cBhvr>
                                            <p:cTn id="67" dur="500" fill="hold"/>
                                            <p:tgtEl>
                                              <p:spTgt spid="41"/>
                                            </p:tgtEl>
                                            <p:attrNameLst>
                                              <p:attrName>ppt_h</p:attrName>
                                            </p:attrNameLst>
                                          </p:cBhvr>
                                          <p:tavLst>
                                            <p:tav tm="0">
                                              <p:val>
                                                <p:fltVal val="0"/>
                                              </p:val>
                                            </p:tav>
                                            <p:tav tm="100000">
                                              <p:val>
                                                <p:strVal val="#ppt_h"/>
                                              </p:val>
                                            </p:tav>
                                          </p:tavLst>
                                        </p:anim>
                                        <p:animEffect transition="in" filter="fade">
                                          <p:cBhvr>
                                            <p:cTn id="68" dur="500"/>
                                            <p:tgtEl>
                                              <p:spTgt spid="4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childTnLst>
                              </p:cTn>
                            </p:par>
                            <p:par>
                              <p:cTn id="74" fill="hold">
                                <p:stCondLst>
                                  <p:cond delay="3620"/>
                                </p:stCondLst>
                                <p:childTnLst>
                                  <p:par>
                                    <p:cTn id="75" presetID="31" presetClass="entr" presetSubtype="0"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400" fill="hold"/>
                                            <p:tgtEl>
                                              <p:spTgt spid="35"/>
                                            </p:tgtEl>
                                            <p:attrNameLst>
                                              <p:attrName>ppt_w</p:attrName>
                                            </p:attrNameLst>
                                          </p:cBhvr>
                                          <p:tavLst>
                                            <p:tav tm="0">
                                              <p:val>
                                                <p:fltVal val="0"/>
                                              </p:val>
                                            </p:tav>
                                            <p:tav tm="100000">
                                              <p:val>
                                                <p:strVal val="#ppt_w"/>
                                              </p:val>
                                            </p:tav>
                                          </p:tavLst>
                                        </p:anim>
                                        <p:anim calcmode="lin" valueType="num">
                                          <p:cBhvr>
                                            <p:cTn id="78" dur="400" fill="hold"/>
                                            <p:tgtEl>
                                              <p:spTgt spid="35"/>
                                            </p:tgtEl>
                                            <p:attrNameLst>
                                              <p:attrName>ppt_h</p:attrName>
                                            </p:attrNameLst>
                                          </p:cBhvr>
                                          <p:tavLst>
                                            <p:tav tm="0">
                                              <p:val>
                                                <p:fltVal val="0"/>
                                              </p:val>
                                            </p:tav>
                                            <p:tav tm="100000">
                                              <p:val>
                                                <p:strVal val="#ppt_h"/>
                                              </p:val>
                                            </p:tav>
                                          </p:tavLst>
                                        </p:anim>
                                        <p:anim calcmode="lin" valueType="num">
                                          <p:cBhvr>
                                            <p:cTn id="79" dur="400" fill="hold"/>
                                            <p:tgtEl>
                                              <p:spTgt spid="35"/>
                                            </p:tgtEl>
                                            <p:attrNameLst>
                                              <p:attrName>style.rotation</p:attrName>
                                            </p:attrNameLst>
                                          </p:cBhvr>
                                          <p:tavLst>
                                            <p:tav tm="0">
                                              <p:val>
                                                <p:fltVal val="90"/>
                                              </p:val>
                                            </p:tav>
                                            <p:tav tm="100000">
                                              <p:val>
                                                <p:fltVal val="0"/>
                                              </p:val>
                                            </p:tav>
                                          </p:tavLst>
                                        </p:anim>
                                        <p:animEffect transition="in" filter="fade">
                                          <p:cBhvr>
                                            <p:cTn id="80" dur="400"/>
                                            <p:tgtEl>
                                              <p:spTgt spid="35"/>
                                            </p:tgtEl>
                                          </p:cBhvr>
                                        </p:animEffect>
                                      </p:childTnLst>
                                    </p:cTn>
                                  </p:par>
                                </p:childTnLst>
                              </p:cTn>
                            </p:par>
                            <p:par>
                              <p:cTn id="81" fill="hold">
                                <p:stCondLst>
                                  <p:cond delay="4020"/>
                                </p:stCondLst>
                                <p:childTnLst>
                                  <p:par>
                                    <p:cTn id="82" presetID="22" presetClass="entr" presetSubtype="1"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wipe(up)">
                                          <p:cBhvr>
                                            <p:cTn id="84" dur="500"/>
                                            <p:tgtEl>
                                              <p:spTgt spid="36"/>
                                            </p:tgtEl>
                                          </p:cBhvr>
                                        </p:animEffect>
                                      </p:childTnLst>
                                    </p:cTn>
                                  </p:par>
                                </p:childTnLst>
                              </p:cTn>
                            </p:par>
                            <p:par>
                              <p:cTn id="85" fill="hold">
                                <p:stCondLst>
                                  <p:cond delay="4520"/>
                                </p:stCondLst>
                                <p:childTnLst>
                                  <p:par>
                                    <p:cTn id="86" presetID="53" presetClass="entr" presetSubtype="16" fill="hold" grpId="0" nodeType="after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p:cTn id="88" dur="500" fill="hold"/>
                                            <p:tgtEl>
                                              <p:spTgt spid="44"/>
                                            </p:tgtEl>
                                            <p:attrNameLst>
                                              <p:attrName>ppt_w</p:attrName>
                                            </p:attrNameLst>
                                          </p:cBhvr>
                                          <p:tavLst>
                                            <p:tav tm="0">
                                              <p:val>
                                                <p:fltVal val="0"/>
                                              </p:val>
                                            </p:tav>
                                            <p:tav tm="100000">
                                              <p:val>
                                                <p:strVal val="#ppt_w"/>
                                              </p:val>
                                            </p:tav>
                                          </p:tavLst>
                                        </p:anim>
                                        <p:anim calcmode="lin" valueType="num">
                                          <p:cBhvr>
                                            <p:cTn id="89" dur="500" fill="hold"/>
                                            <p:tgtEl>
                                              <p:spTgt spid="44"/>
                                            </p:tgtEl>
                                            <p:attrNameLst>
                                              <p:attrName>ppt_h</p:attrName>
                                            </p:attrNameLst>
                                          </p:cBhvr>
                                          <p:tavLst>
                                            <p:tav tm="0">
                                              <p:val>
                                                <p:fltVal val="0"/>
                                              </p:val>
                                            </p:tav>
                                            <p:tav tm="100000">
                                              <p:val>
                                                <p:strVal val="#ppt_h"/>
                                              </p:val>
                                            </p:tav>
                                          </p:tavLst>
                                        </p:anim>
                                        <p:animEffect transition="in" filter="fade">
                                          <p:cBhvr>
                                            <p:cTn id="90" dur="500"/>
                                            <p:tgtEl>
                                              <p:spTgt spid="44"/>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8"/>
                                            </p:tgtEl>
                                            <p:attrNameLst>
                                              <p:attrName>style.visibility</p:attrName>
                                            </p:attrNameLst>
                                          </p:cBhvr>
                                          <p:to>
                                            <p:strVal val="visible"/>
                                          </p:to>
                                        </p:set>
                                        <p:anim calcmode="lin" valueType="num">
                                          <p:cBhvr>
                                            <p:cTn id="93" dur="500" fill="hold"/>
                                            <p:tgtEl>
                                              <p:spTgt spid="48"/>
                                            </p:tgtEl>
                                            <p:attrNameLst>
                                              <p:attrName>ppt_w</p:attrName>
                                            </p:attrNameLst>
                                          </p:cBhvr>
                                          <p:tavLst>
                                            <p:tav tm="0">
                                              <p:val>
                                                <p:fltVal val="0"/>
                                              </p:val>
                                            </p:tav>
                                            <p:tav tm="100000">
                                              <p:val>
                                                <p:strVal val="#ppt_w"/>
                                              </p:val>
                                            </p:tav>
                                          </p:tavLst>
                                        </p:anim>
                                        <p:anim calcmode="lin" valueType="num">
                                          <p:cBhvr>
                                            <p:cTn id="94" dur="500" fill="hold"/>
                                            <p:tgtEl>
                                              <p:spTgt spid="48"/>
                                            </p:tgtEl>
                                            <p:attrNameLst>
                                              <p:attrName>ppt_h</p:attrName>
                                            </p:attrNameLst>
                                          </p:cBhvr>
                                          <p:tavLst>
                                            <p:tav tm="0">
                                              <p:val>
                                                <p:fltVal val="0"/>
                                              </p:val>
                                            </p:tav>
                                            <p:tav tm="100000">
                                              <p:val>
                                                <p:strVal val="#ppt_h"/>
                                              </p:val>
                                            </p:tav>
                                          </p:tavLst>
                                        </p:anim>
                                        <p:animEffect transition="in" filter="fade">
                                          <p:cBhvr>
                                            <p:cTn id="95" dur="500"/>
                                            <p:tgtEl>
                                              <p:spTgt spid="48"/>
                                            </p:tgtEl>
                                          </p:cBhvr>
                                        </p:animEffect>
                                      </p:childTnLst>
                                    </p:cTn>
                                  </p:par>
                                </p:childTnLst>
                              </p:cTn>
                            </p:par>
                            <p:par>
                              <p:cTn id="96" fill="hold">
                                <p:stCondLst>
                                  <p:cond delay="5020"/>
                                </p:stCondLst>
                                <p:childTnLst>
                                  <p:par>
                                    <p:cTn id="97" presetID="31" presetClass="entr" presetSubtype="0"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p:cTn id="99" dur="400" fill="hold"/>
                                            <p:tgtEl>
                                              <p:spTgt spid="52"/>
                                            </p:tgtEl>
                                            <p:attrNameLst>
                                              <p:attrName>ppt_w</p:attrName>
                                            </p:attrNameLst>
                                          </p:cBhvr>
                                          <p:tavLst>
                                            <p:tav tm="0">
                                              <p:val>
                                                <p:fltVal val="0"/>
                                              </p:val>
                                            </p:tav>
                                            <p:tav tm="100000">
                                              <p:val>
                                                <p:strVal val="#ppt_w"/>
                                              </p:val>
                                            </p:tav>
                                          </p:tavLst>
                                        </p:anim>
                                        <p:anim calcmode="lin" valueType="num">
                                          <p:cBhvr>
                                            <p:cTn id="100" dur="400" fill="hold"/>
                                            <p:tgtEl>
                                              <p:spTgt spid="52"/>
                                            </p:tgtEl>
                                            <p:attrNameLst>
                                              <p:attrName>ppt_h</p:attrName>
                                            </p:attrNameLst>
                                          </p:cBhvr>
                                          <p:tavLst>
                                            <p:tav tm="0">
                                              <p:val>
                                                <p:fltVal val="0"/>
                                              </p:val>
                                            </p:tav>
                                            <p:tav tm="100000">
                                              <p:val>
                                                <p:strVal val="#ppt_h"/>
                                              </p:val>
                                            </p:tav>
                                          </p:tavLst>
                                        </p:anim>
                                        <p:anim calcmode="lin" valueType="num">
                                          <p:cBhvr>
                                            <p:cTn id="101" dur="400" fill="hold"/>
                                            <p:tgtEl>
                                              <p:spTgt spid="52"/>
                                            </p:tgtEl>
                                            <p:attrNameLst>
                                              <p:attrName>style.rotation</p:attrName>
                                            </p:attrNameLst>
                                          </p:cBhvr>
                                          <p:tavLst>
                                            <p:tav tm="0">
                                              <p:val>
                                                <p:fltVal val="90"/>
                                              </p:val>
                                            </p:tav>
                                            <p:tav tm="100000">
                                              <p:val>
                                                <p:fltVal val="0"/>
                                              </p:val>
                                            </p:tav>
                                          </p:tavLst>
                                        </p:anim>
                                        <p:animEffect transition="in" filter="fade">
                                          <p:cBhvr>
                                            <p:cTn id="102" dur="400"/>
                                            <p:tgtEl>
                                              <p:spTgt spid="52"/>
                                            </p:tgtEl>
                                          </p:cBhvr>
                                        </p:animEffect>
                                      </p:childTnLst>
                                    </p:cTn>
                                  </p:par>
                                </p:childTnLst>
                              </p:cTn>
                            </p:par>
                            <p:par>
                              <p:cTn id="103" fill="hold">
                                <p:stCondLst>
                                  <p:cond delay="5420"/>
                                </p:stCondLst>
                                <p:childTnLst>
                                  <p:par>
                                    <p:cTn id="104" presetID="22" presetClass="entr" presetSubtype="1"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wipe(up)">
                                          <p:cBhvr>
                                            <p:cTn id="106" dur="500"/>
                                            <p:tgtEl>
                                              <p:spTgt spid="40"/>
                                            </p:tgtEl>
                                          </p:cBhvr>
                                        </p:animEffect>
                                      </p:childTnLst>
                                    </p:cTn>
                                  </p:par>
                                </p:childTnLst>
                              </p:cTn>
                            </p:par>
                            <p:par>
                              <p:cTn id="107" fill="hold">
                                <p:stCondLst>
                                  <p:cond delay="5920"/>
                                </p:stCondLst>
                                <p:childTnLst>
                                  <p:par>
                                    <p:cTn id="108" presetID="53" presetClass="entr" presetSubtype="16" fill="hold" grpId="0" nodeType="afterEffect">
                                      <p:stCondLst>
                                        <p:cond delay="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Effect transition="in" filter="fade">
                                          <p:cBhvr>
                                            <p:cTn id="112" dur="500"/>
                                            <p:tgtEl>
                                              <p:spTgt spid="49"/>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p:cTn id="115" dur="500" fill="hold"/>
                                            <p:tgtEl>
                                              <p:spTgt spid="50"/>
                                            </p:tgtEl>
                                            <p:attrNameLst>
                                              <p:attrName>ppt_w</p:attrName>
                                            </p:attrNameLst>
                                          </p:cBhvr>
                                          <p:tavLst>
                                            <p:tav tm="0">
                                              <p:val>
                                                <p:fltVal val="0"/>
                                              </p:val>
                                            </p:tav>
                                            <p:tav tm="100000">
                                              <p:val>
                                                <p:strVal val="#ppt_w"/>
                                              </p:val>
                                            </p:tav>
                                          </p:tavLst>
                                        </p:anim>
                                        <p:anim calcmode="lin" valueType="num">
                                          <p:cBhvr>
                                            <p:cTn id="116" dur="500" fill="hold"/>
                                            <p:tgtEl>
                                              <p:spTgt spid="50"/>
                                            </p:tgtEl>
                                            <p:attrNameLst>
                                              <p:attrName>ppt_h</p:attrName>
                                            </p:attrNameLst>
                                          </p:cBhvr>
                                          <p:tavLst>
                                            <p:tav tm="0">
                                              <p:val>
                                                <p:fltVal val="0"/>
                                              </p:val>
                                            </p:tav>
                                            <p:tav tm="100000">
                                              <p:val>
                                                <p:strVal val="#ppt_h"/>
                                              </p:val>
                                            </p:tav>
                                          </p:tavLst>
                                        </p:anim>
                                        <p:animEffect transition="in" filter="fade">
                                          <p:cBhvr>
                                            <p:cTn id="117" dur="500"/>
                                            <p:tgtEl>
                                              <p:spTgt spid="50"/>
                                            </p:tgtEl>
                                          </p:cBhvr>
                                        </p:animEffect>
                                      </p:childTnLst>
                                    </p:cTn>
                                  </p:par>
                                </p:childTnLst>
                              </p:cTn>
                            </p:par>
                            <p:par>
                              <p:cTn id="118" fill="hold">
                                <p:stCondLst>
                                  <p:cond delay="6420"/>
                                </p:stCondLst>
                                <p:childTnLst>
                                  <p:par>
                                    <p:cTn id="119" presetID="31" presetClass="entr" presetSubtype="0" fill="hold" grpId="0" nodeType="afterEffect">
                                      <p:stCondLst>
                                        <p:cond delay="0"/>
                                      </p:stCondLst>
                                      <p:childTnLst>
                                        <p:set>
                                          <p:cBhvr>
                                            <p:cTn id="120" dur="1" fill="hold">
                                              <p:stCondLst>
                                                <p:cond delay="0"/>
                                              </p:stCondLst>
                                            </p:cTn>
                                            <p:tgtEl>
                                              <p:spTgt spid="51"/>
                                            </p:tgtEl>
                                            <p:attrNameLst>
                                              <p:attrName>style.visibility</p:attrName>
                                            </p:attrNameLst>
                                          </p:cBhvr>
                                          <p:to>
                                            <p:strVal val="visible"/>
                                          </p:to>
                                        </p:set>
                                        <p:anim calcmode="lin" valueType="num">
                                          <p:cBhvr>
                                            <p:cTn id="121" dur="400" fill="hold"/>
                                            <p:tgtEl>
                                              <p:spTgt spid="51"/>
                                            </p:tgtEl>
                                            <p:attrNameLst>
                                              <p:attrName>ppt_w</p:attrName>
                                            </p:attrNameLst>
                                          </p:cBhvr>
                                          <p:tavLst>
                                            <p:tav tm="0">
                                              <p:val>
                                                <p:fltVal val="0"/>
                                              </p:val>
                                            </p:tav>
                                            <p:tav tm="100000">
                                              <p:val>
                                                <p:strVal val="#ppt_w"/>
                                              </p:val>
                                            </p:tav>
                                          </p:tavLst>
                                        </p:anim>
                                        <p:anim calcmode="lin" valueType="num">
                                          <p:cBhvr>
                                            <p:cTn id="122" dur="400" fill="hold"/>
                                            <p:tgtEl>
                                              <p:spTgt spid="51"/>
                                            </p:tgtEl>
                                            <p:attrNameLst>
                                              <p:attrName>ppt_h</p:attrName>
                                            </p:attrNameLst>
                                          </p:cBhvr>
                                          <p:tavLst>
                                            <p:tav tm="0">
                                              <p:val>
                                                <p:fltVal val="0"/>
                                              </p:val>
                                            </p:tav>
                                            <p:tav tm="100000">
                                              <p:val>
                                                <p:strVal val="#ppt_h"/>
                                              </p:val>
                                            </p:tav>
                                          </p:tavLst>
                                        </p:anim>
                                        <p:anim calcmode="lin" valueType="num">
                                          <p:cBhvr>
                                            <p:cTn id="123" dur="400" fill="hold"/>
                                            <p:tgtEl>
                                              <p:spTgt spid="51"/>
                                            </p:tgtEl>
                                            <p:attrNameLst>
                                              <p:attrName>style.rotation</p:attrName>
                                            </p:attrNameLst>
                                          </p:cBhvr>
                                          <p:tavLst>
                                            <p:tav tm="0">
                                              <p:val>
                                                <p:fltVal val="90"/>
                                              </p:val>
                                            </p:tav>
                                            <p:tav tm="100000">
                                              <p:val>
                                                <p:fltVal val="0"/>
                                              </p:val>
                                            </p:tav>
                                          </p:tavLst>
                                        </p:anim>
                                        <p:animEffect transition="in" filter="fade">
                                          <p:cBhvr>
                                            <p:cTn id="124" dur="400"/>
                                            <p:tgtEl>
                                              <p:spTgt spid="51"/>
                                            </p:tgtEl>
                                          </p:cBhvr>
                                        </p:animEffect>
                                      </p:childTnLst>
                                    </p:cTn>
                                  </p:par>
                                </p:childTnLst>
                              </p:cTn>
                            </p:par>
                            <p:par>
                              <p:cTn id="125" fill="hold">
                                <p:stCondLst>
                                  <p:cond delay="6820"/>
                                </p:stCondLst>
                                <p:childTnLst>
                                  <p:par>
                                    <p:cTn id="126" presetID="22" presetClass="entr" presetSubtype="1" fill="hold" grpId="0" nodeType="afterEffect">
                                      <p:stCondLst>
                                        <p:cond delay="0"/>
                                      </p:stCondLst>
                                      <p:childTnLst>
                                        <p:set>
                                          <p:cBhvr>
                                            <p:cTn id="127" dur="1" fill="hold">
                                              <p:stCondLst>
                                                <p:cond delay="0"/>
                                              </p:stCondLst>
                                            </p:cTn>
                                            <p:tgtEl>
                                              <p:spTgt spid="39"/>
                                            </p:tgtEl>
                                            <p:attrNameLst>
                                              <p:attrName>style.visibility</p:attrName>
                                            </p:attrNameLst>
                                          </p:cBhvr>
                                          <p:to>
                                            <p:strVal val="visible"/>
                                          </p:to>
                                        </p:set>
                                        <p:animEffect transition="in" filter="wipe(up)">
                                          <p:cBhvr>
                                            <p:cTn id="12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animBg="1"/>
          <p:bldP spid="43" grpId="0"/>
          <p:bldP spid="44" grpId="0" animBg="1"/>
          <p:bldP spid="48" grpId="0"/>
          <p:bldP spid="49" grpId="0" animBg="1"/>
          <p:bldP spid="50" grpId="0"/>
          <p:bldP spid="51" grpId="0"/>
          <p:bldP spid="5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9" name="任意多边形 38"/>
          <p:cNvSpPr/>
          <p:nvPr/>
        </p:nvSpPr>
        <p:spPr bwMode="auto">
          <a:xfrm flipV="1">
            <a:off x="8261735" y="0"/>
            <a:ext cx="3935028" cy="2636912"/>
          </a:xfrm>
          <a:custGeom>
            <a:avLst/>
            <a:gdLst>
              <a:gd name="connsiteX0" fmla="*/ 3935028 w 3935028"/>
              <a:gd name="connsiteY0" fmla="*/ 198975 h 2636912"/>
              <a:gd name="connsiteX1" fmla="*/ 3935028 w 3935028"/>
              <a:gd name="connsiteY1" fmla="*/ 0 h 2636912"/>
              <a:gd name="connsiteX2" fmla="*/ 3935024 w 3935028"/>
              <a:gd name="connsiteY2" fmla="*/ 0 h 2636912"/>
              <a:gd name="connsiteX3" fmla="*/ 3935024 w 3935028"/>
              <a:gd name="connsiteY3" fmla="*/ 198974 h 2636912"/>
              <a:gd name="connsiteX4" fmla="*/ 0 w 3935028"/>
              <a:gd name="connsiteY4" fmla="*/ 2636912 h 2636912"/>
              <a:gd name="connsiteX5" fmla="*/ 3935028 w 3935028"/>
              <a:gd name="connsiteY5" fmla="*/ 2636912 h 2636912"/>
              <a:gd name="connsiteX6" fmla="*/ 3935028 w 3935028"/>
              <a:gd name="connsiteY6" fmla="*/ 841978 h 2636912"/>
              <a:gd name="connsiteX7" fmla="*/ 3423011 w 3935028"/>
              <a:gd name="connsiteY7" fmla="*/ 132900 h 2636912"/>
              <a:gd name="connsiteX8" fmla="*/ 49168 w 3935028"/>
              <a:gd name="connsiteY8" fmla="*/ 2596879 h 2636912"/>
              <a:gd name="connsiteX9" fmla="*/ 0 w 3935028"/>
              <a:gd name="connsiteY9" fmla="*/ 2636911 h 263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5028" h="2636912">
                <a:moveTo>
                  <a:pt x="3935028" y="198975"/>
                </a:moveTo>
                <a:lnTo>
                  <a:pt x="3935028" y="0"/>
                </a:lnTo>
                <a:lnTo>
                  <a:pt x="3935024" y="0"/>
                </a:lnTo>
                <a:lnTo>
                  <a:pt x="3935024" y="198974"/>
                </a:lnTo>
                <a:close/>
                <a:moveTo>
                  <a:pt x="0" y="2636912"/>
                </a:moveTo>
                <a:lnTo>
                  <a:pt x="3935028" y="2636912"/>
                </a:lnTo>
                <a:lnTo>
                  <a:pt x="3935028" y="841978"/>
                </a:lnTo>
                <a:lnTo>
                  <a:pt x="3423011" y="132900"/>
                </a:lnTo>
                <a:lnTo>
                  <a:pt x="49168" y="2596879"/>
                </a:lnTo>
                <a:lnTo>
                  <a:pt x="0" y="2636911"/>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701"/>
          <a:stretch/>
        </p:blipFill>
        <p:spPr>
          <a:xfrm>
            <a:off x="-1" y="0"/>
            <a:ext cx="10418862" cy="6858000"/>
          </a:xfrm>
          <a:prstGeom prst="rect">
            <a:avLst/>
          </a:prstGeom>
        </p:spPr>
      </p:pic>
      <p:sp>
        <p:nvSpPr>
          <p:cNvPr id="4" name="等腰三角形 3"/>
          <p:cNvSpPr/>
          <p:nvPr/>
        </p:nvSpPr>
        <p:spPr bwMode="auto">
          <a:xfrm rot="5400000">
            <a:off x="-1219474" y="2092899"/>
            <a:ext cx="4663255" cy="2224308"/>
          </a:xfrm>
          <a:prstGeom prst="triangle">
            <a:avLst>
              <a:gd name="adj" fmla="val 36213"/>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任意多边形 34"/>
          <p:cNvSpPr/>
          <p:nvPr/>
        </p:nvSpPr>
        <p:spPr bwMode="auto">
          <a:xfrm>
            <a:off x="9067422" y="3354912"/>
            <a:ext cx="3129342" cy="3503088"/>
          </a:xfrm>
          <a:custGeom>
            <a:avLst/>
            <a:gdLst>
              <a:gd name="connsiteX0" fmla="*/ 2575574 w 3129342"/>
              <a:gd name="connsiteY0" fmla="*/ 0 h 3503088"/>
              <a:gd name="connsiteX1" fmla="*/ 2579896 w 3129342"/>
              <a:gd name="connsiteY1" fmla="*/ 0 h 3503088"/>
              <a:gd name="connsiteX2" fmla="*/ 3129339 w 3129342"/>
              <a:gd name="connsiteY2" fmla="*/ 434126 h 3503088"/>
              <a:gd name="connsiteX3" fmla="*/ 3129339 w 3129342"/>
              <a:gd name="connsiteY3" fmla="*/ 0 h 3503088"/>
              <a:gd name="connsiteX4" fmla="*/ 3129342 w 3129342"/>
              <a:gd name="connsiteY4" fmla="*/ 0 h 3503088"/>
              <a:gd name="connsiteX5" fmla="*/ 3129342 w 3129342"/>
              <a:gd name="connsiteY5" fmla="*/ 3503088 h 3503088"/>
              <a:gd name="connsiteX6" fmla="*/ 0 w 3129342"/>
              <a:gd name="connsiteY6" fmla="*/ 3503088 h 3503088"/>
              <a:gd name="connsiteX7" fmla="*/ 0 w 3129342"/>
              <a:gd name="connsiteY7" fmla="*/ 3503087 h 350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342" h="3503088">
                <a:moveTo>
                  <a:pt x="2575574" y="0"/>
                </a:moveTo>
                <a:lnTo>
                  <a:pt x="2579896" y="0"/>
                </a:lnTo>
                <a:lnTo>
                  <a:pt x="3129339" y="434126"/>
                </a:lnTo>
                <a:lnTo>
                  <a:pt x="3129339" y="0"/>
                </a:lnTo>
                <a:lnTo>
                  <a:pt x="3129342" y="0"/>
                </a:lnTo>
                <a:lnTo>
                  <a:pt x="3129342" y="3503088"/>
                </a:lnTo>
                <a:lnTo>
                  <a:pt x="0" y="3503088"/>
                </a:lnTo>
                <a:lnTo>
                  <a:pt x="0" y="3503087"/>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TextBox 58"/>
          <p:cNvSpPr txBox="1"/>
          <p:nvPr/>
        </p:nvSpPr>
        <p:spPr>
          <a:xfrm>
            <a:off x="430959" y="1792264"/>
            <a:ext cx="1010213" cy="1862048"/>
          </a:xfrm>
          <a:prstGeom prst="rect">
            <a:avLst/>
          </a:prstGeom>
          <a:noFill/>
        </p:spPr>
        <p:txBody>
          <a:bodyPr wrap="none" rtlCol="0">
            <a:spAutoFit/>
          </a:bodyPr>
          <a:lstStyle>
            <a:defPPr>
              <a:defRPr lang="zh-CN"/>
            </a:defPPr>
            <a:lvl1pPr algn="ctr">
              <a:defRPr sz="11500" b="1">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4</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TextBox 12"/>
          <p:cNvSpPr txBox="1"/>
          <p:nvPr/>
        </p:nvSpPr>
        <p:spPr>
          <a:xfrm>
            <a:off x="2327395" y="2098139"/>
            <a:ext cx="7443393" cy="1015663"/>
          </a:xfrm>
          <a:prstGeom prst="rect">
            <a:avLst/>
          </a:prstGeom>
          <a:noFill/>
        </p:spPr>
        <p:txBody>
          <a:bodyPr wrap="square" rtlCol="0">
            <a:spAutoFit/>
          </a:bodyPr>
          <a:lstStyle>
            <a:defPPr>
              <a:defRPr lang="zh-CN"/>
            </a:defPPr>
            <a:lvl1pPr>
              <a:defRPr sz="6000" b="1">
                <a:solidFill>
                  <a:srgbClr val="313530"/>
                </a:solidFill>
                <a:latin typeface="+mj-ea"/>
                <a:ea typeface="+mj-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团队和优势资源</a:t>
            </a:r>
          </a:p>
        </p:txBody>
      </p:sp>
      <p:sp>
        <p:nvSpPr>
          <p:cNvPr id="54" name="TextBox 65"/>
          <p:cNvSpPr txBox="1"/>
          <p:nvPr/>
        </p:nvSpPr>
        <p:spPr>
          <a:xfrm>
            <a:off x="2718396" y="3238550"/>
            <a:ext cx="1563555" cy="369332"/>
          </a:xfrm>
          <a:prstGeom prst="rect">
            <a:avLst/>
          </a:prstGeom>
          <a:noFill/>
        </p:spPr>
        <p:txBody>
          <a:bodyPr wrap="square" rtlCol="0">
            <a:spAutoFit/>
          </a:body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核心团队</a:t>
            </a:r>
          </a:p>
        </p:txBody>
      </p:sp>
      <p:sp>
        <p:nvSpPr>
          <p:cNvPr id="55" name="TextBox 66"/>
          <p:cNvSpPr txBox="1"/>
          <p:nvPr/>
        </p:nvSpPr>
        <p:spPr>
          <a:xfrm>
            <a:off x="4522241"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设想构架</a:t>
            </a:r>
          </a:p>
        </p:txBody>
      </p:sp>
      <p:sp>
        <p:nvSpPr>
          <p:cNvPr id="60" name="Freeform 21"/>
          <p:cNvSpPr>
            <a:spLocks noEditPoints="1"/>
          </p:cNvSpPr>
          <p:nvPr/>
        </p:nvSpPr>
        <p:spPr bwMode="auto">
          <a:xfrm>
            <a:off x="2436313"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Freeform 22"/>
          <p:cNvSpPr>
            <a:spLocks noEditPoints="1"/>
          </p:cNvSpPr>
          <p:nvPr/>
        </p:nvSpPr>
        <p:spPr bwMode="auto">
          <a:xfrm>
            <a:off x="4225150"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TextBox 15"/>
          <p:cNvSpPr txBox="1"/>
          <p:nvPr/>
        </p:nvSpPr>
        <p:spPr>
          <a:xfrm>
            <a:off x="6436808"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优势资源</a:t>
            </a:r>
          </a:p>
        </p:txBody>
      </p:sp>
      <p:sp>
        <p:nvSpPr>
          <p:cNvPr id="63" name="Freeform 22"/>
          <p:cNvSpPr>
            <a:spLocks noEditPoints="1"/>
          </p:cNvSpPr>
          <p:nvPr/>
        </p:nvSpPr>
        <p:spPr bwMode="auto">
          <a:xfrm>
            <a:off x="6139717"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394454673"/>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childTnLst>
                              </p:cTn>
                            </p:par>
                            <p:par>
                              <p:cTn id="48" fill="hold">
                                <p:stCondLst>
                                  <p:cond delay="3150"/>
                                </p:stCondLst>
                                <p:childTnLst>
                                  <p:par>
                                    <p:cTn id="49" presetID="22" presetClass="entr" presetSubtype="8"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500"/>
                                            <p:tgtEl>
                                              <p:spTgt spid="5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60" grpId="0" animBg="1"/>
          <p:bldP spid="61" grpId="0" animBg="1"/>
          <p:bldP spid="62" grpId="0"/>
          <p:bldP spid="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childTnLst>
                              </p:cTn>
                            </p:par>
                            <p:par>
                              <p:cTn id="48" fill="hold">
                                <p:stCondLst>
                                  <p:cond delay="3150"/>
                                </p:stCondLst>
                                <p:childTnLst>
                                  <p:par>
                                    <p:cTn id="49" presetID="22" presetClass="entr" presetSubtype="8"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500"/>
                                            <p:tgtEl>
                                              <p:spTgt spid="5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60" grpId="0" animBg="1"/>
          <p:bldP spid="61" grpId="0" animBg="1"/>
          <p:bldP spid="62" grpId="0"/>
          <p:bldP spid="6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我们的团队</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Oval 12"/>
          <p:cNvSpPr>
            <a:spLocks noChangeArrowheads="1"/>
          </p:cNvSpPr>
          <p:nvPr/>
        </p:nvSpPr>
        <p:spPr bwMode="auto">
          <a:xfrm>
            <a:off x="1830426" y="1683424"/>
            <a:ext cx="2661122" cy="2674460"/>
          </a:xfrm>
          <a:prstGeom prst="ellipse">
            <a:avLst/>
          </a:pr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Oval 13"/>
          <p:cNvSpPr>
            <a:spLocks noChangeArrowheads="1"/>
          </p:cNvSpPr>
          <p:nvPr/>
        </p:nvSpPr>
        <p:spPr bwMode="auto">
          <a:xfrm>
            <a:off x="1987159" y="1841271"/>
            <a:ext cx="2347656" cy="2358768"/>
          </a:xfrm>
          <a:prstGeom prst="ellipse">
            <a:avLst/>
          </a:prstGeom>
          <a:blipFill>
            <a:blip r:embed="rId3"/>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矩形 7"/>
          <p:cNvSpPr>
            <a:spLocks noChangeArrowheads="1"/>
          </p:cNvSpPr>
          <p:nvPr/>
        </p:nvSpPr>
        <p:spPr bwMode="auto">
          <a:xfrm>
            <a:off x="1677849" y="4901523"/>
            <a:ext cx="2966276" cy="400110"/>
          </a:xfrm>
          <a:prstGeom prst="rect">
            <a:avLst/>
          </a:prstGeom>
          <a:noFill/>
          <a:ln>
            <a:noFill/>
          </a:ln>
          <a:extLst/>
        </p:spPr>
        <p:txBody>
          <a:bodyPr wrap="square">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总经理，项目负责人</a:t>
            </a:r>
          </a:p>
        </p:txBody>
      </p:sp>
      <p:sp>
        <p:nvSpPr>
          <p:cNvPr id="54" name="矩形 9"/>
          <p:cNvSpPr>
            <a:spLocks noChangeArrowheads="1"/>
          </p:cNvSpPr>
          <p:nvPr/>
        </p:nvSpPr>
        <p:spPr bwMode="auto">
          <a:xfrm>
            <a:off x="2390449" y="4442944"/>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5" name="TextBox 17"/>
          <p:cNvSpPr txBox="1"/>
          <p:nvPr/>
        </p:nvSpPr>
        <p:spPr>
          <a:xfrm>
            <a:off x="1260441" y="5291718"/>
            <a:ext cx="3801092" cy="9233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长江工商学院</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研究生，十三余年</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行业经验，是某领域领军人物。</a:t>
            </a:r>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2003</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年任某公司执</a:t>
            </a:r>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COO</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a:t>
            </a:r>
          </a:p>
        </p:txBody>
      </p:sp>
      <p:sp>
        <p:nvSpPr>
          <p:cNvPr id="56" name="矩形: 圆角 55"/>
          <p:cNvSpPr/>
          <p:nvPr/>
        </p:nvSpPr>
        <p:spPr bwMode="auto">
          <a:xfrm>
            <a:off x="5281265" y="1203773"/>
            <a:ext cx="1516558" cy="1495182"/>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矩形: 圆角 56"/>
          <p:cNvSpPr/>
          <p:nvPr/>
        </p:nvSpPr>
        <p:spPr bwMode="auto">
          <a:xfrm>
            <a:off x="5282659" y="3047619"/>
            <a:ext cx="1516558" cy="1495182"/>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矩形: 圆角 57"/>
          <p:cNvSpPr/>
          <p:nvPr/>
        </p:nvSpPr>
        <p:spPr bwMode="auto">
          <a:xfrm>
            <a:off x="5282659" y="4891465"/>
            <a:ext cx="1516558" cy="1495182"/>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矩形 58"/>
          <p:cNvSpPr/>
          <p:nvPr/>
        </p:nvSpPr>
        <p:spPr bwMode="auto">
          <a:xfrm>
            <a:off x="5356725" y="1291542"/>
            <a:ext cx="1369820" cy="1350512"/>
          </a:xfrm>
          <a:prstGeom prst="rect">
            <a:avLst/>
          </a:prstGeom>
          <a:blipFill>
            <a:blip r:embed="rId4"/>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矩形 59"/>
          <p:cNvSpPr/>
          <p:nvPr/>
        </p:nvSpPr>
        <p:spPr bwMode="auto">
          <a:xfrm>
            <a:off x="5356725" y="3130346"/>
            <a:ext cx="1369820" cy="1350512"/>
          </a:xfrm>
          <a:prstGeom prst="rect">
            <a:avLst/>
          </a:prstGeom>
          <a:blipFill>
            <a:blip r:embed="rId5"/>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矩形 60"/>
          <p:cNvSpPr/>
          <p:nvPr/>
        </p:nvSpPr>
        <p:spPr bwMode="auto">
          <a:xfrm>
            <a:off x="5358829" y="4979234"/>
            <a:ext cx="1369820" cy="1350512"/>
          </a:xfrm>
          <a:prstGeom prst="rect">
            <a:avLst/>
          </a:prstGeom>
          <a:blipFill>
            <a:blip r:embed="rId6"/>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矩形 9"/>
          <p:cNvSpPr>
            <a:spLocks noChangeArrowheads="1"/>
          </p:cNvSpPr>
          <p:nvPr/>
        </p:nvSpPr>
        <p:spPr bwMode="auto">
          <a:xfrm>
            <a:off x="7000154" y="1239528"/>
            <a:ext cx="15410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TextBox 7"/>
          <p:cNvSpPr txBox="1"/>
          <p:nvPr/>
        </p:nvSpPr>
        <p:spPr>
          <a:xfrm>
            <a:off x="6973366" y="1563438"/>
            <a:ext cx="4058971" cy="9233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b="1"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副总经理</a:t>
            </a:r>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，本科学历，拥有行业十年运营经验，成绩斐然，负责财务、仓库和日常运营事务。</a:t>
            </a:r>
          </a:p>
        </p:txBody>
      </p:sp>
      <p:sp>
        <p:nvSpPr>
          <p:cNvPr id="64" name="矩形 9"/>
          <p:cNvSpPr>
            <a:spLocks noChangeArrowheads="1"/>
          </p:cNvSpPr>
          <p:nvPr/>
        </p:nvSpPr>
        <p:spPr bwMode="auto">
          <a:xfrm>
            <a:off x="7000154" y="3065927"/>
            <a:ext cx="15410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TextBox 17"/>
          <p:cNvSpPr txBox="1"/>
          <p:nvPr/>
        </p:nvSpPr>
        <p:spPr>
          <a:xfrm>
            <a:off x="6973366" y="3389837"/>
            <a:ext cx="4058971" cy="9233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技术总监，本科学历，在多家高端旗舰店工作</a:t>
            </a:r>
            <a:r>
              <a:rPr lang="en-US" altLang="zh-CN"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8</a:t>
            </a:r>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年并担任总监职务，技术沉淀丰厚。</a:t>
            </a:r>
          </a:p>
        </p:txBody>
      </p:sp>
      <p:sp>
        <p:nvSpPr>
          <p:cNvPr id="66" name="矩形 9"/>
          <p:cNvSpPr>
            <a:spLocks noChangeArrowheads="1"/>
          </p:cNvSpPr>
          <p:nvPr/>
        </p:nvSpPr>
        <p:spPr bwMode="auto">
          <a:xfrm>
            <a:off x="7000154" y="5039136"/>
            <a:ext cx="15410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7" name="TextBox 22"/>
          <p:cNvSpPr txBox="1"/>
          <p:nvPr/>
        </p:nvSpPr>
        <p:spPr>
          <a:xfrm>
            <a:off x="6950617" y="5363046"/>
            <a:ext cx="4084638" cy="646331"/>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客服经理，研究生学历，拥</a:t>
            </a:r>
            <a:r>
              <a:rPr lang="en-US" altLang="zh-CN"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5</a:t>
            </a:r>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年业内经验，负责客服，网络，官微运营等工作。</a:t>
            </a:r>
          </a:p>
        </p:txBody>
      </p:sp>
    </p:spTree>
    <p:extLst>
      <p:ext uri="{BB962C8B-B14F-4D97-AF65-F5344CB8AC3E}">
        <p14:creationId xmlns:p14="http://schemas.microsoft.com/office/powerpoint/2010/main" val="3674487737"/>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60"/>
                            </p:stCondLst>
                            <p:childTnLst>
                              <p:par>
                                <p:cTn id="21" presetID="52"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Scale>
                                      <p:cBhvr>
                                        <p:cTn id="23"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27"/>
                                        </p:tgtEl>
                                        <p:attrNameLst>
                                          <p:attrName>ppt_x</p:attrName>
                                          <p:attrName>ppt_y</p:attrName>
                                        </p:attrNameLst>
                                      </p:cBhvr>
                                    </p:animMotion>
                                    <p:animEffect transition="in" filter="fade">
                                      <p:cBhvr>
                                        <p:cTn id="25" dur="1000"/>
                                        <p:tgtEl>
                                          <p:spTgt spid="27"/>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Scale>
                                      <p:cBhvr>
                                        <p:cTn id="28"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8"/>
                                        </p:tgtEl>
                                        <p:attrNameLst>
                                          <p:attrName>ppt_x</p:attrName>
                                          <p:attrName>ppt_y</p:attrName>
                                        </p:attrNameLst>
                                      </p:cBhvr>
                                    </p:animMotion>
                                    <p:animEffect transition="in" filter="fade">
                                      <p:cBhvr>
                                        <p:cTn id="30" dur="1000"/>
                                        <p:tgtEl>
                                          <p:spTgt spid="28"/>
                                        </p:tgtEl>
                                      </p:cBhvr>
                                    </p:animEffect>
                                  </p:childTnLst>
                                </p:cTn>
                              </p:par>
                            </p:childTnLst>
                          </p:cTn>
                        </p:par>
                        <p:par>
                          <p:cTn id="31" fill="hold">
                            <p:stCondLst>
                              <p:cond delay="1960"/>
                            </p:stCondLst>
                            <p:childTnLst>
                              <p:par>
                                <p:cTn id="32" presetID="31"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 calcmode="lin" valueType="num">
                                      <p:cBhvr>
                                        <p:cTn id="36" dur="500" fill="hold"/>
                                        <p:tgtEl>
                                          <p:spTgt spid="54"/>
                                        </p:tgtEl>
                                        <p:attrNameLst>
                                          <p:attrName>style.rotation</p:attrName>
                                        </p:attrNameLst>
                                      </p:cBhvr>
                                      <p:tavLst>
                                        <p:tav tm="0">
                                          <p:val>
                                            <p:fltVal val="90"/>
                                          </p:val>
                                        </p:tav>
                                        <p:tav tm="100000">
                                          <p:val>
                                            <p:fltVal val="0"/>
                                          </p:val>
                                        </p:tav>
                                      </p:tavLst>
                                    </p:anim>
                                    <p:animEffect transition="in" filter="fade">
                                      <p:cBhvr>
                                        <p:cTn id="37" dur="500"/>
                                        <p:tgtEl>
                                          <p:spTgt spid="54"/>
                                        </p:tgtEl>
                                      </p:cBhvr>
                                    </p:animEffect>
                                  </p:childTnLst>
                                </p:cTn>
                              </p:par>
                            </p:childTnLst>
                          </p:cTn>
                        </p:par>
                        <p:par>
                          <p:cTn id="38" fill="hold">
                            <p:stCondLst>
                              <p:cond delay="2460"/>
                            </p:stCondLst>
                            <p:childTnLst>
                              <p:par>
                                <p:cTn id="39" presetID="16" presetClass="entr" presetSubtype="21"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barn(inVertical)">
                                      <p:cBhvr>
                                        <p:cTn id="41" dur="500"/>
                                        <p:tgtEl>
                                          <p:spTgt spid="53"/>
                                        </p:tgtEl>
                                      </p:cBhvr>
                                    </p:animEffect>
                                  </p:childTnLst>
                                </p:cTn>
                              </p:par>
                            </p:childTnLst>
                          </p:cTn>
                        </p:par>
                        <p:par>
                          <p:cTn id="42" fill="hold">
                            <p:stCondLst>
                              <p:cond delay="2960"/>
                            </p:stCondLst>
                            <p:childTnLst>
                              <p:par>
                                <p:cTn id="43" presetID="22" presetClass="entr" presetSubtype="1"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up)">
                                      <p:cBhvr>
                                        <p:cTn id="45" dur="500"/>
                                        <p:tgtEl>
                                          <p:spTgt spid="55"/>
                                        </p:tgtEl>
                                      </p:cBhvr>
                                    </p:animEffect>
                                  </p:childTnLst>
                                </p:cTn>
                              </p:par>
                            </p:childTnLst>
                          </p:cTn>
                        </p:par>
                        <p:par>
                          <p:cTn id="46" fill="hold">
                            <p:stCondLst>
                              <p:cond delay="3460"/>
                            </p:stCondLst>
                            <p:childTnLst>
                              <p:par>
                                <p:cTn id="47" presetID="53" presetClass="entr" presetSubtype="16"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childTnLst>
                          </p:cTn>
                        </p:par>
                        <p:par>
                          <p:cTn id="57" fill="hold">
                            <p:stCondLst>
                              <p:cond delay="3960"/>
                            </p:stCondLst>
                            <p:childTnLst>
                              <p:par>
                                <p:cTn id="58" presetID="31"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 calcmode="lin" valueType="num">
                                      <p:cBhvr>
                                        <p:cTn id="60" dur="400" fill="hold"/>
                                        <p:tgtEl>
                                          <p:spTgt spid="62"/>
                                        </p:tgtEl>
                                        <p:attrNameLst>
                                          <p:attrName>ppt_w</p:attrName>
                                        </p:attrNameLst>
                                      </p:cBhvr>
                                      <p:tavLst>
                                        <p:tav tm="0">
                                          <p:val>
                                            <p:fltVal val="0"/>
                                          </p:val>
                                        </p:tav>
                                        <p:tav tm="100000">
                                          <p:val>
                                            <p:strVal val="#ppt_w"/>
                                          </p:val>
                                        </p:tav>
                                      </p:tavLst>
                                    </p:anim>
                                    <p:anim calcmode="lin" valueType="num">
                                      <p:cBhvr>
                                        <p:cTn id="61" dur="400" fill="hold"/>
                                        <p:tgtEl>
                                          <p:spTgt spid="62"/>
                                        </p:tgtEl>
                                        <p:attrNameLst>
                                          <p:attrName>ppt_h</p:attrName>
                                        </p:attrNameLst>
                                      </p:cBhvr>
                                      <p:tavLst>
                                        <p:tav tm="0">
                                          <p:val>
                                            <p:fltVal val="0"/>
                                          </p:val>
                                        </p:tav>
                                        <p:tav tm="100000">
                                          <p:val>
                                            <p:strVal val="#ppt_h"/>
                                          </p:val>
                                        </p:tav>
                                      </p:tavLst>
                                    </p:anim>
                                    <p:anim calcmode="lin" valueType="num">
                                      <p:cBhvr>
                                        <p:cTn id="62" dur="400" fill="hold"/>
                                        <p:tgtEl>
                                          <p:spTgt spid="62"/>
                                        </p:tgtEl>
                                        <p:attrNameLst>
                                          <p:attrName>style.rotation</p:attrName>
                                        </p:attrNameLst>
                                      </p:cBhvr>
                                      <p:tavLst>
                                        <p:tav tm="0">
                                          <p:val>
                                            <p:fltVal val="90"/>
                                          </p:val>
                                        </p:tav>
                                        <p:tav tm="100000">
                                          <p:val>
                                            <p:fltVal val="0"/>
                                          </p:val>
                                        </p:tav>
                                      </p:tavLst>
                                    </p:anim>
                                    <p:animEffect transition="in" filter="fade">
                                      <p:cBhvr>
                                        <p:cTn id="63" dur="400"/>
                                        <p:tgtEl>
                                          <p:spTgt spid="62"/>
                                        </p:tgtEl>
                                      </p:cBhvr>
                                    </p:animEffect>
                                  </p:childTnLst>
                                </p:cTn>
                              </p:par>
                            </p:childTnLst>
                          </p:cTn>
                        </p:par>
                        <p:par>
                          <p:cTn id="64" fill="hold">
                            <p:stCondLst>
                              <p:cond delay="4360"/>
                            </p:stCondLst>
                            <p:childTnLst>
                              <p:par>
                                <p:cTn id="65" presetID="22" presetClass="entr" presetSubtype="8" fill="hold" grpId="0"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wipe(left)">
                                      <p:cBhvr>
                                        <p:cTn id="67" dur="500"/>
                                        <p:tgtEl>
                                          <p:spTgt spid="63"/>
                                        </p:tgtEl>
                                      </p:cBhvr>
                                    </p:animEffect>
                                  </p:childTnLst>
                                </p:cTn>
                              </p:par>
                            </p:childTnLst>
                          </p:cTn>
                        </p:par>
                        <p:par>
                          <p:cTn id="68" fill="hold">
                            <p:stCondLst>
                              <p:cond delay="4860"/>
                            </p:stCondLst>
                            <p:childTnLst>
                              <p:par>
                                <p:cTn id="69" presetID="53" presetClass="entr" presetSubtype="16"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p:cTn id="71" dur="500" fill="hold"/>
                                        <p:tgtEl>
                                          <p:spTgt spid="60"/>
                                        </p:tgtEl>
                                        <p:attrNameLst>
                                          <p:attrName>ppt_w</p:attrName>
                                        </p:attrNameLst>
                                      </p:cBhvr>
                                      <p:tavLst>
                                        <p:tav tm="0">
                                          <p:val>
                                            <p:fltVal val="0"/>
                                          </p:val>
                                        </p:tav>
                                        <p:tav tm="100000">
                                          <p:val>
                                            <p:strVal val="#ppt_w"/>
                                          </p:val>
                                        </p:tav>
                                      </p:tavLst>
                                    </p:anim>
                                    <p:anim calcmode="lin" valueType="num">
                                      <p:cBhvr>
                                        <p:cTn id="72" dur="500" fill="hold"/>
                                        <p:tgtEl>
                                          <p:spTgt spid="60"/>
                                        </p:tgtEl>
                                        <p:attrNameLst>
                                          <p:attrName>ppt_h</p:attrName>
                                        </p:attrNameLst>
                                      </p:cBhvr>
                                      <p:tavLst>
                                        <p:tav tm="0">
                                          <p:val>
                                            <p:fltVal val="0"/>
                                          </p:val>
                                        </p:tav>
                                        <p:tav tm="100000">
                                          <p:val>
                                            <p:strVal val="#ppt_h"/>
                                          </p:val>
                                        </p:tav>
                                      </p:tavLst>
                                    </p:anim>
                                    <p:animEffect transition="in" filter="fade">
                                      <p:cBhvr>
                                        <p:cTn id="73" dur="500"/>
                                        <p:tgtEl>
                                          <p:spTgt spid="6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childTnLst>
                          </p:cTn>
                        </p:par>
                        <p:par>
                          <p:cTn id="79" fill="hold">
                            <p:stCondLst>
                              <p:cond delay="5360"/>
                            </p:stCondLst>
                            <p:childTnLst>
                              <p:par>
                                <p:cTn id="80" presetID="31" presetClass="entr" presetSubtype="0"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p:cTn id="82" dur="400" fill="hold"/>
                                        <p:tgtEl>
                                          <p:spTgt spid="64"/>
                                        </p:tgtEl>
                                        <p:attrNameLst>
                                          <p:attrName>ppt_w</p:attrName>
                                        </p:attrNameLst>
                                      </p:cBhvr>
                                      <p:tavLst>
                                        <p:tav tm="0">
                                          <p:val>
                                            <p:fltVal val="0"/>
                                          </p:val>
                                        </p:tav>
                                        <p:tav tm="100000">
                                          <p:val>
                                            <p:strVal val="#ppt_w"/>
                                          </p:val>
                                        </p:tav>
                                      </p:tavLst>
                                    </p:anim>
                                    <p:anim calcmode="lin" valueType="num">
                                      <p:cBhvr>
                                        <p:cTn id="83" dur="400" fill="hold"/>
                                        <p:tgtEl>
                                          <p:spTgt spid="64"/>
                                        </p:tgtEl>
                                        <p:attrNameLst>
                                          <p:attrName>ppt_h</p:attrName>
                                        </p:attrNameLst>
                                      </p:cBhvr>
                                      <p:tavLst>
                                        <p:tav tm="0">
                                          <p:val>
                                            <p:fltVal val="0"/>
                                          </p:val>
                                        </p:tav>
                                        <p:tav tm="100000">
                                          <p:val>
                                            <p:strVal val="#ppt_h"/>
                                          </p:val>
                                        </p:tav>
                                      </p:tavLst>
                                    </p:anim>
                                    <p:anim calcmode="lin" valueType="num">
                                      <p:cBhvr>
                                        <p:cTn id="84" dur="400" fill="hold"/>
                                        <p:tgtEl>
                                          <p:spTgt spid="64"/>
                                        </p:tgtEl>
                                        <p:attrNameLst>
                                          <p:attrName>style.rotation</p:attrName>
                                        </p:attrNameLst>
                                      </p:cBhvr>
                                      <p:tavLst>
                                        <p:tav tm="0">
                                          <p:val>
                                            <p:fltVal val="90"/>
                                          </p:val>
                                        </p:tav>
                                        <p:tav tm="100000">
                                          <p:val>
                                            <p:fltVal val="0"/>
                                          </p:val>
                                        </p:tav>
                                      </p:tavLst>
                                    </p:anim>
                                    <p:animEffect transition="in" filter="fade">
                                      <p:cBhvr>
                                        <p:cTn id="85" dur="400"/>
                                        <p:tgtEl>
                                          <p:spTgt spid="64"/>
                                        </p:tgtEl>
                                      </p:cBhvr>
                                    </p:animEffect>
                                  </p:childTnLst>
                                </p:cTn>
                              </p:par>
                            </p:childTnLst>
                          </p:cTn>
                        </p:par>
                        <p:par>
                          <p:cTn id="86" fill="hold">
                            <p:stCondLst>
                              <p:cond delay="5760"/>
                            </p:stCondLst>
                            <p:childTnLst>
                              <p:par>
                                <p:cTn id="87" presetID="22" presetClass="entr" presetSubtype="8"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wipe(left)">
                                      <p:cBhvr>
                                        <p:cTn id="89" dur="500"/>
                                        <p:tgtEl>
                                          <p:spTgt spid="65"/>
                                        </p:tgtEl>
                                      </p:cBhvr>
                                    </p:animEffect>
                                  </p:childTnLst>
                                </p:cTn>
                              </p:par>
                            </p:childTnLst>
                          </p:cTn>
                        </p:par>
                        <p:par>
                          <p:cTn id="90" fill="hold">
                            <p:stCondLst>
                              <p:cond delay="6260"/>
                            </p:stCondLst>
                            <p:childTnLst>
                              <p:par>
                                <p:cTn id="91" presetID="53" presetClass="entr" presetSubtype="16" fill="hold" grpId="0" nodeType="afterEffect">
                                  <p:stCondLst>
                                    <p:cond delay="0"/>
                                  </p:stCondLst>
                                  <p:childTnLst>
                                    <p:set>
                                      <p:cBhvr>
                                        <p:cTn id="92" dur="1" fill="hold">
                                          <p:stCondLst>
                                            <p:cond delay="0"/>
                                          </p:stCondLst>
                                        </p:cTn>
                                        <p:tgtEl>
                                          <p:spTgt spid="58"/>
                                        </p:tgtEl>
                                        <p:attrNameLst>
                                          <p:attrName>style.visibility</p:attrName>
                                        </p:attrNameLst>
                                      </p:cBhvr>
                                      <p:to>
                                        <p:strVal val="visible"/>
                                      </p:to>
                                    </p:set>
                                    <p:anim calcmode="lin" valueType="num">
                                      <p:cBhvr>
                                        <p:cTn id="93" dur="500" fill="hold"/>
                                        <p:tgtEl>
                                          <p:spTgt spid="58"/>
                                        </p:tgtEl>
                                        <p:attrNameLst>
                                          <p:attrName>ppt_w</p:attrName>
                                        </p:attrNameLst>
                                      </p:cBhvr>
                                      <p:tavLst>
                                        <p:tav tm="0">
                                          <p:val>
                                            <p:fltVal val="0"/>
                                          </p:val>
                                        </p:tav>
                                        <p:tav tm="100000">
                                          <p:val>
                                            <p:strVal val="#ppt_w"/>
                                          </p:val>
                                        </p:tav>
                                      </p:tavLst>
                                    </p:anim>
                                    <p:anim calcmode="lin" valueType="num">
                                      <p:cBhvr>
                                        <p:cTn id="94" dur="500" fill="hold"/>
                                        <p:tgtEl>
                                          <p:spTgt spid="58"/>
                                        </p:tgtEl>
                                        <p:attrNameLst>
                                          <p:attrName>ppt_h</p:attrName>
                                        </p:attrNameLst>
                                      </p:cBhvr>
                                      <p:tavLst>
                                        <p:tav tm="0">
                                          <p:val>
                                            <p:fltVal val="0"/>
                                          </p:val>
                                        </p:tav>
                                        <p:tav tm="100000">
                                          <p:val>
                                            <p:strVal val="#ppt_h"/>
                                          </p:val>
                                        </p:tav>
                                      </p:tavLst>
                                    </p:anim>
                                    <p:animEffect transition="in" filter="fade">
                                      <p:cBhvr>
                                        <p:cTn id="95" dur="500"/>
                                        <p:tgtEl>
                                          <p:spTgt spid="58"/>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61"/>
                                        </p:tgtEl>
                                        <p:attrNameLst>
                                          <p:attrName>style.visibility</p:attrName>
                                        </p:attrNameLst>
                                      </p:cBhvr>
                                      <p:to>
                                        <p:strVal val="visible"/>
                                      </p:to>
                                    </p:set>
                                    <p:anim calcmode="lin" valueType="num">
                                      <p:cBhvr>
                                        <p:cTn id="98" dur="500" fill="hold"/>
                                        <p:tgtEl>
                                          <p:spTgt spid="61"/>
                                        </p:tgtEl>
                                        <p:attrNameLst>
                                          <p:attrName>ppt_w</p:attrName>
                                        </p:attrNameLst>
                                      </p:cBhvr>
                                      <p:tavLst>
                                        <p:tav tm="0">
                                          <p:val>
                                            <p:fltVal val="0"/>
                                          </p:val>
                                        </p:tav>
                                        <p:tav tm="100000">
                                          <p:val>
                                            <p:strVal val="#ppt_w"/>
                                          </p:val>
                                        </p:tav>
                                      </p:tavLst>
                                    </p:anim>
                                    <p:anim calcmode="lin" valueType="num">
                                      <p:cBhvr>
                                        <p:cTn id="99" dur="500" fill="hold"/>
                                        <p:tgtEl>
                                          <p:spTgt spid="61"/>
                                        </p:tgtEl>
                                        <p:attrNameLst>
                                          <p:attrName>ppt_h</p:attrName>
                                        </p:attrNameLst>
                                      </p:cBhvr>
                                      <p:tavLst>
                                        <p:tav tm="0">
                                          <p:val>
                                            <p:fltVal val="0"/>
                                          </p:val>
                                        </p:tav>
                                        <p:tav tm="100000">
                                          <p:val>
                                            <p:strVal val="#ppt_h"/>
                                          </p:val>
                                        </p:tav>
                                      </p:tavLst>
                                    </p:anim>
                                    <p:animEffect transition="in" filter="fade">
                                      <p:cBhvr>
                                        <p:cTn id="100" dur="500"/>
                                        <p:tgtEl>
                                          <p:spTgt spid="61"/>
                                        </p:tgtEl>
                                      </p:cBhvr>
                                    </p:animEffect>
                                  </p:childTnLst>
                                </p:cTn>
                              </p:par>
                            </p:childTnLst>
                          </p:cTn>
                        </p:par>
                        <p:par>
                          <p:cTn id="101" fill="hold">
                            <p:stCondLst>
                              <p:cond delay="6760"/>
                            </p:stCondLst>
                            <p:childTnLst>
                              <p:par>
                                <p:cTn id="102" presetID="31" presetClass="entr" presetSubtype="0" fill="hold" grpId="0" nodeType="afterEffect">
                                  <p:stCondLst>
                                    <p:cond delay="0"/>
                                  </p:stCondLst>
                                  <p:childTnLst>
                                    <p:set>
                                      <p:cBhvr>
                                        <p:cTn id="103" dur="1" fill="hold">
                                          <p:stCondLst>
                                            <p:cond delay="0"/>
                                          </p:stCondLst>
                                        </p:cTn>
                                        <p:tgtEl>
                                          <p:spTgt spid="66"/>
                                        </p:tgtEl>
                                        <p:attrNameLst>
                                          <p:attrName>style.visibility</p:attrName>
                                        </p:attrNameLst>
                                      </p:cBhvr>
                                      <p:to>
                                        <p:strVal val="visible"/>
                                      </p:to>
                                    </p:set>
                                    <p:anim calcmode="lin" valueType="num">
                                      <p:cBhvr>
                                        <p:cTn id="104" dur="400" fill="hold"/>
                                        <p:tgtEl>
                                          <p:spTgt spid="66"/>
                                        </p:tgtEl>
                                        <p:attrNameLst>
                                          <p:attrName>ppt_w</p:attrName>
                                        </p:attrNameLst>
                                      </p:cBhvr>
                                      <p:tavLst>
                                        <p:tav tm="0">
                                          <p:val>
                                            <p:fltVal val="0"/>
                                          </p:val>
                                        </p:tav>
                                        <p:tav tm="100000">
                                          <p:val>
                                            <p:strVal val="#ppt_w"/>
                                          </p:val>
                                        </p:tav>
                                      </p:tavLst>
                                    </p:anim>
                                    <p:anim calcmode="lin" valueType="num">
                                      <p:cBhvr>
                                        <p:cTn id="105" dur="400" fill="hold"/>
                                        <p:tgtEl>
                                          <p:spTgt spid="66"/>
                                        </p:tgtEl>
                                        <p:attrNameLst>
                                          <p:attrName>ppt_h</p:attrName>
                                        </p:attrNameLst>
                                      </p:cBhvr>
                                      <p:tavLst>
                                        <p:tav tm="0">
                                          <p:val>
                                            <p:fltVal val="0"/>
                                          </p:val>
                                        </p:tav>
                                        <p:tav tm="100000">
                                          <p:val>
                                            <p:strVal val="#ppt_h"/>
                                          </p:val>
                                        </p:tav>
                                      </p:tavLst>
                                    </p:anim>
                                    <p:anim calcmode="lin" valueType="num">
                                      <p:cBhvr>
                                        <p:cTn id="106" dur="400" fill="hold"/>
                                        <p:tgtEl>
                                          <p:spTgt spid="66"/>
                                        </p:tgtEl>
                                        <p:attrNameLst>
                                          <p:attrName>style.rotation</p:attrName>
                                        </p:attrNameLst>
                                      </p:cBhvr>
                                      <p:tavLst>
                                        <p:tav tm="0">
                                          <p:val>
                                            <p:fltVal val="90"/>
                                          </p:val>
                                        </p:tav>
                                        <p:tav tm="100000">
                                          <p:val>
                                            <p:fltVal val="0"/>
                                          </p:val>
                                        </p:tav>
                                      </p:tavLst>
                                    </p:anim>
                                    <p:animEffect transition="in" filter="fade">
                                      <p:cBhvr>
                                        <p:cTn id="107" dur="400"/>
                                        <p:tgtEl>
                                          <p:spTgt spid="66"/>
                                        </p:tgtEl>
                                      </p:cBhvr>
                                    </p:animEffect>
                                  </p:childTnLst>
                                </p:cTn>
                              </p:par>
                            </p:childTnLst>
                          </p:cTn>
                        </p:par>
                        <p:par>
                          <p:cTn id="108" fill="hold">
                            <p:stCondLst>
                              <p:cond delay="7160"/>
                            </p:stCondLst>
                            <p:childTnLst>
                              <p:par>
                                <p:cTn id="109" presetID="22" presetClass="entr" presetSubtype="8" fill="hold" grpId="0" nodeType="afterEffect">
                                  <p:stCondLst>
                                    <p:cond delay="0"/>
                                  </p:stCondLst>
                                  <p:childTnLst>
                                    <p:set>
                                      <p:cBhvr>
                                        <p:cTn id="110" dur="1" fill="hold">
                                          <p:stCondLst>
                                            <p:cond delay="0"/>
                                          </p:stCondLst>
                                        </p:cTn>
                                        <p:tgtEl>
                                          <p:spTgt spid="67"/>
                                        </p:tgtEl>
                                        <p:attrNameLst>
                                          <p:attrName>style.visibility</p:attrName>
                                        </p:attrNameLst>
                                      </p:cBhvr>
                                      <p:to>
                                        <p:strVal val="visible"/>
                                      </p:to>
                                    </p:set>
                                    <p:animEffect transition="in" filter="wipe(left)">
                                      <p:cBhvr>
                                        <p:cTn id="11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7" grpId="0" animBg="1"/>
      <p:bldP spid="28" grpId="0" animBg="1"/>
      <p:bldP spid="53" grpId="0"/>
      <p:bldP spid="54" grpId="0"/>
      <p:bldP spid="55" grpId="0"/>
      <p:bldP spid="56" grpId="0" animBg="1"/>
      <p:bldP spid="57" grpId="0" animBg="1"/>
      <p:bldP spid="58" grpId="0" animBg="1"/>
      <p:bldP spid="59" grpId="0" animBg="1"/>
      <p:bldP spid="60" grpId="0" animBg="1"/>
      <p:bldP spid="61" grpId="0" animBg="1"/>
      <p:bldP spid="62" grpId="0"/>
      <p:bldP spid="63" grpId="0"/>
      <p:bldP spid="64" grpId="0"/>
      <p:bldP spid="65"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圆角 54"/>
          <p:cNvSpPr/>
          <p:nvPr/>
        </p:nvSpPr>
        <p:spPr bwMode="auto">
          <a:xfrm>
            <a:off x="1026139" y="1588557"/>
            <a:ext cx="1650034" cy="1626778"/>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矩形: 圆角 58"/>
          <p:cNvSpPr/>
          <p:nvPr/>
        </p:nvSpPr>
        <p:spPr bwMode="auto">
          <a:xfrm>
            <a:off x="1026849" y="4303008"/>
            <a:ext cx="1650034" cy="1626778"/>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矩形: 圆角 59"/>
          <p:cNvSpPr/>
          <p:nvPr/>
        </p:nvSpPr>
        <p:spPr bwMode="auto">
          <a:xfrm>
            <a:off x="6644867" y="1617374"/>
            <a:ext cx="1650034" cy="1626778"/>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矩形: 圆角 60"/>
          <p:cNvSpPr/>
          <p:nvPr/>
        </p:nvSpPr>
        <p:spPr bwMode="auto">
          <a:xfrm>
            <a:off x="6644867" y="4297177"/>
            <a:ext cx="1650034" cy="1626778"/>
          </a:xfrm>
          <a:prstGeom prst="roundRect">
            <a:avLst>
              <a:gd name="adj" fmla="val 6522"/>
            </a:avLst>
          </a:prstGeom>
          <a:gradFill>
            <a:gsLst>
              <a:gs pos="100000">
                <a:srgbClr val="026EBB"/>
              </a:gs>
              <a:gs pos="0">
                <a:srgbClr val="038EDB"/>
              </a:gs>
            </a:gsLst>
            <a:lin ang="0" scaled="1"/>
          </a:gradFill>
          <a:ln w="57150">
            <a:noFill/>
          </a:ln>
          <a:effectLst/>
          <a:ex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矩形 55"/>
          <p:cNvSpPr/>
          <p:nvPr/>
        </p:nvSpPr>
        <p:spPr bwMode="auto">
          <a:xfrm>
            <a:off x="1108766" y="1667259"/>
            <a:ext cx="1490382" cy="1469374"/>
          </a:xfrm>
          <a:prstGeom prst="rect">
            <a:avLst/>
          </a:prstGeom>
          <a:blipFill>
            <a:blip r:embed="rId3"/>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矩形 61"/>
          <p:cNvSpPr/>
          <p:nvPr/>
        </p:nvSpPr>
        <p:spPr bwMode="auto">
          <a:xfrm>
            <a:off x="1108766" y="4380583"/>
            <a:ext cx="1490382" cy="1469374"/>
          </a:xfrm>
          <a:prstGeom prst="rect">
            <a:avLst/>
          </a:prstGeom>
          <a:blipFill>
            <a:blip r:embed="rId4"/>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矩形 62"/>
          <p:cNvSpPr/>
          <p:nvPr/>
        </p:nvSpPr>
        <p:spPr bwMode="auto">
          <a:xfrm>
            <a:off x="6725390" y="1706468"/>
            <a:ext cx="1490382" cy="1469374"/>
          </a:xfrm>
          <a:prstGeom prst="rect">
            <a:avLst/>
          </a:prstGeom>
          <a:blipFill>
            <a:blip r:embed="rId5"/>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矩形 63"/>
          <p:cNvSpPr/>
          <p:nvPr/>
        </p:nvSpPr>
        <p:spPr bwMode="auto">
          <a:xfrm>
            <a:off x="6727494" y="4375879"/>
            <a:ext cx="1490382" cy="1469374"/>
          </a:xfrm>
          <a:prstGeom prst="rect">
            <a:avLst/>
          </a:prstGeom>
          <a:blipFill>
            <a:blip r:embed="rId6"/>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我们的团队</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矩形 9"/>
          <p:cNvSpPr>
            <a:spLocks noChangeArrowheads="1"/>
          </p:cNvSpPr>
          <p:nvPr/>
        </p:nvSpPr>
        <p:spPr bwMode="auto">
          <a:xfrm>
            <a:off x="2728299" y="1627766"/>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smtClean="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TextBox 22"/>
          <p:cNvSpPr txBox="1"/>
          <p:nvPr/>
        </p:nvSpPr>
        <p:spPr>
          <a:xfrm>
            <a:off x="2678762" y="1959231"/>
            <a:ext cx="3329909" cy="646331"/>
          </a:xfrm>
          <a:prstGeom prst="rect">
            <a:avLst/>
          </a:prstGeom>
          <a:noFill/>
        </p:spPr>
        <p:txBody>
          <a:bodyPr wrap="square">
            <a:spAutoFit/>
          </a:bodyPr>
          <a:lstStyle>
            <a:defPPr>
              <a:defRPr lang="zh-CN"/>
            </a:defPPr>
            <a:lvl1pPr>
              <a:buNone/>
              <a:defRPr>
                <a:solidFill>
                  <a:srgbClr val="333333"/>
                </a:solidFill>
                <a:latin typeface="微软雅黑"/>
                <a:ea typeface="微软雅黑"/>
              </a:defRPr>
            </a:lvl1pPr>
          </a:lstStyle>
          <a:p>
            <a:pPr algn="just"/>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本科学历，</a:t>
            </a:r>
            <a:r>
              <a:rPr lang="en-US" altLang="zh-CN">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5</a:t>
            </a:r>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年从业经验，负责活动实施测试、实验。</a:t>
            </a:r>
          </a:p>
        </p:txBody>
      </p:sp>
      <p:sp>
        <p:nvSpPr>
          <p:cNvPr id="65" name="矩形 9"/>
          <p:cNvSpPr>
            <a:spLocks noChangeArrowheads="1"/>
          </p:cNvSpPr>
          <p:nvPr/>
        </p:nvSpPr>
        <p:spPr bwMode="auto">
          <a:xfrm>
            <a:off x="2735813" y="4309828"/>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6" name="TextBox 7"/>
          <p:cNvSpPr txBox="1"/>
          <p:nvPr/>
        </p:nvSpPr>
        <p:spPr>
          <a:xfrm>
            <a:off x="2709026" y="4641293"/>
            <a:ext cx="3308985" cy="646331"/>
          </a:xfrm>
          <a:prstGeom prst="rect">
            <a:avLst/>
          </a:prstGeom>
          <a:noFill/>
        </p:spPr>
        <p:txBody>
          <a:bodyPr wrap="square">
            <a:spAutoFit/>
          </a:bodyPr>
          <a:lstStyle>
            <a:defPPr>
              <a:defRPr lang="zh-CN"/>
            </a:defPPr>
            <a:lvl1pPr algn="just">
              <a:buNone/>
              <a:defRPr>
                <a:solidFill>
                  <a:schemeClr val="accent1"/>
                </a:solidFill>
                <a:latin typeface="微软雅黑"/>
                <a:ea typeface="微软雅黑"/>
              </a:defRPr>
            </a:lvl1pPr>
          </a:lstStyle>
          <a:p>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本科学历，测试工程师，负责跟踪分析、资料收集、整理。</a:t>
            </a:r>
          </a:p>
        </p:txBody>
      </p:sp>
      <p:sp>
        <p:nvSpPr>
          <p:cNvPr id="67" name="矩形 9"/>
          <p:cNvSpPr>
            <a:spLocks noChangeArrowheads="1"/>
          </p:cNvSpPr>
          <p:nvPr/>
        </p:nvSpPr>
        <p:spPr bwMode="auto">
          <a:xfrm>
            <a:off x="8352437" y="1603420"/>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8" name="TextBox 17"/>
          <p:cNvSpPr txBox="1"/>
          <p:nvPr/>
        </p:nvSpPr>
        <p:spPr>
          <a:xfrm>
            <a:off x="8325651" y="1934885"/>
            <a:ext cx="3104442" cy="646331"/>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本科学历，负责经销商培训及日常行政管理。</a:t>
            </a:r>
          </a:p>
        </p:txBody>
      </p:sp>
      <p:sp>
        <p:nvSpPr>
          <p:cNvPr id="69" name="矩形 9"/>
          <p:cNvSpPr>
            <a:spLocks noChangeArrowheads="1"/>
          </p:cNvSpPr>
          <p:nvPr/>
        </p:nvSpPr>
        <p:spPr bwMode="auto">
          <a:xfrm>
            <a:off x="8352437" y="4339713"/>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XXX</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0" name="TextBox 22"/>
          <p:cNvSpPr txBox="1"/>
          <p:nvPr/>
        </p:nvSpPr>
        <p:spPr>
          <a:xfrm>
            <a:off x="8302900" y="4671178"/>
            <a:ext cx="3124073" cy="646331"/>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本科学历，五年从业经验，负责场现实施、采集数据。</a:t>
            </a:r>
          </a:p>
        </p:txBody>
      </p:sp>
    </p:spTree>
    <p:extLst>
      <p:ext uri="{BB962C8B-B14F-4D97-AF65-F5344CB8AC3E}">
        <p14:creationId xmlns:p14="http://schemas.microsoft.com/office/powerpoint/2010/main" val="3062165116"/>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inVertical)">
                                      <p:cBhvr>
                                        <p:cTn id="7" dur="500"/>
                                        <p:tgtEl>
                                          <p:spTgt spid="56"/>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barn(outVertical)">
                                      <p:cBhvr>
                                        <p:cTn id="11" dur="400"/>
                                        <p:tgtEl>
                                          <p:spTgt spid="55"/>
                                        </p:tgtEl>
                                      </p:cBhvr>
                                    </p:animEffect>
                                  </p:childTnLst>
                                </p:cTn>
                              </p:par>
                            </p:childTnLst>
                          </p:cTn>
                        </p:par>
                        <p:par>
                          <p:cTn id="12" fill="hold">
                            <p:stCondLst>
                              <p:cond delay="9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57"/>
                                        </p:tgtEl>
                                        <p:attrNameLst>
                                          <p:attrName>style.visibility</p:attrName>
                                        </p:attrNameLst>
                                      </p:cBhvr>
                                      <p:to>
                                        <p:strVal val="visible"/>
                                      </p:to>
                                    </p:set>
                                    <p:anim by="(-#ppt_w*2)" calcmode="lin" valueType="num">
                                      <p:cBhvr rctx="PPT">
                                        <p:cTn id="15" dur="250" autoRev="1" fill="hold">
                                          <p:stCondLst>
                                            <p:cond delay="0"/>
                                          </p:stCondLst>
                                        </p:cTn>
                                        <p:tgtEl>
                                          <p:spTgt spid="57"/>
                                        </p:tgtEl>
                                        <p:attrNameLst>
                                          <p:attrName>ppt_w</p:attrName>
                                        </p:attrNameLst>
                                      </p:cBhvr>
                                    </p:anim>
                                    <p:anim by="(#ppt_w*0.50)" calcmode="lin" valueType="num">
                                      <p:cBhvr>
                                        <p:cTn id="16" dur="250" decel="50000" autoRev="1" fill="hold">
                                          <p:stCondLst>
                                            <p:cond delay="0"/>
                                          </p:stCondLst>
                                        </p:cTn>
                                        <p:tgtEl>
                                          <p:spTgt spid="57"/>
                                        </p:tgtEl>
                                        <p:attrNameLst>
                                          <p:attrName>ppt_x</p:attrName>
                                        </p:attrNameLst>
                                      </p:cBhvr>
                                    </p:anim>
                                    <p:anim from="(-#ppt_h/2)" to="(#ppt_y)" calcmode="lin" valueType="num">
                                      <p:cBhvr>
                                        <p:cTn id="17" dur="500" fill="hold">
                                          <p:stCondLst>
                                            <p:cond delay="0"/>
                                          </p:stCondLst>
                                        </p:cTn>
                                        <p:tgtEl>
                                          <p:spTgt spid="57"/>
                                        </p:tgtEl>
                                        <p:attrNameLst>
                                          <p:attrName>ppt_y</p:attrName>
                                        </p:attrNameLst>
                                      </p:cBhvr>
                                    </p:anim>
                                    <p:animRot by="21600000">
                                      <p:cBhvr>
                                        <p:cTn id="18" dur="500" fill="hold">
                                          <p:stCondLst>
                                            <p:cond delay="0"/>
                                          </p:stCondLst>
                                        </p:cTn>
                                        <p:tgtEl>
                                          <p:spTgt spid="57"/>
                                        </p:tgtEl>
                                        <p:attrNameLst>
                                          <p:attrName>r</p:attrName>
                                        </p:attrNameLst>
                                      </p:cBhvr>
                                    </p:animRo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inVertical)">
                                      <p:cBhvr>
                                        <p:cTn id="26" dur="500"/>
                                        <p:tgtEl>
                                          <p:spTgt spid="62"/>
                                        </p:tgtEl>
                                      </p:cBhvr>
                                    </p:animEffect>
                                  </p:childTnLst>
                                </p:cTn>
                              </p:par>
                            </p:childTnLst>
                          </p:cTn>
                        </p:par>
                        <p:par>
                          <p:cTn id="27" fill="hold">
                            <p:stCondLst>
                              <p:cond delay="2500"/>
                            </p:stCondLst>
                            <p:childTnLst>
                              <p:par>
                                <p:cTn id="28" presetID="16" presetClass="entr" presetSubtype="37"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barn(outVertical)">
                                      <p:cBhvr>
                                        <p:cTn id="30" dur="400"/>
                                        <p:tgtEl>
                                          <p:spTgt spid="59"/>
                                        </p:tgtEl>
                                      </p:cBhvr>
                                    </p:animEffect>
                                  </p:childTnLst>
                                </p:cTn>
                              </p:par>
                            </p:childTnLst>
                          </p:cTn>
                        </p:par>
                        <p:par>
                          <p:cTn id="31" fill="hold">
                            <p:stCondLst>
                              <p:cond delay="29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65"/>
                                        </p:tgtEl>
                                        <p:attrNameLst>
                                          <p:attrName>style.visibility</p:attrName>
                                        </p:attrNameLst>
                                      </p:cBhvr>
                                      <p:to>
                                        <p:strVal val="visible"/>
                                      </p:to>
                                    </p:set>
                                    <p:anim by="(-#ppt_w*2)" calcmode="lin" valueType="num">
                                      <p:cBhvr rctx="PPT">
                                        <p:cTn id="34" dur="250" autoRev="1" fill="hold">
                                          <p:stCondLst>
                                            <p:cond delay="0"/>
                                          </p:stCondLst>
                                        </p:cTn>
                                        <p:tgtEl>
                                          <p:spTgt spid="65"/>
                                        </p:tgtEl>
                                        <p:attrNameLst>
                                          <p:attrName>ppt_w</p:attrName>
                                        </p:attrNameLst>
                                      </p:cBhvr>
                                    </p:anim>
                                    <p:anim by="(#ppt_w*0.50)" calcmode="lin" valueType="num">
                                      <p:cBhvr>
                                        <p:cTn id="35" dur="250" decel="50000" autoRev="1" fill="hold">
                                          <p:stCondLst>
                                            <p:cond delay="0"/>
                                          </p:stCondLst>
                                        </p:cTn>
                                        <p:tgtEl>
                                          <p:spTgt spid="65"/>
                                        </p:tgtEl>
                                        <p:attrNameLst>
                                          <p:attrName>ppt_x</p:attrName>
                                        </p:attrNameLst>
                                      </p:cBhvr>
                                    </p:anim>
                                    <p:anim from="(-#ppt_h/2)" to="(#ppt_y)" calcmode="lin" valueType="num">
                                      <p:cBhvr>
                                        <p:cTn id="36" dur="500" fill="hold">
                                          <p:stCondLst>
                                            <p:cond delay="0"/>
                                          </p:stCondLst>
                                        </p:cTn>
                                        <p:tgtEl>
                                          <p:spTgt spid="65"/>
                                        </p:tgtEl>
                                        <p:attrNameLst>
                                          <p:attrName>ppt_y</p:attrName>
                                        </p:attrNameLst>
                                      </p:cBhvr>
                                    </p:anim>
                                    <p:animRot by="21600000">
                                      <p:cBhvr>
                                        <p:cTn id="37" dur="500" fill="hold">
                                          <p:stCondLst>
                                            <p:cond delay="0"/>
                                          </p:stCondLst>
                                        </p:cTn>
                                        <p:tgtEl>
                                          <p:spTgt spid="65"/>
                                        </p:tgtEl>
                                        <p:attrNameLst>
                                          <p:attrName>r</p:attrName>
                                        </p:attrNameLst>
                                      </p:cBhvr>
                                    </p:animRo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wipe(up)">
                                      <p:cBhvr>
                                        <p:cTn id="41" dur="500"/>
                                        <p:tgtEl>
                                          <p:spTgt spid="66"/>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barn(inVertical)">
                                      <p:cBhvr>
                                        <p:cTn id="45" dur="500"/>
                                        <p:tgtEl>
                                          <p:spTgt spid="63"/>
                                        </p:tgtEl>
                                      </p:cBhvr>
                                    </p:animEffect>
                                  </p:childTnLst>
                                </p:cTn>
                              </p:par>
                            </p:childTnLst>
                          </p:cTn>
                        </p:par>
                        <p:par>
                          <p:cTn id="46" fill="hold">
                            <p:stCondLst>
                              <p:cond delay="4500"/>
                            </p:stCondLst>
                            <p:childTnLst>
                              <p:par>
                                <p:cTn id="47" presetID="16" presetClass="entr" presetSubtype="37"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barn(outVertical)">
                                      <p:cBhvr>
                                        <p:cTn id="49" dur="400"/>
                                        <p:tgtEl>
                                          <p:spTgt spid="60"/>
                                        </p:tgtEl>
                                      </p:cBhvr>
                                    </p:animEffect>
                                  </p:childTnLst>
                                </p:cTn>
                              </p:par>
                            </p:childTnLst>
                          </p:cTn>
                        </p:par>
                        <p:par>
                          <p:cTn id="50" fill="hold">
                            <p:stCondLst>
                              <p:cond delay="4900"/>
                            </p:stCondLst>
                            <p:childTnLst>
                              <p:par>
                                <p:cTn id="51" presetID="56" presetClass="entr" presetSubtype="0" fill="hold" grpId="0" nodeType="afterEffect">
                                  <p:stCondLst>
                                    <p:cond delay="0"/>
                                  </p:stCondLst>
                                  <p:iterate type="lt">
                                    <p:tmPct val="10000"/>
                                  </p:iterate>
                                  <p:childTnLst>
                                    <p:set>
                                      <p:cBhvr>
                                        <p:cTn id="52" dur="1" fill="hold">
                                          <p:stCondLst>
                                            <p:cond delay="0"/>
                                          </p:stCondLst>
                                        </p:cTn>
                                        <p:tgtEl>
                                          <p:spTgt spid="67"/>
                                        </p:tgtEl>
                                        <p:attrNameLst>
                                          <p:attrName>style.visibility</p:attrName>
                                        </p:attrNameLst>
                                      </p:cBhvr>
                                      <p:to>
                                        <p:strVal val="visible"/>
                                      </p:to>
                                    </p:set>
                                    <p:anim by="(-#ppt_w*2)" calcmode="lin" valueType="num">
                                      <p:cBhvr rctx="PPT">
                                        <p:cTn id="53" dur="250" autoRev="1" fill="hold">
                                          <p:stCondLst>
                                            <p:cond delay="0"/>
                                          </p:stCondLst>
                                        </p:cTn>
                                        <p:tgtEl>
                                          <p:spTgt spid="67"/>
                                        </p:tgtEl>
                                        <p:attrNameLst>
                                          <p:attrName>ppt_w</p:attrName>
                                        </p:attrNameLst>
                                      </p:cBhvr>
                                    </p:anim>
                                    <p:anim by="(#ppt_w*0.50)" calcmode="lin" valueType="num">
                                      <p:cBhvr>
                                        <p:cTn id="54" dur="250" decel="50000" autoRev="1" fill="hold">
                                          <p:stCondLst>
                                            <p:cond delay="0"/>
                                          </p:stCondLst>
                                        </p:cTn>
                                        <p:tgtEl>
                                          <p:spTgt spid="67"/>
                                        </p:tgtEl>
                                        <p:attrNameLst>
                                          <p:attrName>ppt_x</p:attrName>
                                        </p:attrNameLst>
                                      </p:cBhvr>
                                    </p:anim>
                                    <p:anim from="(-#ppt_h/2)" to="(#ppt_y)" calcmode="lin" valueType="num">
                                      <p:cBhvr>
                                        <p:cTn id="55" dur="500" fill="hold">
                                          <p:stCondLst>
                                            <p:cond delay="0"/>
                                          </p:stCondLst>
                                        </p:cTn>
                                        <p:tgtEl>
                                          <p:spTgt spid="67"/>
                                        </p:tgtEl>
                                        <p:attrNameLst>
                                          <p:attrName>ppt_y</p:attrName>
                                        </p:attrNameLst>
                                      </p:cBhvr>
                                    </p:anim>
                                    <p:animRot by="21600000">
                                      <p:cBhvr>
                                        <p:cTn id="56" dur="500" fill="hold">
                                          <p:stCondLst>
                                            <p:cond delay="0"/>
                                          </p:stCondLst>
                                        </p:cTn>
                                        <p:tgtEl>
                                          <p:spTgt spid="67"/>
                                        </p:tgtEl>
                                        <p:attrNameLst>
                                          <p:attrName>r</p:attrName>
                                        </p:attrNameLst>
                                      </p:cBhvr>
                                    </p:animRo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up)">
                                      <p:cBhvr>
                                        <p:cTn id="60" dur="500"/>
                                        <p:tgtEl>
                                          <p:spTgt spid="68"/>
                                        </p:tgtEl>
                                      </p:cBhvr>
                                    </p:animEffect>
                                  </p:childTnLst>
                                </p:cTn>
                              </p:par>
                            </p:childTnLst>
                          </p:cTn>
                        </p:par>
                        <p:par>
                          <p:cTn id="61" fill="hold">
                            <p:stCondLst>
                              <p:cond delay="6000"/>
                            </p:stCondLst>
                            <p:childTnLst>
                              <p:par>
                                <p:cTn id="62" presetID="16" presetClass="entr" presetSubtype="21"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barn(inVertical)">
                                      <p:cBhvr>
                                        <p:cTn id="64" dur="500"/>
                                        <p:tgtEl>
                                          <p:spTgt spid="64"/>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barn(outVertical)">
                                      <p:cBhvr>
                                        <p:cTn id="68" dur="400"/>
                                        <p:tgtEl>
                                          <p:spTgt spid="61"/>
                                        </p:tgtEl>
                                      </p:cBhvr>
                                    </p:animEffect>
                                  </p:childTnLst>
                                </p:cTn>
                              </p:par>
                            </p:childTnLst>
                          </p:cTn>
                        </p:par>
                        <p:par>
                          <p:cTn id="69" fill="hold">
                            <p:stCondLst>
                              <p:cond delay="69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69"/>
                                        </p:tgtEl>
                                        <p:attrNameLst>
                                          <p:attrName>style.visibility</p:attrName>
                                        </p:attrNameLst>
                                      </p:cBhvr>
                                      <p:to>
                                        <p:strVal val="visible"/>
                                      </p:to>
                                    </p:set>
                                    <p:anim by="(-#ppt_w*2)" calcmode="lin" valueType="num">
                                      <p:cBhvr rctx="PPT">
                                        <p:cTn id="72" dur="250" autoRev="1" fill="hold">
                                          <p:stCondLst>
                                            <p:cond delay="0"/>
                                          </p:stCondLst>
                                        </p:cTn>
                                        <p:tgtEl>
                                          <p:spTgt spid="69"/>
                                        </p:tgtEl>
                                        <p:attrNameLst>
                                          <p:attrName>ppt_w</p:attrName>
                                        </p:attrNameLst>
                                      </p:cBhvr>
                                    </p:anim>
                                    <p:anim by="(#ppt_w*0.50)" calcmode="lin" valueType="num">
                                      <p:cBhvr>
                                        <p:cTn id="73" dur="250" decel="50000" autoRev="1" fill="hold">
                                          <p:stCondLst>
                                            <p:cond delay="0"/>
                                          </p:stCondLst>
                                        </p:cTn>
                                        <p:tgtEl>
                                          <p:spTgt spid="69"/>
                                        </p:tgtEl>
                                        <p:attrNameLst>
                                          <p:attrName>ppt_x</p:attrName>
                                        </p:attrNameLst>
                                      </p:cBhvr>
                                    </p:anim>
                                    <p:anim from="(-#ppt_h/2)" to="(#ppt_y)" calcmode="lin" valueType="num">
                                      <p:cBhvr>
                                        <p:cTn id="74" dur="500" fill="hold">
                                          <p:stCondLst>
                                            <p:cond delay="0"/>
                                          </p:stCondLst>
                                        </p:cTn>
                                        <p:tgtEl>
                                          <p:spTgt spid="69"/>
                                        </p:tgtEl>
                                        <p:attrNameLst>
                                          <p:attrName>ppt_y</p:attrName>
                                        </p:attrNameLst>
                                      </p:cBhvr>
                                    </p:anim>
                                    <p:animRot by="21600000">
                                      <p:cBhvr>
                                        <p:cTn id="75" dur="500" fill="hold">
                                          <p:stCondLst>
                                            <p:cond delay="0"/>
                                          </p:stCondLst>
                                        </p:cTn>
                                        <p:tgtEl>
                                          <p:spTgt spid="69"/>
                                        </p:tgtEl>
                                        <p:attrNameLst>
                                          <p:attrName>r</p:attrName>
                                        </p:attrNameLst>
                                      </p:cBhvr>
                                    </p:animRot>
                                  </p:childTnLst>
                                </p:cTn>
                              </p:par>
                            </p:childTnLst>
                          </p:cTn>
                        </p:par>
                        <p:par>
                          <p:cTn id="76" fill="hold">
                            <p:stCondLst>
                              <p:cond delay="7500"/>
                            </p:stCondLst>
                            <p:childTnLst>
                              <p:par>
                                <p:cTn id="77" presetID="22" presetClass="entr" presetSubtype="1"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wipe(up)">
                                      <p:cBhvr>
                                        <p:cTn id="7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9" grpId="0" animBg="1"/>
      <p:bldP spid="60" grpId="0" animBg="1"/>
      <p:bldP spid="61" grpId="0" animBg="1"/>
      <p:bldP spid="56" grpId="0" animBg="1"/>
      <p:bldP spid="62" grpId="0" animBg="1"/>
      <p:bldP spid="63" grpId="0" animBg="1"/>
      <p:bldP spid="64" grpId="0" animBg="1"/>
      <p:bldP spid="57" grpId="0"/>
      <p:bldP spid="58" grpId="0"/>
      <p:bldP spid="65" grpId="0"/>
      <p:bldP spid="66" grpId="0"/>
      <p:bldP spid="67" grpId="0"/>
      <p:bldP spid="68" grpId="0"/>
      <p:bldP spid="69" grpId="0"/>
      <p:bldP spid="7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组织构架</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 name="Line 38"/>
          <p:cNvSpPr>
            <a:spLocks noChangeShapeType="1"/>
          </p:cNvSpPr>
          <p:nvPr/>
        </p:nvSpPr>
        <p:spPr bwMode="auto">
          <a:xfrm>
            <a:off x="5210175" y="1165226"/>
            <a:ext cx="0" cy="403225"/>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 name="Line 39"/>
          <p:cNvSpPr>
            <a:spLocks noChangeShapeType="1"/>
          </p:cNvSpPr>
          <p:nvPr/>
        </p:nvSpPr>
        <p:spPr bwMode="auto">
          <a:xfrm>
            <a:off x="5210175" y="1911351"/>
            <a:ext cx="0" cy="365125"/>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 name="Line 41"/>
          <p:cNvSpPr>
            <a:spLocks noChangeShapeType="1"/>
          </p:cNvSpPr>
          <p:nvPr/>
        </p:nvSpPr>
        <p:spPr bwMode="auto">
          <a:xfrm>
            <a:off x="5213350" y="2089151"/>
            <a:ext cx="5162550"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10" name="组合 9"/>
          <p:cNvGrpSpPr/>
          <p:nvPr/>
        </p:nvGrpSpPr>
        <p:grpSpPr>
          <a:xfrm>
            <a:off x="1492250" y="2624139"/>
            <a:ext cx="6905625" cy="544512"/>
            <a:chOff x="1492250" y="2624139"/>
            <a:chExt cx="6905625" cy="544512"/>
          </a:xfrm>
        </p:grpSpPr>
        <p:sp>
          <p:nvSpPr>
            <p:cNvPr id="11" name="Line 40"/>
            <p:cNvSpPr>
              <a:spLocks noChangeShapeType="1"/>
            </p:cNvSpPr>
            <p:nvPr/>
          </p:nvSpPr>
          <p:spPr bwMode="auto">
            <a:xfrm>
              <a:off x="5210175" y="2624139"/>
              <a:ext cx="0" cy="30638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 name="Line 43"/>
            <p:cNvSpPr>
              <a:spLocks noChangeShapeType="1"/>
            </p:cNvSpPr>
            <p:nvPr/>
          </p:nvSpPr>
          <p:spPr bwMode="auto">
            <a:xfrm>
              <a:off x="1492250" y="2925764"/>
              <a:ext cx="6905625"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Line 44"/>
            <p:cNvSpPr>
              <a:spLocks noChangeShapeType="1"/>
            </p:cNvSpPr>
            <p:nvPr/>
          </p:nvSpPr>
          <p:spPr bwMode="auto">
            <a:xfrm>
              <a:off x="5380038"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 name="Line 45"/>
            <p:cNvSpPr>
              <a:spLocks noChangeShapeType="1"/>
            </p:cNvSpPr>
            <p:nvPr/>
          </p:nvSpPr>
          <p:spPr bwMode="auto">
            <a:xfrm>
              <a:off x="3370263"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Line 46"/>
            <p:cNvSpPr>
              <a:spLocks noChangeShapeType="1"/>
            </p:cNvSpPr>
            <p:nvPr/>
          </p:nvSpPr>
          <p:spPr bwMode="auto">
            <a:xfrm>
              <a:off x="1495425"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Line 47"/>
            <p:cNvSpPr>
              <a:spLocks noChangeShapeType="1"/>
            </p:cNvSpPr>
            <p:nvPr/>
          </p:nvSpPr>
          <p:spPr bwMode="auto">
            <a:xfrm>
              <a:off x="6970713"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Line 48"/>
            <p:cNvSpPr>
              <a:spLocks noChangeShapeType="1"/>
            </p:cNvSpPr>
            <p:nvPr/>
          </p:nvSpPr>
          <p:spPr bwMode="auto">
            <a:xfrm>
              <a:off x="8391525"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8" name="组合 17"/>
          <p:cNvGrpSpPr/>
          <p:nvPr/>
        </p:nvGrpSpPr>
        <p:grpSpPr>
          <a:xfrm>
            <a:off x="9769475" y="2090739"/>
            <a:ext cx="1196975" cy="1077912"/>
            <a:chOff x="9769475" y="2090739"/>
            <a:chExt cx="1196975" cy="1077912"/>
          </a:xfrm>
        </p:grpSpPr>
        <p:sp>
          <p:nvSpPr>
            <p:cNvPr id="19" name="Line 42"/>
            <p:cNvSpPr>
              <a:spLocks noChangeShapeType="1"/>
            </p:cNvSpPr>
            <p:nvPr/>
          </p:nvSpPr>
          <p:spPr bwMode="auto">
            <a:xfrm>
              <a:off x="10369550" y="2090739"/>
              <a:ext cx="0" cy="830263"/>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Line 49"/>
            <p:cNvSpPr>
              <a:spLocks noChangeShapeType="1"/>
            </p:cNvSpPr>
            <p:nvPr/>
          </p:nvSpPr>
          <p:spPr bwMode="auto">
            <a:xfrm>
              <a:off x="9777413"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Line 50"/>
            <p:cNvSpPr>
              <a:spLocks noChangeShapeType="1"/>
            </p:cNvSpPr>
            <p:nvPr/>
          </p:nvSpPr>
          <p:spPr bwMode="auto">
            <a:xfrm>
              <a:off x="9769475" y="2925764"/>
              <a:ext cx="1196975"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Line 51"/>
            <p:cNvSpPr>
              <a:spLocks noChangeShapeType="1"/>
            </p:cNvSpPr>
            <p:nvPr/>
          </p:nvSpPr>
          <p:spPr bwMode="auto">
            <a:xfrm>
              <a:off x="10955338" y="2927351"/>
              <a:ext cx="0" cy="2413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23" name="组合 22"/>
          <p:cNvGrpSpPr/>
          <p:nvPr/>
        </p:nvGrpSpPr>
        <p:grpSpPr>
          <a:xfrm>
            <a:off x="2682875" y="3516314"/>
            <a:ext cx="1296988" cy="704850"/>
            <a:chOff x="2682875" y="3516314"/>
            <a:chExt cx="1296988" cy="704850"/>
          </a:xfrm>
        </p:grpSpPr>
        <p:sp>
          <p:nvSpPr>
            <p:cNvPr id="24" name="Line 52"/>
            <p:cNvSpPr>
              <a:spLocks noChangeShapeType="1"/>
            </p:cNvSpPr>
            <p:nvPr/>
          </p:nvSpPr>
          <p:spPr bwMode="auto">
            <a:xfrm>
              <a:off x="3370263"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Line 53"/>
            <p:cNvSpPr>
              <a:spLocks noChangeShapeType="1"/>
            </p:cNvSpPr>
            <p:nvPr/>
          </p:nvSpPr>
          <p:spPr bwMode="auto">
            <a:xfrm flipH="1">
              <a:off x="2682875" y="3792539"/>
              <a:ext cx="1296988"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Line 54"/>
            <p:cNvSpPr>
              <a:spLocks noChangeShapeType="1"/>
            </p:cNvSpPr>
            <p:nvPr/>
          </p:nvSpPr>
          <p:spPr bwMode="auto">
            <a:xfrm>
              <a:off x="268605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Line 55"/>
            <p:cNvSpPr>
              <a:spLocks noChangeShapeType="1"/>
            </p:cNvSpPr>
            <p:nvPr/>
          </p:nvSpPr>
          <p:spPr bwMode="auto">
            <a:xfrm>
              <a:off x="3119438"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Line 56"/>
            <p:cNvSpPr>
              <a:spLocks noChangeShapeType="1"/>
            </p:cNvSpPr>
            <p:nvPr/>
          </p:nvSpPr>
          <p:spPr bwMode="auto">
            <a:xfrm>
              <a:off x="3557588"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Line 57"/>
            <p:cNvSpPr>
              <a:spLocks noChangeShapeType="1"/>
            </p:cNvSpPr>
            <p:nvPr/>
          </p:nvSpPr>
          <p:spPr bwMode="auto">
            <a:xfrm>
              <a:off x="397827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0" name="组合 29"/>
          <p:cNvGrpSpPr/>
          <p:nvPr/>
        </p:nvGrpSpPr>
        <p:grpSpPr>
          <a:xfrm>
            <a:off x="809625" y="3516314"/>
            <a:ext cx="1296988" cy="704850"/>
            <a:chOff x="809625" y="3516314"/>
            <a:chExt cx="1296988" cy="704850"/>
          </a:xfrm>
        </p:grpSpPr>
        <p:sp>
          <p:nvSpPr>
            <p:cNvPr id="31" name="Line 58"/>
            <p:cNvSpPr>
              <a:spLocks noChangeShapeType="1"/>
            </p:cNvSpPr>
            <p:nvPr/>
          </p:nvSpPr>
          <p:spPr bwMode="auto">
            <a:xfrm>
              <a:off x="1497013"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Line 59"/>
            <p:cNvSpPr>
              <a:spLocks noChangeShapeType="1"/>
            </p:cNvSpPr>
            <p:nvPr/>
          </p:nvSpPr>
          <p:spPr bwMode="auto">
            <a:xfrm flipH="1">
              <a:off x="809625" y="3792539"/>
              <a:ext cx="1296988"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Line 60"/>
            <p:cNvSpPr>
              <a:spLocks noChangeShapeType="1"/>
            </p:cNvSpPr>
            <p:nvPr/>
          </p:nvSpPr>
          <p:spPr bwMode="auto">
            <a:xfrm>
              <a:off x="81280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Line 61"/>
            <p:cNvSpPr>
              <a:spLocks noChangeShapeType="1"/>
            </p:cNvSpPr>
            <p:nvPr/>
          </p:nvSpPr>
          <p:spPr bwMode="auto">
            <a:xfrm>
              <a:off x="124777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Line 62"/>
            <p:cNvSpPr>
              <a:spLocks noChangeShapeType="1"/>
            </p:cNvSpPr>
            <p:nvPr/>
          </p:nvSpPr>
          <p:spPr bwMode="auto">
            <a:xfrm>
              <a:off x="168592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Line 63"/>
            <p:cNvSpPr>
              <a:spLocks noChangeShapeType="1"/>
            </p:cNvSpPr>
            <p:nvPr/>
          </p:nvSpPr>
          <p:spPr bwMode="auto">
            <a:xfrm>
              <a:off x="210661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37" name="组合 36"/>
          <p:cNvGrpSpPr/>
          <p:nvPr/>
        </p:nvGrpSpPr>
        <p:grpSpPr>
          <a:xfrm>
            <a:off x="4708525" y="3516314"/>
            <a:ext cx="1298575" cy="704850"/>
            <a:chOff x="4708525" y="3516314"/>
            <a:chExt cx="1298575" cy="704850"/>
          </a:xfrm>
        </p:grpSpPr>
        <p:sp>
          <p:nvSpPr>
            <p:cNvPr id="38" name="Line 64"/>
            <p:cNvSpPr>
              <a:spLocks noChangeShapeType="1"/>
            </p:cNvSpPr>
            <p:nvPr/>
          </p:nvSpPr>
          <p:spPr bwMode="auto">
            <a:xfrm>
              <a:off x="5397500"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Line 65"/>
            <p:cNvSpPr>
              <a:spLocks noChangeShapeType="1"/>
            </p:cNvSpPr>
            <p:nvPr/>
          </p:nvSpPr>
          <p:spPr bwMode="auto">
            <a:xfrm flipH="1">
              <a:off x="4708525" y="3792539"/>
              <a:ext cx="1298575"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Line 66"/>
            <p:cNvSpPr>
              <a:spLocks noChangeShapeType="1"/>
            </p:cNvSpPr>
            <p:nvPr/>
          </p:nvSpPr>
          <p:spPr bwMode="auto">
            <a:xfrm>
              <a:off x="471170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Line 67"/>
            <p:cNvSpPr>
              <a:spLocks noChangeShapeType="1"/>
            </p:cNvSpPr>
            <p:nvPr/>
          </p:nvSpPr>
          <p:spPr bwMode="auto">
            <a:xfrm>
              <a:off x="514826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Line 68"/>
            <p:cNvSpPr>
              <a:spLocks noChangeShapeType="1"/>
            </p:cNvSpPr>
            <p:nvPr/>
          </p:nvSpPr>
          <p:spPr bwMode="auto">
            <a:xfrm>
              <a:off x="558482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Line 69"/>
            <p:cNvSpPr>
              <a:spLocks noChangeShapeType="1"/>
            </p:cNvSpPr>
            <p:nvPr/>
          </p:nvSpPr>
          <p:spPr bwMode="auto">
            <a:xfrm>
              <a:off x="600551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48" name="组合 47"/>
          <p:cNvGrpSpPr/>
          <p:nvPr/>
        </p:nvGrpSpPr>
        <p:grpSpPr>
          <a:xfrm>
            <a:off x="6532563" y="3516314"/>
            <a:ext cx="881063" cy="704850"/>
            <a:chOff x="6532563" y="3516314"/>
            <a:chExt cx="881063" cy="704850"/>
          </a:xfrm>
        </p:grpSpPr>
        <p:sp>
          <p:nvSpPr>
            <p:cNvPr id="49" name="Line 70"/>
            <p:cNvSpPr>
              <a:spLocks noChangeShapeType="1"/>
            </p:cNvSpPr>
            <p:nvPr/>
          </p:nvSpPr>
          <p:spPr bwMode="auto">
            <a:xfrm>
              <a:off x="6970713"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Line 71"/>
            <p:cNvSpPr>
              <a:spLocks noChangeShapeType="1"/>
            </p:cNvSpPr>
            <p:nvPr/>
          </p:nvSpPr>
          <p:spPr bwMode="auto">
            <a:xfrm flipH="1">
              <a:off x="6532563" y="3792539"/>
              <a:ext cx="881063"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Line 72"/>
            <p:cNvSpPr>
              <a:spLocks noChangeShapeType="1"/>
            </p:cNvSpPr>
            <p:nvPr/>
          </p:nvSpPr>
          <p:spPr bwMode="auto">
            <a:xfrm>
              <a:off x="6535738"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Line 73"/>
            <p:cNvSpPr>
              <a:spLocks noChangeShapeType="1"/>
            </p:cNvSpPr>
            <p:nvPr/>
          </p:nvSpPr>
          <p:spPr bwMode="auto">
            <a:xfrm>
              <a:off x="697071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Line 74"/>
            <p:cNvSpPr>
              <a:spLocks noChangeShapeType="1"/>
            </p:cNvSpPr>
            <p:nvPr/>
          </p:nvSpPr>
          <p:spPr bwMode="auto">
            <a:xfrm>
              <a:off x="740727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54" name="组合 53"/>
          <p:cNvGrpSpPr/>
          <p:nvPr/>
        </p:nvGrpSpPr>
        <p:grpSpPr>
          <a:xfrm>
            <a:off x="7962900" y="3516314"/>
            <a:ext cx="881063" cy="704850"/>
            <a:chOff x="7962900" y="3516314"/>
            <a:chExt cx="881063" cy="704850"/>
          </a:xfrm>
        </p:grpSpPr>
        <p:sp>
          <p:nvSpPr>
            <p:cNvPr id="55" name="Line 75"/>
            <p:cNvSpPr>
              <a:spLocks noChangeShapeType="1"/>
            </p:cNvSpPr>
            <p:nvPr/>
          </p:nvSpPr>
          <p:spPr bwMode="auto">
            <a:xfrm>
              <a:off x="8401050"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Line 76"/>
            <p:cNvSpPr>
              <a:spLocks noChangeShapeType="1"/>
            </p:cNvSpPr>
            <p:nvPr/>
          </p:nvSpPr>
          <p:spPr bwMode="auto">
            <a:xfrm flipH="1">
              <a:off x="7962900" y="3792539"/>
              <a:ext cx="881063"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Line 77"/>
            <p:cNvSpPr>
              <a:spLocks noChangeShapeType="1"/>
            </p:cNvSpPr>
            <p:nvPr/>
          </p:nvSpPr>
          <p:spPr bwMode="auto">
            <a:xfrm>
              <a:off x="796607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Line 78"/>
            <p:cNvSpPr>
              <a:spLocks noChangeShapeType="1"/>
            </p:cNvSpPr>
            <p:nvPr/>
          </p:nvSpPr>
          <p:spPr bwMode="auto">
            <a:xfrm>
              <a:off x="840105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Line 79"/>
            <p:cNvSpPr>
              <a:spLocks noChangeShapeType="1"/>
            </p:cNvSpPr>
            <p:nvPr/>
          </p:nvSpPr>
          <p:spPr bwMode="auto">
            <a:xfrm>
              <a:off x="883761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60" name="组合 59"/>
          <p:cNvGrpSpPr/>
          <p:nvPr/>
        </p:nvGrpSpPr>
        <p:grpSpPr>
          <a:xfrm>
            <a:off x="9571038" y="3516314"/>
            <a:ext cx="427038" cy="704850"/>
            <a:chOff x="9571038" y="3516314"/>
            <a:chExt cx="427038" cy="704850"/>
          </a:xfrm>
        </p:grpSpPr>
        <p:sp>
          <p:nvSpPr>
            <p:cNvPr id="61" name="Line 80"/>
            <p:cNvSpPr>
              <a:spLocks noChangeShapeType="1"/>
            </p:cNvSpPr>
            <p:nvPr/>
          </p:nvSpPr>
          <p:spPr bwMode="auto">
            <a:xfrm>
              <a:off x="9782175"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Line 81"/>
            <p:cNvSpPr>
              <a:spLocks noChangeShapeType="1"/>
            </p:cNvSpPr>
            <p:nvPr/>
          </p:nvSpPr>
          <p:spPr bwMode="auto">
            <a:xfrm flipH="1">
              <a:off x="9571038" y="3792539"/>
              <a:ext cx="427038"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Line 82"/>
            <p:cNvSpPr>
              <a:spLocks noChangeShapeType="1"/>
            </p:cNvSpPr>
            <p:nvPr/>
          </p:nvSpPr>
          <p:spPr bwMode="auto">
            <a:xfrm>
              <a:off x="9572625"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Line 83"/>
            <p:cNvSpPr>
              <a:spLocks noChangeShapeType="1"/>
            </p:cNvSpPr>
            <p:nvPr/>
          </p:nvSpPr>
          <p:spPr bwMode="auto">
            <a:xfrm>
              <a:off x="999490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65" name="组合 64"/>
          <p:cNvGrpSpPr/>
          <p:nvPr/>
        </p:nvGrpSpPr>
        <p:grpSpPr>
          <a:xfrm>
            <a:off x="10606088" y="3516314"/>
            <a:ext cx="881063" cy="704850"/>
            <a:chOff x="10606088" y="3516314"/>
            <a:chExt cx="881063" cy="704850"/>
          </a:xfrm>
        </p:grpSpPr>
        <p:sp>
          <p:nvSpPr>
            <p:cNvPr id="66" name="Line 84"/>
            <p:cNvSpPr>
              <a:spLocks noChangeShapeType="1"/>
            </p:cNvSpPr>
            <p:nvPr/>
          </p:nvSpPr>
          <p:spPr bwMode="auto">
            <a:xfrm>
              <a:off x="11044238" y="3516314"/>
              <a:ext cx="0" cy="274638"/>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7" name="Line 85"/>
            <p:cNvSpPr>
              <a:spLocks noChangeShapeType="1"/>
            </p:cNvSpPr>
            <p:nvPr/>
          </p:nvSpPr>
          <p:spPr bwMode="auto">
            <a:xfrm flipH="1">
              <a:off x="10606088" y="3792539"/>
              <a:ext cx="881063" cy="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8" name="Line 86"/>
            <p:cNvSpPr>
              <a:spLocks noChangeShapeType="1"/>
            </p:cNvSpPr>
            <p:nvPr/>
          </p:nvSpPr>
          <p:spPr bwMode="auto">
            <a:xfrm>
              <a:off x="10609263"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9" name="Line 87"/>
            <p:cNvSpPr>
              <a:spLocks noChangeShapeType="1"/>
            </p:cNvSpPr>
            <p:nvPr/>
          </p:nvSpPr>
          <p:spPr bwMode="auto">
            <a:xfrm>
              <a:off x="11044238"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0" name="Line 88"/>
            <p:cNvSpPr>
              <a:spLocks noChangeShapeType="1"/>
            </p:cNvSpPr>
            <p:nvPr/>
          </p:nvSpPr>
          <p:spPr bwMode="auto">
            <a:xfrm>
              <a:off x="11480800" y="3789364"/>
              <a:ext cx="0" cy="431800"/>
            </a:xfrm>
            <a:prstGeom prst="line">
              <a:avLst/>
            </a:prstGeom>
            <a:solidFill>
              <a:schemeClr val="bg1"/>
            </a:solidFill>
            <a:ln w="12700"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1" name="组合 70"/>
          <p:cNvGrpSpPr/>
          <p:nvPr/>
        </p:nvGrpSpPr>
        <p:grpSpPr>
          <a:xfrm>
            <a:off x="4619625" y="822326"/>
            <a:ext cx="1154113" cy="339725"/>
            <a:chOff x="4619625" y="822326"/>
            <a:chExt cx="1154113" cy="339725"/>
          </a:xfrm>
          <a:gradFill>
            <a:gsLst>
              <a:gs pos="100000">
                <a:srgbClr val="026EBB"/>
              </a:gs>
              <a:gs pos="0">
                <a:srgbClr val="038EDB"/>
              </a:gs>
            </a:gsLst>
            <a:lin ang="0" scaled="1"/>
          </a:gradFill>
        </p:grpSpPr>
        <p:sp>
          <p:nvSpPr>
            <p:cNvPr id="72" name="Rectangle 5"/>
            <p:cNvSpPr>
              <a:spLocks noChangeArrowheads="1"/>
            </p:cNvSpPr>
            <p:nvPr/>
          </p:nvSpPr>
          <p:spPr bwMode="auto">
            <a:xfrm>
              <a:off x="4619625" y="822326"/>
              <a:ext cx="1154113"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3" name="Rectangle 15"/>
            <p:cNvSpPr>
              <a:spLocks noChangeArrowheads="1"/>
            </p:cNvSpPr>
            <p:nvPr/>
          </p:nvSpPr>
          <p:spPr bwMode="auto">
            <a:xfrm>
              <a:off x="4644553" y="833422"/>
              <a:ext cx="1093788"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股东大会</a:t>
              </a:r>
            </a:p>
          </p:txBody>
        </p:sp>
      </p:grpSp>
      <p:grpSp>
        <p:nvGrpSpPr>
          <p:cNvPr id="74" name="组合 73"/>
          <p:cNvGrpSpPr/>
          <p:nvPr/>
        </p:nvGrpSpPr>
        <p:grpSpPr>
          <a:xfrm>
            <a:off x="4619625" y="1568451"/>
            <a:ext cx="1154113" cy="339725"/>
            <a:chOff x="4619625" y="1568451"/>
            <a:chExt cx="1154113" cy="339725"/>
          </a:xfrm>
          <a:gradFill>
            <a:gsLst>
              <a:gs pos="100000">
                <a:srgbClr val="026EBB"/>
              </a:gs>
              <a:gs pos="0">
                <a:srgbClr val="038EDB"/>
              </a:gs>
            </a:gsLst>
            <a:lin ang="0" scaled="1"/>
          </a:gradFill>
        </p:grpSpPr>
        <p:sp>
          <p:nvSpPr>
            <p:cNvPr id="75" name="Rectangle 6"/>
            <p:cNvSpPr>
              <a:spLocks noChangeArrowheads="1"/>
            </p:cNvSpPr>
            <p:nvPr/>
          </p:nvSpPr>
          <p:spPr bwMode="auto">
            <a:xfrm>
              <a:off x="4619625" y="1568451"/>
              <a:ext cx="1154113"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6" name="Rectangle 15"/>
            <p:cNvSpPr>
              <a:spLocks noChangeArrowheads="1"/>
            </p:cNvSpPr>
            <p:nvPr/>
          </p:nvSpPr>
          <p:spPr bwMode="auto">
            <a:xfrm>
              <a:off x="4658221" y="1585897"/>
              <a:ext cx="1093788"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董事长</a:t>
              </a:r>
            </a:p>
          </p:txBody>
        </p:sp>
      </p:grpSp>
      <p:grpSp>
        <p:nvGrpSpPr>
          <p:cNvPr id="77" name="组合 76"/>
          <p:cNvGrpSpPr/>
          <p:nvPr/>
        </p:nvGrpSpPr>
        <p:grpSpPr>
          <a:xfrm>
            <a:off x="4619625" y="2278064"/>
            <a:ext cx="1154113" cy="339725"/>
            <a:chOff x="4619625" y="2278064"/>
            <a:chExt cx="1154113" cy="339725"/>
          </a:xfrm>
          <a:gradFill>
            <a:gsLst>
              <a:gs pos="100000">
                <a:srgbClr val="026EBB"/>
              </a:gs>
              <a:gs pos="0">
                <a:srgbClr val="038EDB"/>
              </a:gs>
            </a:gsLst>
            <a:lin ang="0" scaled="1"/>
          </a:gradFill>
        </p:grpSpPr>
        <p:sp>
          <p:nvSpPr>
            <p:cNvPr id="78" name="Rectangle 7"/>
            <p:cNvSpPr>
              <a:spLocks noChangeArrowheads="1"/>
            </p:cNvSpPr>
            <p:nvPr/>
          </p:nvSpPr>
          <p:spPr bwMode="auto">
            <a:xfrm>
              <a:off x="4619625" y="2278064"/>
              <a:ext cx="1154113"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9" name="Rectangle 15"/>
            <p:cNvSpPr>
              <a:spLocks noChangeArrowheads="1"/>
            </p:cNvSpPr>
            <p:nvPr/>
          </p:nvSpPr>
          <p:spPr bwMode="auto">
            <a:xfrm>
              <a:off x="4658221" y="2290747"/>
              <a:ext cx="1093788" cy="317531"/>
            </a:xfrm>
            <a:prstGeom prst="rect">
              <a:avLst/>
            </a:prstGeom>
            <a:grpFill/>
            <a:ln>
              <a:noFill/>
            </a:ln>
            <a:effectLst/>
            <a:extLst/>
          </p:spPr>
          <p:txBody>
            <a:bodyPr wrap="none" anchor="ctr"/>
            <a:lstStyle/>
            <a:p>
              <a:pPr algn="ctr"/>
              <a:r>
                <a:rPr lang="en-US" altLang="zh-CN"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CEO</a:t>
              </a:r>
              <a:endPar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80" name="组合 79"/>
          <p:cNvGrpSpPr/>
          <p:nvPr/>
        </p:nvGrpSpPr>
        <p:grpSpPr>
          <a:xfrm>
            <a:off x="657225" y="3167064"/>
            <a:ext cx="1658938" cy="339725"/>
            <a:chOff x="657225" y="3167064"/>
            <a:chExt cx="1658938" cy="339725"/>
          </a:xfrm>
          <a:gradFill>
            <a:gsLst>
              <a:gs pos="100000">
                <a:srgbClr val="026EBB"/>
              </a:gs>
              <a:gs pos="0">
                <a:srgbClr val="038EDB"/>
              </a:gs>
            </a:gsLst>
            <a:lin ang="0" scaled="1"/>
          </a:gradFill>
        </p:grpSpPr>
        <p:sp>
          <p:nvSpPr>
            <p:cNvPr id="81" name="Rectangle 8"/>
            <p:cNvSpPr>
              <a:spLocks noChangeArrowheads="1"/>
            </p:cNvSpPr>
            <p:nvPr/>
          </p:nvSpPr>
          <p:spPr bwMode="auto">
            <a:xfrm>
              <a:off x="657225" y="3167064"/>
              <a:ext cx="1658938"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2" name="Rectangle 15"/>
            <p:cNvSpPr>
              <a:spLocks noChangeArrowheads="1"/>
            </p:cNvSpPr>
            <p:nvPr/>
          </p:nvSpPr>
          <p:spPr bwMode="auto">
            <a:xfrm>
              <a:off x="783334" y="3186097"/>
              <a:ext cx="1424826"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产品开发工程技术</a:t>
              </a:r>
            </a:p>
          </p:txBody>
        </p:sp>
      </p:grpSp>
      <p:grpSp>
        <p:nvGrpSpPr>
          <p:cNvPr id="83" name="组合 82"/>
          <p:cNvGrpSpPr/>
          <p:nvPr/>
        </p:nvGrpSpPr>
        <p:grpSpPr>
          <a:xfrm>
            <a:off x="2603500" y="3167064"/>
            <a:ext cx="1590675" cy="339725"/>
            <a:chOff x="2603500" y="3167064"/>
            <a:chExt cx="1590675" cy="339725"/>
          </a:xfrm>
          <a:gradFill>
            <a:gsLst>
              <a:gs pos="100000">
                <a:srgbClr val="026EBB"/>
              </a:gs>
              <a:gs pos="0">
                <a:srgbClr val="038EDB"/>
              </a:gs>
            </a:gsLst>
            <a:lin ang="0" scaled="1"/>
          </a:gradFill>
        </p:grpSpPr>
        <p:sp>
          <p:nvSpPr>
            <p:cNvPr id="84" name="Rectangle 9"/>
            <p:cNvSpPr>
              <a:spLocks noChangeArrowheads="1"/>
            </p:cNvSpPr>
            <p:nvPr/>
          </p:nvSpPr>
          <p:spPr bwMode="auto">
            <a:xfrm>
              <a:off x="2603500" y="3167064"/>
              <a:ext cx="1590675"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5" name="Rectangle 15"/>
            <p:cNvSpPr>
              <a:spLocks noChangeArrowheads="1"/>
            </p:cNvSpPr>
            <p:nvPr/>
          </p:nvSpPr>
          <p:spPr bwMode="auto">
            <a:xfrm>
              <a:off x="2669284" y="3186097"/>
              <a:ext cx="1424826"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平台技术部</a:t>
              </a:r>
            </a:p>
          </p:txBody>
        </p:sp>
      </p:grpSp>
      <p:grpSp>
        <p:nvGrpSpPr>
          <p:cNvPr id="86" name="组合 85"/>
          <p:cNvGrpSpPr/>
          <p:nvPr/>
        </p:nvGrpSpPr>
        <p:grpSpPr>
          <a:xfrm>
            <a:off x="4505325" y="3167064"/>
            <a:ext cx="1590675" cy="339725"/>
            <a:chOff x="4505325" y="3167064"/>
            <a:chExt cx="1590675" cy="339725"/>
          </a:xfrm>
          <a:gradFill>
            <a:gsLst>
              <a:gs pos="100000">
                <a:srgbClr val="026EBB"/>
              </a:gs>
              <a:gs pos="0">
                <a:srgbClr val="038EDB"/>
              </a:gs>
            </a:gsLst>
            <a:lin ang="0" scaled="1"/>
          </a:gradFill>
        </p:grpSpPr>
        <p:sp>
          <p:nvSpPr>
            <p:cNvPr id="87" name="Rectangle 10"/>
            <p:cNvSpPr>
              <a:spLocks noChangeArrowheads="1"/>
            </p:cNvSpPr>
            <p:nvPr/>
          </p:nvSpPr>
          <p:spPr bwMode="auto">
            <a:xfrm>
              <a:off x="4505325" y="3167064"/>
              <a:ext cx="1590675"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8" name="Rectangle 15"/>
            <p:cNvSpPr>
              <a:spLocks noChangeArrowheads="1"/>
            </p:cNvSpPr>
            <p:nvPr/>
          </p:nvSpPr>
          <p:spPr bwMode="auto">
            <a:xfrm>
              <a:off x="4583809" y="3186097"/>
              <a:ext cx="1424826"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推广部</a:t>
              </a:r>
            </a:p>
          </p:txBody>
        </p:sp>
      </p:grpSp>
      <p:grpSp>
        <p:nvGrpSpPr>
          <p:cNvPr id="89" name="组合 88"/>
          <p:cNvGrpSpPr/>
          <p:nvPr/>
        </p:nvGrpSpPr>
        <p:grpSpPr>
          <a:xfrm>
            <a:off x="6381750" y="3167064"/>
            <a:ext cx="1231900" cy="339725"/>
            <a:chOff x="6381750" y="3167064"/>
            <a:chExt cx="1231900" cy="339725"/>
          </a:xfrm>
          <a:gradFill>
            <a:gsLst>
              <a:gs pos="100000">
                <a:srgbClr val="026EBB"/>
              </a:gs>
              <a:gs pos="0">
                <a:srgbClr val="038EDB"/>
              </a:gs>
            </a:gsLst>
            <a:lin ang="0" scaled="1"/>
          </a:gradFill>
        </p:grpSpPr>
        <p:sp>
          <p:nvSpPr>
            <p:cNvPr id="90" name="Rectangle 11"/>
            <p:cNvSpPr>
              <a:spLocks noChangeArrowheads="1"/>
            </p:cNvSpPr>
            <p:nvPr/>
          </p:nvSpPr>
          <p:spPr bwMode="auto">
            <a:xfrm>
              <a:off x="6381750" y="3167064"/>
              <a:ext cx="1231900"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1" name="Rectangle 15"/>
            <p:cNvSpPr>
              <a:spLocks noChangeArrowheads="1"/>
            </p:cNvSpPr>
            <p:nvPr/>
          </p:nvSpPr>
          <p:spPr bwMode="auto">
            <a:xfrm>
              <a:off x="6403923" y="3186097"/>
              <a:ext cx="1166812"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订单处理部</a:t>
              </a:r>
            </a:p>
          </p:txBody>
        </p:sp>
      </p:grpSp>
      <p:grpSp>
        <p:nvGrpSpPr>
          <p:cNvPr id="92" name="组合 91"/>
          <p:cNvGrpSpPr/>
          <p:nvPr/>
        </p:nvGrpSpPr>
        <p:grpSpPr>
          <a:xfrm>
            <a:off x="7750175" y="3167064"/>
            <a:ext cx="1231900" cy="339725"/>
            <a:chOff x="7750175" y="3167064"/>
            <a:chExt cx="1231900" cy="339725"/>
          </a:xfrm>
          <a:gradFill>
            <a:gsLst>
              <a:gs pos="100000">
                <a:srgbClr val="026EBB"/>
              </a:gs>
              <a:gs pos="0">
                <a:srgbClr val="038EDB"/>
              </a:gs>
            </a:gsLst>
            <a:lin ang="0" scaled="1"/>
          </a:gradFill>
        </p:grpSpPr>
        <p:sp>
          <p:nvSpPr>
            <p:cNvPr id="93" name="Rectangle 12"/>
            <p:cNvSpPr>
              <a:spLocks noChangeArrowheads="1"/>
            </p:cNvSpPr>
            <p:nvPr/>
          </p:nvSpPr>
          <p:spPr bwMode="auto">
            <a:xfrm>
              <a:off x="7750175" y="3167064"/>
              <a:ext cx="1231900"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4" name="Rectangle 15"/>
            <p:cNvSpPr>
              <a:spLocks noChangeArrowheads="1"/>
            </p:cNvSpPr>
            <p:nvPr/>
          </p:nvSpPr>
          <p:spPr bwMode="auto">
            <a:xfrm>
              <a:off x="7775523" y="3186097"/>
              <a:ext cx="1166812"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供应部</a:t>
              </a:r>
            </a:p>
          </p:txBody>
        </p:sp>
      </p:grpSp>
      <p:grpSp>
        <p:nvGrpSpPr>
          <p:cNvPr id="95" name="组合 94"/>
          <p:cNvGrpSpPr/>
          <p:nvPr/>
        </p:nvGrpSpPr>
        <p:grpSpPr>
          <a:xfrm>
            <a:off x="9259888" y="3167064"/>
            <a:ext cx="1035050" cy="339725"/>
            <a:chOff x="9259888" y="3167064"/>
            <a:chExt cx="1035050" cy="339725"/>
          </a:xfrm>
          <a:gradFill>
            <a:gsLst>
              <a:gs pos="100000">
                <a:srgbClr val="026EBB"/>
              </a:gs>
              <a:gs pos="0">
                <a:srgbClr val="038EDB"/>
              </a:gs>
            </a:gsLst>
            <a:lin ang="0" scaled="1"/>
          </a:gradFill>
        </p:grpSpPr>
        <p:sp>
          <p:nvSpPr>
            <p:cNvPr id="96" name="Rectangle 13"/>
            <p:cNvSpPr>
              <a:spLocks noChangeArrowheads="1"/>
            </p:cNvSpPr>
            <p:nvPr/>
          </p:nvSpPr>
          <p:spPr bwMode="auto">
            <a:xfrm>
              <a:off x="9259888" y="3167064"/>
              <a:ext cx="1035050"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7" name="Rectangle 15"/>
            <p:cNvSpPr>
              <a:spLocks noChangeArrowheads="1"/>
            </p:cNvSpPr>
            <p:nvPr/>
          </p:nvSpPr>
          <p:spPr bwMode="auto">
            <a:xfrm>
              <a:off x="9259888" y="3186097"/>
              <a:ext cx="1006422"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发展规划部</a:t>
              </a:r>
            </a:p>
          </p:txBody>
        </p:sp>
      </p:grpSp>
      <p:grpSp>
        <p:nvGrpSpPr>
          <p:cNvPr id="98" name="组合 97"/>
          <p:cNvGrpSpPr/>
          <p:nvPr/>
        </p:nvGrpSpPr>
        <p:grpSpPr>
          <a:xfrm>
            <a:off x="10440988" y="3167064"/>
            <a:ext cx="1035050" cy="339725"/>
            <a:chOff x="10440988" y="3167064"/>
            <a:chExt cx="1035050" cy="339725"/>
          </a:xfrm>
          <a:gradFill>
            <a:gsLst>
              <a:gs pos="100000">
                <a:srgbClr val="026EBB"/>
              </a:gs>
              <a:gs pos="0">
                <a:srgbClr val="038EDB"/>
              </a:gs>
            </a:gsLst>
            <a:lin ang="0" scaled="1"/>
          </a:gradFill>
        </p:grpSpPr>
        <p:sp>
          <p:nvSpPr>
            <p:cNvPr id="99" name="Rectangle 14"/>
            <p:cNvSpPr>
              <a:spLocks noChangeArrowheads="1"/>
            </p:cNvSpPr>
            <p:nvPr/>
          </p:nvSpPr>
          <p:spPr bwMode="auto">
            <a:xfrm>
              <a:off x="10440988" y="3167064"/>
              <a:ext cx="1035050" cy="339725"/>
            </a:xfrm>
            <a:prstGeom prst="rect">
              <a:avLst/>
            </a:pr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0" name="Rectangle 15"/>
            <p:cNvSpPr>
              <a:spLocks noChangeArrowheads="1"/>
            </p:cNvSpPr>
            <p:nvPr/>
          </p:nvSpPr>
          <p:spPr bwMode="auto">
            <a:xfrm>
              <a:off x="10450513" y="3186097"/>
              <a:ext cx="1006422" cy="317531"/>
            </a:xfrm>
            <a:prstGeom prst="rect">
              <a:avLst/>
            </a:prstGeom>
            <a:grpFill/>
            <a:ln>
              <a:noFill/>
            </a:ln>
            <a:effectLst/>
            <a:extLst/>
          </p:spPr>
          <p:txBody>
            <a:bodyPr wrap="none" anchor="ctr"/>
            <a:lstStyle/>
            <a:p>
              <a:pPr algn="ctr"/>
              <a:r>
                <a:rPr lang="zh-CN" altLang="en-US" sz="1600" dirty="0">
                  <a:solidFill>
                    <a:srgbClr val="F8F8F8"/>
                  </a:solidFill>
                  <a:latin typeface="Century Gothic" panose="020B0502020202020204" pitchFamily="34" charset="0"/>
                  <a:ea typeface="思源黑体 CN Normal" panose="020B0400000000000000" pitchFamily="34" charset="-122"/>
                  <a:sym typeface="Century Gothic" panose="020B0502020202020204" pitchFamily="34" charset="0"/>
                </a:rPr>
                <a:t>财务部</a:t>
              </a:r>
            </a:p>
          </p:txBody>
        </p:sp>
      </p:grpSp>
      <p:grpSp>
        <p:nvGrpSpPr>
          <p:cNvPr id="101" name="组合 100"/>
          <p:cNvGrpSpPr/>
          <p:nvPr/>
        </p:nvGrpSpPr>
        <p:grpSpPr>
          <a:xfrm>
            <a:off x="620694" y="4216401"/>
            <a:ext cx="400110" cy="1862138"/>
            <a:chOff x="620694" y="4216401"/>
            <a:chExt cx="400110" cy="1862138"/>
          </a:xfrm>
          <a:solidFill>
            <a:schemeClr val="accent2"/>
          </a:solidFill>
        </p:grpSpPr>
        <p:sp>
          <p:nvSpPr>
            <p:cNvPr id="102" name="Rectangle 15"/>
            <p:cNvSpPr>
              <a:spLocks noChangeArrowheads="1"/>
            </p:cNvSpPr>
            <p:nvPr/>
          </p:nvSpPr>
          <p:spPr bwMode="auto">
            <a:xfrm>
              <a:off x="663575"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3" name="TextBox 99"/>
            <p:cNvSpPr txBox="1"/>
            <p:nvPr/>
          </p:nvSpPr>
          <p:spPr>
            <a:xfrm>
              <a:off x="620694" y="4241652"/>
              <a:ext cx="400110" cy="1169551"/>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产品开发投放</a:t>
              </a:r>
            </a:p>
          </p:txBody>
        </p:sp>
      </p:grpSp>
      <p:grpSp>
        <p:nvGrpSpPr>
          <p:cNvPr id="104" name="组合 103"/>
          <p:cNvGrpSpPr/>
          <p:nvPr/>
        </p:nvGrpSpPr>
        <p:grpSpPr>
          <a:xfrm>
            <a:off x="1035363" y="4216401"/>
            <a:ext cx="400110" cy="1862138"/>
            <a:chOff x="1035363" y="4216401"/>
            <a:chExt cx="400110" cy="1862138"/>
          </a:xfrm>
          <a:solidFill>
            <a:schemeClr val="accent2"/>
          </a:solidFill>
        </p:grpSpPr>
        <p:sp>
          <p:nvSpPr>
            <p:cNvPr id="105" name="Rectangle 16"/>
            <p:cNvSpPr>
              <a:spLocks noChangeArrowheads="1"/>
            </p:cNvSpPr>
            <p:nvPr/>
          </p:nvSpPr>
          <p:spPr bwMode="auto">
            <a:xfrm>
              <a:off x="1085850"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6" name="TextBox 102"/>
            <p:cNvSpPr txBox="1"/>
            <p:nvPr/>
          </p:nvSpPr>
          <p:spPr>
            <a:xfrm>
              <a:off x="1035363" y="4241652"/>
              <a:ext cx="400110" cy="1169551"/>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产品编码系统</a:t>
              </a:r>
            </a:p>
          </p:txBody>
        </p:sp>
      </p:grpSp>
      <p:grpSp>
        <p:nvGrpSpPr>
          <p:cNvPr id="107" name="组合 106"/>
          <p:cNvGrpSpPr/>
          <p:nvPr/>
        </p:nvGrpSpPr>
        <p:grpSpPr>
          <a:xfrm>
            <a:off x="1471298" y="4216401"/>
            <a:ext cx="400110" cy="1862138"/>
            <a:chOff x="1471298" y="4216401"/>
            <a:chExt cx="400110" cy="1862138"/>
          </a:xfrm>
          <a:solidFill>
            <a:schemeClr val="accent2"/>
          </a:solidFill>
        </p:grpSpPr>
        <p:sp>
          <p:nvSpPr>
            <p:cNvPr id="108" name="Rectangle 17"/>
            <p:cNvSpPr>
              <a:spLocks noChangeArrowheads="1"/>
            </p:cNvSpPr>
            <p:nvPr/>
          </p:nvSpPr>
          <p:spPr bwMode="auto">
            <a:xfrm>
              <a:off x="1509713"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9" name="TextBox 105"/>
            <p:cNvSpPr txBox="1"/>
            <p:nvPr/>
          </p:nvSpPr>
          <p:spPr>
            <a:xfrm>
              <a:off x="1471298" y="4241652"/>
              <a:ext cx="400110" cy="1528624"/>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专利、技术、证资</a:t>
              </a:r>
            </a:p>
          </p:txBody>
        </p:sp>
      </p:grpSp>
      <p:grpSp>
        <p:nvGrpSpPr>
          <p:cNvPr id="110" name="组合 109"/>
          <p:cNvGrpSpPr/>
          <p:nvPr/>
        </p:nvGrpSpPr>
        <p:grpSpPr>
          <a:xfrm>
            <a:off x="1896600" y="4216401"/>
            <a:ext cx="400110" cy="1862138"/>
            <a:chOff x="1896600" y="4216401"/>
            <a:chExt cx="400110" cy="1862138"/>
          </a:xfrm>
          <a:solidFill>
            <a:schemeClr val="accent2"/>
          </a:solidFill>
        </p:grpSpPr>
        <p:sp>
          <p:nvSpPr>
            <p:cNvPr id="111" name="Rectangle 18"/>
            <p:cNvSpPr>
              <a:spLocks noChangeArrowheads="1"/>
            </p:cNvSpPr>
            <p:nvPr/>
          </p:nvSpPr>
          <p:spPr bwMode="auto">
            <a:xfrm>
              <a:off x="1931988"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2" name="TextBox 108"/>
            <p:cNvSpPr txBox="1"/>
            <p:nvPr/>
          </p:nvSpPr>
          <p:spPr>
            <a:xfrm>
              <a:off x="1896600" y="4241652"/>
              <a:ext cx="400110" cy="990015"/>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供应商开发</a:t>
              </a:r>
            </a:p>
          </p:txBody>
        </p:sp>
      </p:grpSp>
      <p:grpSp>
        <p:nvGrpSpPr>
          <p:cNvPr id="113" name="组合 112"/>
          <p:cNvGrpSpPr/>
          <p:nvPr/>
        </p:nvGrpSpPr>
        <p:grpSpPr>
          <a:xfrm>
            <a:off x="2513289" y="4216401"/>
            <a:ext cx="400110" cy="1862138"/>
            <a:chOff x="2513289" y="4216401"/>
            <a:chExt cx="400110" cy="1862138"/>
          </a:xfrm>
          <a:solidFill>
            <a:schemeClr val="accent2"/>
          </a:solidFill>
        </p:grpSpPr>
        <p:sp>
          <p:nvSpPr>
            <p:cNvPr id="114" name="Rectangle 19"/>
            <p:cNvSpPr>
              <a:spLocks noChangeArrowheads="1"/>
            </p:cNvSpPr>
            <p:nvPr/>
          </p:nvSpPr>
          <p:spPr bwMode="auto">
            <a:xfrm>
              <a:off x="2546350"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5" name="TextBox 111"/>
            <p:cNvSpPr txBox="1"/>
            <p:nvPr/>
          </p:nvSpPr>
          <p:spPr>
            <a:xfrm>
              <a:off x="2513289"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平台改版</a:t>
              </a:r>
            </a:p>
          </p:txBody>
        </p:sp>
      </p:grpSp>
      <p:grpSp>
        <p:nvGrpSpPr>
          <p:cNvPr id="116" name="组合 115"/>
          <p:cNvGrpSpPr/>
          <p:nvPr/>
        </p:nvGrpSpPr>
        <p:grpSpPr>
          <a:xfrm>
            <a:off x="2927959" y="4216401"/>
            <a:ext cx="400110" cy="1862138"/>
            <a:chOff x="2927959" y="4216401"/>
            <a:chExt cx="400110" cy="1862138"/>
          </a:xfrm>
          <a:solidFill>
            <a:schemeClr val="accent2"/>
          </a:solidFill>
        </p:grpSpPr>
        <p:sp>
          <p:nvSpPr>
            <p:cNvPr id="117" name="Rectangle 20"/>
            <p:cNvSpPr>
              <a:spLocks noChangeArrowheads="1"/>
            </p:cNvSpPr>
            <p:nvPr/>
          </p:nvSpPr>
          <p:spPr bwMode="auto">
            <a:xfrm>
              <a:off x="2968625"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8" name="TextBox 114"/>
            <p:cNvSpPr txBox="1"/>
            <p:nvPr/>
          </p:nvSpPr>
          <p:spPr>
            <a:xfrm>
              <a:off x="2927959"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数据统计</a:t>
              </a:r>
            </a:p>
          </p:txBody>
        </p:sp>
      </p:grpSp>
      <p:grpSp>
        <p:nvGrpSpPr>
          <p:cNvPr id="119" name="组合 118"/>
          <p:cNvGrpSpPr/>
          <p:nvPr/>
        </p:nvGrpSpPr>
        <p:grpSpPr>
          <a:xfrm>
            <a:off x="3363894" y="4216401"/>
            <a:ext cx="400110" cy="1862138"/>
            <a:chOff x="3363894" y="4216401"/>
            <a:chExt cx="400110" cy="1862138"/>
          </a:xfrm>
          <a:solidFill>
            <a:schemeClr val="accent2"/>
          </a:solidFill>
        </p:grpSpPr>
        <p:sp>
          <p:nvSpPr>
            <p:cNvPr id="120" name="Rectangle 21"/>
            <p:cNvSpPr>
              <a:spLocks noChangeArrowheads="1"/>
            </p:cNvSpPr>
            <p:nvPr/>
          </p:nvSpPr>
          <p:spPr bwMode="auto">
            <a:xfrm>
              <a:off x="3392488"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1" name="TextBox 117"/>
            <p:cNvSpPr txBox="1"/>
            <p:nvPr/>
          </p:nvSpPr>
          <p:spPr>
            <a:xfrm>
              <a:off x="3363894" y="4241652"/>
              <a:ext cx="400110" cy="1169551"/>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线上广告投放</a:t>
              </a:r>
            </a:p>
          </p:txBody>
        </p:sp>
      </p:grpSp>
      <p:grpSp>
        <p:nvGrpSpPr>
          <p:cNvPr id="122" name="组合 121"/>
          <p:cNvGrpSpPr/>
          <p:nvPr/>
        </p:nvGrpSpPr>
        <p:grpSpPr>
          <a:xfrm>
            <a:off x="3778563" y="4216401"/>
            <a:ext cx="400110" cy="1862138"/>
            <a:chOff x="3778563" y="4216401"/>
            <a:chExt cx="400110" cy="1862138"/>
          </a:xfrm>
          <a:solidFill>
            <a:schemeClr val="accent2"/>
          </a:solidFill>
        </p:grpSpPr>
        <p:sp>
          <p:nvSpPr>
            <p:cNvPr id="123" name="Rectangle 22"/>
            <p:cNvSpPr>
              <a:spLocks noChangeArrowheads="1"/>
            </p:cNvSpPr>
            <p:nvPr/>
          </p:nvSpPr>
          <p:spPr bwMode="auto">
            <a:xfrm>
              <a:off x="3814763"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4" name="TextBox 120"/>
            <p:cNvSpPr txBox="1"/>
            <p:nvPr/>
          </p:nvSpPr>
          <p:spPr>
            <a:xfrm>
              <a:off x="3778563"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线上推广</a:t>
              </a:r>
            </a:p>
          </p:txBody>
        </p:sp>
      </p:grpSp>
      <p:grpSp>
        <p:nvGrpSpPr>
          <p:cNvPr id="125" name="组合 124"/>
          <p:cNvGrpSpPr/>
          <p:nvPr/>
        </p:nvGrpSpPr>
        <p:grpSpPr>
          <a:xfrm>
            <a:off x="4512210" y="4216401"/>
            <a:ext cx="400110" cy="1862138"/>
            <a:chOff x="4512210" y="4216401"/>
            <a:chExt cx="400110" cy="1862138"/>
          </a:xfrm>
          <a:solidFill>
            <a:schemeClr val="accent2"/>
          </a:solidFill>
        </p:grpSpPr>
        <p:sp>
          <p:nvSpPr>
            <p:cNvPr id="126" name="Rectangle 23"/>
            <p:cNvSpPr>
              <a:spLocks noChangeArrowheads="1"/>
            </p:cNvSpPr>
            <p:nvPr/>
          </p:nvSpPr>
          <p:spPr bwMode="auto">
            <a:xfrm>
              <a:off x="4548188"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7" name="TextBox 123"/>
            <p:cNvSpPr txBox="1"/>
            <p:nvPr/>
          </p:nvSpPr>
          <p:spPr>
            <a:xfrm>
              <a:off x="4512210"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展会</a:t>
              </a:r>
            </a:p>
          </p:txBody>
        </p:sp>
      </p:grpSp>
      <p:grpSp>
        <p:nvGrpSpPr>
          <p:cNvPr id="128" name="组合 127"/>
          <p:cNvGrpSpPr/>
          <p:nvPr/>
        </p:nvGrpSpPr>
        <p:grpSpPr>
          <a:xfrm>
            <a:off x="4926880" y="4216401"/>
            <a:ext cx="400110" cy="1862138"/>
            <a:chOff x="4926880" y="4216401"/>
            <a:chExt cx="400110" cy="1862138"/>
          </a:xfrm>
          <a:solidFill>
            <a:schemeClr val="accent2"/>
          </a:solidFill>
        </p:grpSpPr>
        <p:sp>
          <p:nvSpPr>
            <p:cNvPr id="129" name="Rectangle 24"/>
            <p:cNvSpPr>
              <a:spLocks noChangeArrowheads="1"/>
            </p:cNvSpPr>
            <p:nvPr/>
          </p:nvSpPr>
          <p:spPr bwMode="auto">
            <a:xfrm>
              <a:off x="4970463"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0" name="TextBox 126"/>
            <p:cNvSpPr txBox="1"/>
            <p:nvPr/>
          </p:nvSpPr>
          <p:spPr>
            <a:xfrm>
              <a:off x="4926880"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线下流动</a:t>
              </a:r>
            </a:p>
          </p:txBody>
        </p:sp>
      </p:grpSp>
      <p:grpSp>
        <p:nvGrpSpPr>
          <p:cNvPr id="131" name="组合 130"/>
          <p:cNvGrpSpPr/>
          <p:nvPr/>
        </p:nvGrpSpPr>
        <p:grpSpPr>
          <a:xfrm>
            <a:off x="5362815" y="4216401"/>
            <a:ext cx="400110" cy="1862138"/>
            <a:chOff x="5362815" y="4216401"/>
            <a:chExt cx="400110" cy="1862138"/>
          </a:xfrm>
          <a:solidFill>
            <a:schemeClr val="accent2"/>
          </a:solidFill>
        </p:grpSpPr>
        <p:sp>
          <p:nvSpPr>
            <p:cNvPr id="132" name="Rectangle 25"/>
            <p:cNvSpPr>
              <a:spLocks noChangeArrowheads="1"/>
            </p:cNvSpPr>
            <p:nvPr/>
          </p:nvSpPr>
          <p:spPr bwMode="auto">
            <a:xfrm>
              <a:off x="5394325"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3" name="TextBox 129"/>
            <p:cNvSpPr txBox="1"/>
            <p:nvPr/>
          </p:nvSpPr>
          <p:spPr>
            <a:xfrm>
              <a:off x="5362815"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线下推广</a:t>
              </a:r>
            </a:p>
          </p:txBody>
        </p:sp>
      </p:grpSp>
      <p:grpSp>
        <p:nvGrpSpPr>
          <p:cNvPr id="134" name="组合 133"/>
          <p:cNvGrpSpPr/>
          <p:nvPr/>
        </p:nvGrpSpPr>
        <p:grpSpPr>
          <a:xfrm>
            <a:off x="5777484" y="4216401"/>
            <a:ext cx="400110" cy="1862138"/>
            <a:chOff x="5777484" y="4216401"/>
            <a:chExt cx="400110" cy="1862138"/>
          </a:xfrm>
          <a:solidFill>
            <a:schemeClr val="accent2"/>
          </a:solidFill>
        </p:grpSpPr>
        <p:sp>
          <p:nvSpPr>
            <p:cNvPr id="135" name="Rectangle 26"/>
            <p:cNvSpPr>
              <a:spLocks noChangeArrowheads="1"/>
            </p:cNvSpPr>
            <p:nvPr/>
          </p:nvSpPr>
          <p:spPr bwMode="auto">
            <a:xfrm>
              <a:off x="5818188"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6" name="TextBox 132"/>
            <p:cNvSpPr txBox="1"/>
            <p:nvPr/>
          </p:nvSpPr>
          <p:spPr>
            <a:xfrm>
              <a:off x="5777484"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客户开发</a:t>
              </a:r>
            </a:p>
          </p:txBody>
        </p:sp>
      </p:grpSp>
      <p:grpSp>
        <p:nvGrpSpPr>
          <p:cNvPr id="137" name="组合 136"/>
          <p:cNvGrpSpPr/>
          <p:nvPr/>
        </p:nvGrpSpPr>
        <p:grpSpPr>
          <a:xfrm>
            <a:off x="6330378" y="4216401"/>
            <a:ext cx="400110" cy="1862138"/>
            <a:chOff x="6330378" y="4216401"/>
            <a:chExt cx="400110" cy="1862138"/>
          </a:xfrm>
          <a:solidFill>
            <a:schemeClr val="accent2"/>
          </a:solidFill>
        </p:grpSpPr>
        <p:sp>
          <p:nvSpPr>
            <p:cNvPr id="138" name="Rectangle 27"/>
            <p:cNvSpPr>
              <a:spLocks noChangeArrowheads="1"/>
            </p:cNvSpPr>
            <p:nvPr/>
          </p:nvSpPr>
          <p:spPr bwMode="auto">
            <a:xfrm>
              <a:off x="6372225"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9" name="TextBox 135"/>
            <p:cNvSpPr txBox="1"/>
            <p:nvPr/>
          </p:nvSpPr>
          <p:spPr>
            <a:xfrm>
              <a:off x="6330378"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客户在线</a:t>
              </a:r>
            </a:p>
          </p:txBody>
        </p:sp>
      </p:grpSp>
      <p:grpSp>
        <p:nvGrpSpPr>
          <p:cNvPr id="140" name="组合 139"/>
          <p:cNvGrpSpPr/>
          <p:nvPr/>
        </p:nvGrpSpPr>
        <p:grpSpPr>
          <a:xfrm>
            <a:off x="6766313" y="4216401"/>
            <a:ext cx="400110" cy="1862138"/>
            <a:chOff x="6766313" y="4216401"/>
            <a:chExt cx="400110" cy="1862138"/>
          </a:xfrm>
          <a:solidFill>
            <a:schemeClr val="accent2"/>
          </a:solidFill>
        </p:grpSpPr>
        <p:sp>
          <p:nvSpPr>
            <p:cNvPr id="141" name="Rectangle 28"/>
            <p:cNvSpPr>
              <a:spLocks noChangeArrowheads="1"/>
            </p:cNvSpPr>
            <p:nvPr/>
          </p:nvSpPr>
          <p:spPr bwMode="auto">
            <a:xfrm>
              <a:off x="6794500"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2" name="TextBox 138"/>
            <p:cNvSpPr txBox="1"/>
            <p:nvPr/>
          </p:nvSpPr>
          <p:spPr>
            <a:xfrm>
              <a:off x="6766313"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订单下发</a:t>
              </a:r>
            </a:p>
          </p:txBody>
        </p:sp>
      </p:grpSp>
      <p:grpSp>
        <p:nvGrpSpPr>
          <p:cNvPr id="143" name="组合 142"/>
          <p:cNvGrpSpPr/>
          <p:nvPr/>
        </p:nvGrpSpPr>
        <p:grpSpPr>
          <a:xfrm>
            <a:off x="7180982" y="4216401"/>
            <a:ext cx="400110" cy="1862138"/>
            <a:chOff x="7180982" y="4216401"/>
            <a:chExt cx="400110" cy="1862138"/>
          </a:xfrm>
          <a:solidFill>
            <a:schemeClr val="accent2"/>
          </a:solidFill>
        </p:grpSpPr>
        <p:sp>
          <p:nvSpPr>
            <p:cNvPr id="144" name="Rectangle 29"/>
            <p:cNvSpPr>
              <a:spLocks noChangeArrowheads="1"/>
            </p:cNvSpPr>
            <p:nvPr/>
          </p:nvSpPr>
          <p:spPr bwMode="auto">
            <a:xfrm>
              <a:off x="7216775"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5" name="TextBox 141"/>
            <p:cNvSpPr txBox="1"/>
            <p:nvPr/>
          </p:nvSpPr>
          <p:spPr>
            <a:xfrm>
              <a:off x="7180982"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合同发票</a:t>
              </a:r>
            </a:p>
          </p:txBody>
        </p:sp>
      </p:grpSp>
      <p:grpSp>
        <p:nvGrpSpPr>
          <p:cNvPr id="146" name="组合 145"/>
          <p:cNvGrpSpPr/>
          <p:nvPr/>
        </p:nvGrpSpPr>
        <p:grpSpPr>
          <a:xfrm>
            <a:off x="7787039" y="4216401"/>
            <a:ext cx="400110" cy="1862138"/>
            <a:chOff x="7787039" y="4216401"/>
            <a:chExt cx="400110" cy="1862138"/>
          </a:xfrm>
          <a:solidFill>
            <a:schemeClr val="accent2"/>
          </a:solidFill>
        </p:grpSpPr>
        <p:sp>
          <p:nvSpPr>
            <p:cNvPr id="147" name="Rectangle 30"/>
            <p:cNvSpPr>
              <a:spLocks noChangeArrowheads="1"/>
            </p:cNvSpPr>
            <p:nvPr/>
          </p:nvSpPr>
          <p:spPr bwMode="auto">
            <a:xfrm>
              <a:off x="7810500"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8" name="TextBox 144"/>
            <p:cNvSpPr txBox="1"/>
            <p:nvPr/>
          </p:nvSpPr>
          <p:spPr>
            <a:xfrm>
              <a:off x="7787039"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仓库</a:t>
              </a:r>
            </a:p>
          </p:txBody>
        </p:sp>
      </p:grpSp>
      <p:grpSp>
        <p:nvGrpSpPr>
          <p:cNvPr id="149" name="组合 148"/>
          <p:cNvGrpSpPr/>
          <p:nvPr/>
        </p:nvGrpSpPr>
        <p:grpSpPr>
          <a:xfrm>
            <a:off x="8222974" y="4216401"/>
            <a:ext cx="400110" cy="1862138"/>
            <a:chOff x="8222974" y="4216401"/>
            <a:chExt cx="400110" cy="1862138"/>
          </a:xfrm>
          <a:solidFill>
            <a:schemeClr val="accent2"/>
          </a:solidFill>
        </p:grpSpPr>
        <p:sp>
          <p:nvSpPr>
            <p:cNvPr id="150" name="Rectangle 31"/>
            <p:cNvSpPr>
              <a:spLocks noChangeArrowheads="1"/>
            </p:cNvSpPr>
            <p:nvPr/>
          </p:nvSpPr>
          <p:spPr bwMode="auto">
            <a:xfrm>
              <a:off x="8232775"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1" name="TextBox 147"/>
            <p:cNvSpPr txBox="1"/>
            <p:nvPr/>
          </p:nvSpPr>
          <p:spPr>
            <a:xfrm>
              <a:off x="8222974"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物流</a:t>
              </a:r>
            </a:p>
          </p:txBody>
        </p:sp>
      </p:grpSp>
      <p:grpSp>
        <p:nvGrpSpPr>
          <p:cNvPr id="152" name="组合 151"/>
          <p:cNvGrpSpPr/>
          <p:nvPr/>
        </p:nvGrpSpPr>
        <p:grpSpPr>
          <a:xfrm>
            <a:off x="8637643" y="4216401"/>
            <a:ext cx="400110" cy="1862138"/>
            <a:chOff x="8637643" y="4216401"/>
            <a:chExt cx="400110" cy="1862138"/>
          </a:xfrm>
          <a:solidFill>
            <a:schemeClr val="accent2"/>
          </a:solidFill>
        </p:grpSpPr>
        <p:sp>
          <p:nvSpPr>
            <p:cNvPr id="153" name="Rectangle 32"/>
            <p:cNvSpPr>
              <a:spLocks noChangeArrowheads="1"/>
            </p:cNvSpPr>
            <p:nvPr/>
          </p:nvSpPr>
          <p:spPr bwMode="auto">
            <a:xfrm>
              <a:off x="8656638"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4" name="TextBox 150"/>
            <p:cNvSpPr txBox="1"/>
            <p:nvPr/>
          </p:nvSpPr>
          <p:spPr>
            <a:xfrm>
              <a:off x="8637643"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售后</a:t>
              </a:r>
            </a:p>
          </p:txBody>
        </p:sp>
      </p:grpSp>
      <p:grpSp>
        <p:nvGrpSpPr>
          <p:cNvPr id="155" name="组合 154"/>
          <p:cNvGrpSpPr/>
          <p:nvPr/>
        </p:nvGrpSpPr>
        <p:grpSpPr>
          <a:xfrm>
            <a:off x="9371291" y="4216401"/>
            <a:ext cx="400110" cy="1862138"/>
            <a:chOff x="9371291" y="4216401"/>
            <a:chExt cx="400110" cy="1862138"/>
          </a:xfrm>
          <a:solidFill>
            <a:schemeClr val="accent2"/>
          </a:solidFill>
        </p:grpSpPr>
        <p:sp>
          <p:nvSpPr>
            <p:cNvPr id="156" name="Rectangle 33"/>
            <p:cNvSpPr>
              <a:spLocks noChangeArrowheads="1"/>
            </p:cNvSpPr>
            <p:nvPr/>
          </p:nvSpPr>
          <p:spPr bwMode="auto">
            <a:xfrm>
              <a:off x="9401175"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7" name="TextBox 153"/>
            <p:cNvSpPr txBox="1"/>
            <p:nvPr/>
          </p:nvSpPr>
          <p:spPr>
            <a:xfrm>
              <a:off x="9371291"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业务拓展</a:t>
              </a:r>
            </a:p>
          </p:txBody>
        </p:sp>
      </p:grpSp>
      <p:grpSp>
        <p:nvGrpSpPr>
          <p:cNvPr id="158" name="组合 157"/>
          <p:cNvGrpSpPr/>
          <p:nvPr/>
        </p:nvGrpSpPr>
        <p:grpSpPr>
          <a:xfrm>
            <a:off x="9785960" y="4216401"/>
            <a:ext cx="400110" cy="1862138"/>
            <a:chOff x="9785960" y="4216401"/>
            <a:chExt cx="400110" cy="1862138"/>
          </a:xfrm>
          <a:solidFill>
            <a:schemeClr val="accent2"/>
          </a:solidFill>
        </p:grpSpPr>
        <p:sp>
          <p:nvSpPr>
            <p:cNvPr id="159" name="Rectangle 34"/>
            <p:cNvSpPr>
              <a:spLocks noChangeArrowheads="1"/>
            </p:cNvSpPr>
            <p:nvPr/>
          </p:nvSpPr>
          <p:spPr bwMode="auto">
            <a:xfrm>
              <a:off x="9823450"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0" name="TextBox 156"/>
            <p:cNvSpPr txBox="1"/>
            <p:nvPr/>
          </p:nvSpPr>
          <p:spPr>
            <a:xfrm>
              <a:off x="9785960" y="4241652"/>
              <a:ext cx="400110" cy="810478"/>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企业拓展</a:t>
              </a:r>
            </a:p>
          </p:txBody>
        </p:sp>
      </p:grpSp>
      <p:grpSp>
        <p:nvGrpSpPr>
          <p:cNvPr id="161" name="组合 160"/>
          <p:cNvGrpSpPr/>
          <p:nvPr/>
        </p:nvGrpSpPr>
        <p:grpSpPr>
          <a:xfrm>
            <a:off x="10402648" y="4216401"/>
            <a:ext cx="400110" cy="1862138"/>
            <a:chOff x="10402648" y="4216401"/>
            <a:chExt cx="400110" cy="1862138"/>
          </a:xfrm>
          <a:solidFill>
            <a:schemeClr val="accent2"/>
          </a:solidFill>
        </p:grpSpPr>
        <p:sp>
          <p:nvSpPr>
            <p:cNvPr id="162" name="Rectangle 35"/>
            <p:cNvSpPr>
              <a:spLocks noChangeArrowheads="1"/>
            </p:cNvSpPr>
            <p:nvPr/>
          </p:nvSpPr>
          <p:spPr bwMode="auto">
            <a:xfrm>
              <a:off x="10447338" y="4216401"/>
              <a:ext cx="320675"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3" name="TextBox 159"/>
            <p:cNvSpPr txBox="1"/>
            <p:nvPr/>
          </p:nvSpPr>
          <p:spPr>
            <a:xfrm>
              <a:off x="10402648"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会计</a:t>
              </a:r>
            </a:p>
          </p:txBody>
        </p:sp>
      </p:grpSp>
      <p:grpSp>
        <p:nvGrpSpPr>
          <p:cNvPr id="164" name="组合 163"/>
          <p:cNvGrpSpPr/>
          <p:nvPr/>
        </p:nvGrpSpPr>
        <p:grpSpPr>
          <a:xfrm>
            <a:off x="10838583" y="4216401"/>
            <a:ext cx="400110" cy="1862138"/>
            <a:chOff x="10838583" y="4216401"/>
            <a:chExt cx="400110" cy="1862138"/>
          </a:xfrm>
          <a:solidFill>
            <a:schemeClr val="accent2"/>
          </a:solidFill>
        </p:grpSpPr>
        <p:sp>
          <p:nvSpPr>
            <p:cNvPr id="165" name="Rectangle 36"/>
            <p:cNvSpPr>
              <a:spLocks noChangeArrowheads="1"/>
            </p:cNvSpPr>
            <p:nvPr/>
          </p:nvSpPr>
          <p:spPr bwMode="auto">
            <a:xfrm>
              <a:off x="10869613"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6" name="TextBox 162"/>
            <p:cNvSpPr txBox="1"/>
            <p:nvPr/>
          </p:nvSpPr>
          <p:spPr>
            <a:xfrm>
              <a:off x="10838583"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审计</a:t>
              </a:r>
            </a:p>
          </p:txBody>
        </p:sp>
      </p:grpSp>
      <p:grpSp>
        <p:nvGrpSpPr>
          <p:cNvPr id="167" name="组合 166"/>
          <p:cNvGrpSpPr/>
          <p:nvPr/>
        </p:nvGrpSpPr>
        <p:grpSpPr>
          <a:xfrm>
            <a:off x="11253252" y="4216401"/>
            <a:ext cx="400110" cy="1862138"/>
            <a:chOff x="11253252" y="4216401"/>
            <a:chExt cx="400110" cy="1862138"/>
          </a:xfrm>
          <a:solidFill>
            <a:schemeClr val="accent2"/>
          </a:solidFill>
        </p:grpSpPr>
        <p:sp>
          <p:nvSpPr>
            <p:cNvPr id="168" name="Rectangle 37"/>
            <p:cNvSpPr>
              <a:spLocks noChangeArrowheads="1"/>
            </p:cNvSpPr>
            <p:nvPr/>
          </p:nvSpPr>
          <p:spPr bwMode="auto">
            <a:xfrm>
              <a:off x="11291888" y="4216401"/>
              <a:ext cx="322263" cy="1862138"/>
            </a:xfrm>
            <a:prstGeom prst="rect">
              <a:avLst/>
            </a:prstGeom>
            <a:grpFill/>
            <a:ln w="12700" cap="flat">
              <a:solidFill>
                <a:schemeClr val="accent2">
                  <a:lumMod val="6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9" name="TextBox 165"/>
            <p:cNvSpPr txBox="1"/>
            <p:nvPr/>
          </p:nvSpPr>
          <p:spPr>
            <a:xfrm>
              <a:off x="11253252" y="4241652"/>
              <a:ext cx="400110" cy="451406"/>
            </a:xfrm>
            <a:prstGeom prst="rect">
              <a:avLst/>
            </a:prstGeom>
            <a:noFill/>
            <a:ln>
              <a:noFill/>
            </a:ln>
          </p:spPr>
          <p:txBody>
            <a:bodyPr vert="eaVert" wrap="none" rtlCol="0">
              <a:spAutoFit/>
            </a:bodyPr>
            <a:lstStyle/>
            <a:p>
              <a:r>
                <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rPr>
                <a:t>出纳</a:t>
              </a:r>
            </a:p>
          </p:txBody>
        </p:sp>
      </p:grpSp>
    </p:spTree>
    <p:extLst>
      <p:ext uri="{BB962C8B-B14F-4D97-AF65-F5344CB8AC3E}">
        <p14:creationId xmlns:p14="http://schemas.microsoft.com/office/powerpoint/2010/main" val="1125129402"/>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31" presetClass="entr" presetSubtype="0"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p:cTn id="23" dur="500" fill="hold"/>
                                        <p:tgtEl>
                                          <p:spTgt spid="71"/>
                                        </p:tgtEl>
                                        <p:attrNameLst>
                                          <p:attrName>ppt_w</p:attrName>
                                        </p:attrNameLst>
                                      </p:cBhvr>
                                      <p:tavLst>
                                        <p:tav tm="0">
                                          <p:val>
                                            <p:fltVal val="0"/>
                                          </p:val>
                                        </p:tav>
                                        <p:tav tm="100000">
                                          <p:val>
                                            <p:strVal val="#ppt_w"/>
                                          </p:val>
                                        </p:tav>
                                      </p:tavLst>
                                    </p:anim>
                                    <p:anim calcmode="lin" valueType="num">
                                      <p:cBhvr>
                                        <p:cTn id="24" dur="500" fill="hold"/>
                                        <p:tgtEl>
                                          <p:spTgt spid="71"/>
                                        </p:tgtEl>
                                        <p:attrNameLst>
                                          <p:attrName>ppt_h</p:attrName>
                                        </p:attrNameLst>
                                      </p:cBhvr>
                                      <p:tavLst>
                                        <p:tav tm="0">
                                          <p:val>
                                            <p:fltVal val="0"/>
                                          </p:val>
                                        </p:tav>
                                        <p:tav tm="100000">
                                          <p:val>
                                            <p:strVal val="#ppt_h"/>
                                          </p:val>
                                        </p:tav>
                                      </p:tavLst>
                                    </p:anim>
                                    <p:anim calcmode="lin" valueType="num">
                                      <p:cBhvr>
                                        <p:cTn id="25" dur="500" fill="hold"/>
                                        <p:tgtEl>
                                          <p:spTgt spid="71"/>
                                        </p:tgtEl>
                                        <p:attrNameLst>
                                          <p:attrName>style.rotation</p:attrName>
                                        </p:attrNameLst>
                                      </p:cBhvr>
                                      <p:tavLst>
                                        <p:tav tm="0">
                                          <p:val>
                                            <p:fltVal val="90"/>
                                          </p:val>
                                        </p:tav>
                                        <p:tav tm="100000">
                                          <p:val>
                                            <p:fltVal val="0"/>
                                          </p:val>
                                        </p:tav>
                                      </p:tavLst>
                                    </p:anim>
                                    <p:animEffect transition="in" filter="fade">
                                      <p:cBhvr>
                                        <p:cTn id="26" dur="500"/>
                                        <p:tgtEl>
                                          <p:spTgt spid="71"/>
                                        </p:tgtEl>
                                      </p:cBhvr>
                                    </p:animEffect>
                                  </p:childTnLst>
                                </p:cTn>
                              </p:par>
                              <p:par>
                                <p:cTn id="27" presetID="8" presetClass="emph" presetSubtype="0" fill="hold" nodeType="withEffect">
                                  <p:stCondLst>
                                    <p:cond delay="0"/>
                                  </p:stCondLst>
                                  <p:childTnLst>
                                    <p:animRot by="21600000">
                                      <p:cBhvr>
                                        <p:cTn id="28" dur="500" fill="hold"/>
                                        <p:tgtEl>
                                          <p:spTgt spid="71"/>
                                        </p:tgtEl>
                                        <p:attrNameLst>
                                          <p:attrName>r</p:attrName>
                                        </p:attrNameLst>
                                      </p:cBhvr>
                                    </p:animRot>
                                  </p:childTnLst>
                                </p:cTn>
                              </p:par>
                            </p:childTnLst>
                          </p:cTn>
                        </p:par>
                        <p:par>
                          <p:cTn id="29" fill="hold">
                            <p:stCondLst>
                              <p:cond delay="1420"/>
                            </p:stCondLst>
                            <p:childTnLst>
                              <p:par>
                                <p:cTn id="30" presetID="2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par>
                          <p:cTn id="33" fill="hold">
                            <p:stCondLst>
                              <p:cond delay="1920"/>
                            </p:stCondLst>
                            <p:childTnLst>
                              <p:par>
                                <p:cTn id="34" presetID="31" presetClass="entr" presetSubtype="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p:cTn id="36" dur="500" fill="hold"/>
                                        <p:tgtEl>
                                          <p:spTgt spid="74"/>
                                        </p:tgtEl>
                                        <p:attrNameLst>
                                          <p:attrName>ppt_w</p:attrName>
                                        </p:attrNameLst>
                                      </p:cBhvr>
                                      <p:tavLst>
                                        <p:tav tm="0">
                                          <p:val>
                                            <p:fltVal val="0"/>
                                          </p:val>
                                        </p:tav>
                                        <p:tav tm="100000">
                                          <p:val>
                                            <p:strVal val="#ppt_w"/>
                                          </p:val>
                                        </p:tav>
                                      </p:tavLst>
                                    </p:anim>
                                    <p:anim calcmode="lin" valueType="num">
                                      <p:cBhvr>
                                        <p:cTn id="37" dur="500" fill="hold"/>
                                        <p:tgtEl>
                                          <p:spTgt spid="74"/>
                                        </p:tgtEl>
                                        <p:attrNameLst>
                                          <p:attrName>ppt_h</p:attrName>
                                        </p:attrNameLst>
                                      </p:cBhvr>
                                      <p:tavLst>
                                        <p:tav tm="0">
                                          <p:val>
                                            <p:fltVal val="0"/>
                                          </p:val>
                                        </p:tav>
                                        <p:tav tm="100000">
                                          <p:val>
                                            <p:strVal val="#ppt_h"/>
                                          </p:val>
                                        </p:tav>
                                      </p:tavLst>
                                    </p:anim>
                                    <p:anim calcmode="lin" valueType="num">
                                      <p:cBhvr>
                                        <p:cTn id="38" dur="500" fill="hold"/>
                                        <p:tgtEl>
                                          <p:spTgt spid="74"/>
                                        </p:tgtEl>
                                        <p:attrNameLst>
                                          <p:attrName>style.rotation</p:attrName>
                                        </p:attrNameLst>
                                      </p:cBhvr>
                                      <p:tavLst>
                                        <p:tav tm="0">
                                          <p:val>
                                            <p:fltVal val="90"/>
                                          </p:val>
                                        </p:tav>
                                        <p:tav tm="100000">
                                          <p:val>
                                            <p:fltVal val="0"/>
                                          </p:val>
                                        </p:tav>
                                      </p:tavLst>
                                    </p:anim>
                                    <p:animEffect transition="in" filter="fade">
                                      <p:cBhvr>
                                        <p:cTn id="39" dur="500"/>
                                        <p:tgtEl>
                                          <p:spTgt spid="74"/>
                                        </p:tgtEl>
                                      </p:cBhvr>
                                    </p:animEffect>
                                  </p:childTnLst>
                                </p:cTn>
                              </p:par>
                              <p:par>
                                <p:cTn id="40" presetID="8" presetClass="emph" presetSubtype="0" fill="hold" nodeType="withEffect">
                                  <p:stCondLst>
                                    <p:cond delay="0"/>
                                  </p:stCondLst>
                                  <p:childTnLst>
                                    <p:animRot by="21600000">
                                      <p:cBhvr>
                                        <p:cTn id="41" dur="500" fill="hold"/>
                                        <p:tgtEl>
                                          <p:spTgt spid="74"/>
                                        </p:tgtEl>
                                        <p:attrNameLst>
                                          <p:attrName>r</p:attrName>
                                        </p:attrNameLst>
                                      </p:cBhvr>
                                    </p:animRot>
                                  </p:childTnLst>
                                </p:cTn>
                              </p:par>
                            </p:childTnLst>
                          </p:cTn>
                        </p:par>
                        <p:par>
                          <p:cTn id="42" fill="hold">
                            <p:stCondLst>
                              <p:cond delay="2420"/>
                            </p:stCondLst>
                            <p:childTnLst>
                              <p:par>
                                <p:cTn id="43" presetID="2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up)">
                                      <p:cBhvr>
                                        <p:cTn id="45" dur="500"/>
                                        <p:tgtEl>
                                          <p:spTgt spid="8"/>
                                        </p:tgtEl>
                                      </p:cBhvr>
                                    </p:animEffect>
                                  </p:childTnLst>
                                </p:cTn>
                              </p:par>
                            </p:childTnLst>
                          </p:cTn>
                        </p:par>
                        <p:par>
                          <p:cTn id="46" fill="hold">
                            <p:stCondLst>
                              <p:cond delay="2920"/>
                            </p:stCondLst>
                            <p:childTnLst>
                              <p:par>
                                <p:cTn id="47" presetID="31" presetClass="entr" presetSubtype="0" fill="hold"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90"/>
                                          </p:val>
                                        </p:tav>
                                        <p:tav tm="100000">
                                          <p:val>
                                            <p:fltVal val="0"/>
                                          </p:val>
                                        </p:tav>
                                      </p:tavLst>
                                    </p:anim>
                                    <p:animEffect transition="in" filter="fade">
                                      <p:cBhvr>
                                        <p:cTn id="52" dur="500"/>
                                        <p:tgtEl>
                                          <p:spTgt spid="77"/>
                                        </p:tgtEl>
                                      </p:cBhvr>
                                    </p:animEffect>
                                  </p:childTnLst>
                                </p:cTn>
                              </p:par>
                              <p:par>
                                <p:cTn id="53" presetID="8" presetClass="emph" presetSubtype="0" fill="hold" nodeType="withEffect">
                                  <p:stCondLst>
                                    <p:cond delay="0"/>
                                  </p:stCondLst>
                                  <p:childTnLst>
                                    <p:animRot by="21600000">
                                      <p:cBhvr>
                                        <p:cTn id="54" dur="500" fill="hold"/>
                                        <p:tgtEl>
                                          <p:spTgt spid="77"/>
                                        </p:tgtEl>
                                        <p:attrNameLst>
                                          <p:attrName>r</p:attrName>
                                        </p:attrNameLst>
                                      </p:cBhvr>
                                    </p:animRot>
                                  </p:childTnLst>
                                </p:cTn>
                              </p:par>
                            </p:childTnLst>
                          </p:cTn>
                        </p:par>
                        <p:par>
                          <p:cTn id="55" fill="hold">
                            <p:stCondLst>
                              <p:cond delay="3420"/>
                            </p:stCondLst>
                            <p:childTnLst>
                              <p:par>
                                <p:cTn id="56" presetID="22" presetClass="entr" presetSubtype="1"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up)">
                                      <p:cBhvr>
                                        <p:cTn id="58" dur="500"/>
                                        <p:tgtEl>
                                          <p:spTgt spid="10"/>
                                        </p:tgtEl>
                                      </p:cBhvr>
                                    </p:animEffect>
                                  </p:childTnLst>
                                </p:cTn>
                              </p:par>
                            </p:childTnLst>
                          </p:cTn>
                        </p:par>
                        <p:par>
                          <p:cTn id="59" fill="hold">
                            <p:stCondLst>
                              <p:cond delay="3920"/>
                            </p:stCondLst>
                            <p:childTnLst>
                              <p:par>
                                <p:cTn id="60" presetID="42" presetClass="entr" presetSubtype="0"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500"/>
                                        <p:tgtEl>
                                          <p:spTgt spid="80"/>
                                        </p:tgtEl>
                                      </p:cBhvr>
                                    </p:animEffect>
                                    <p:anim calcmode="lin" valueType="num">
                                      <p:cBhvr>
                                        <p:cTn id="63" dur="500" fill="hold"/>
                                        <p:tgtEl>
                                          <p:spTgt spid="80"/>
                                        </p:tgtEl>
                                        <p:attrNameLst>
                                          <p:attrName>ppt_x</p:attrName>
                                        </p:attrNameLst>
                                      </p:cBhvr>
                                      <p:tavLst>
                                        <p:tav tm="0">
                                          <p:val>
                                            <p:strVal val="#ppt_x"/>
                                          </p:val>
                                        </p:tav>
                                        <p:tav tm="100000">
                                          <p:val>
                                            <p:strVal val="#ppt_x"/>
                                          </p:val>
                                        </p:tav>
                                      </p:tavLst>
                                    </p:anim>
                                    <p:anim calcmode="lin" valueType="num">
                                      <p:cBhvr>
                                        <p:cTn id="64" dur="500" fill="hold"/>
                                        <p:tgtEl>
                                          <p:spTgt spid="80"/>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0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anim calcmode="lin" valueType="num">
                                      <p:cBhvr>
                                        <p:cTn id="68" dur="500" fill="hold"/>
                                        <p:tgtEl>
                                          <p:spTgt spid="83"/>
                                        </p:tgtEl>
                                        <p:attrNameLst>
                                          <p:attrName>ppt_x</p:attrName>
                                        </p:attrNameLst>
                                      </p:cBhvr>
                                      <p:tavLst>
                                        <p:tav tm="0">
                                          <p:val>
                                            <p:strVal val="#ppt_x"/>
                                          </p:val>
                                        </p:tav>
                                        <p:tav tm="100000">
                                          <p:val>
                                            <p:strVal val="#ppt_x"/>
                                          </p:val>
                                        </p:tav>
                                      </p:tavLst>
                                    </p:anim>
                                    <p:anim calcmode="lin" valueType="num">
                                      <p:cBhvr>
                                        <p:cTn id="69" dur="500" fill="hold"/>
                                        <p:tgtEl>
                                          <p:spTgt spid="8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200"/>
                                  </p:stCondLst>
                                  <p:childTnLst>
                                    <p:set>
                                      <p:cBhvr>
                                        <p:cTn id="71" dur="1" fill="hold">
                                          <p:stCondLst>
                                            <p:cond delay="0"/>
                                          </p:stCondLst>
                                        </p:cTn>
                                        <p:tgtEl>
                                          <p:spTgt spid="86"/>
                                        </p:tgtEl>
                                        <p:attrNameLst>
                                          <p:attrName>style.visibility</p:attrName>
                                        </p:attrNameLst>
                                      </p:cBhvr>
                                      <p:to>
                                        <p:strVal val="visible"/>
                                      </p:to>
                                    </p:set>
                                    <p:animEffect transition="in" filter="fade">
                                      <p:cBhvr>
                                        <p:cTn id="72" dur="500"/>
                                        <p:tgtEl>
                                          <p:spTgt spid="86"/>
                                        </p:tgtEl>
                                      </p:cBhvr>
                                    </p:animEffect>
                                    <p:anim calcmode="lin" valueType="num">
                                      <p:cBhvr>
                                        <p:cTn id="73" dur="500" fill="hold"/>
                                        <p:tgtEl>
                                          <p:spTgt spid="86"/>
                                        </p:tgtEl>
                                        <p:attrNameLst>
                                          <p:attrName>ppt_x</p:attrName>
                                        </p:attrNameLst>
                                      </p:cBhvr>
                                      <p:tavLst>
                                        <p:tav tm="0">
                                          <p:val>
                                            <p:strVal val="#ppt_x"/>
                                          </p:val>
                                        </p:tav>
                                        <p:tav tm="100000">
                                          <p:val>
                                            <p:strVal val="#ppt_x"/>
                                          </p:val>
                                        </p:tav>
                                      </p:tavLst>
                                    </p:anim>
                                    <p:anim calcmode="lin" valueType="num">
                                      <p:cBhvr>
                                        <p:cTn id="74" dur="500" fill="hold"/>
                                        <p:tgtEl>
                                          <p:spTgt spid="8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30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500"/>
                                        <p:tgtEl>
                                          <p:spTgt spid="89"/>
                                        </p:tgtEl>
                                      </p:cBhvr>
                                    </p:animEffect>
                                    <p:anim calcmode="lin" valueType="num">
                                      <p:cBhvr>
                                        <p:cTn id="78" dur="500" fill="hold"/>
                                        <p:tgtEl>
                                          <p:spTgt spid="89"/>
                                        </p:tgtEl>
                                        <p:attrNameLst>
                                          <p:attrName>ppt_x</p:attrName>
                                        </p:attrNameLst>
                                      </p:cBhvr>
                                      <p:tavLst>
                                        <p:tav tm="0">
                                          <p:val>
                                            <p:strVal val="#ppt_x"/>
                                          </p:val>
                                        </p:tav>
                                        <p:tav tm="100000">
                                          <p:val>
                                            <p:strVal val="#ppt_x"/>
                                          </p:val>
                                        </p:tav>
                                      </p:tavLst>
                                    </p:anim>
                                    <p:anim calcmode="lin" valueType="num">
                                      <p:cBhvr>
                                        <p:cTn id="79" dur="500" fill="hold"/>
                                        <p:tgtEl>
                                          <p:spTgt spid="8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400"/>
                                  </p:stCondLst>
                                  <p:childTnLst>
                                    <p:set>
                                      <p:cBhvr>
                                        <p:cTn id="81" dur="1" fill="hold">
                                          <p:stCondLst>
                                            <p:cond delay="0"/>
                                          </p:stCondLst>
                                        </p:cTn>
                                        <p:tgtEl>
                                          <p:spTgt spid="92"/>
                                        </p:tgtEl>
                                        <p:attrNameLst>
                                          <p:attrName>style.visibility</p:attrName>
                                        </p:attrNameLst>
                                      </p:cBhvr>
                                      <p:to>
                                        <p:strVal val="visible"/>
                                      </p:to>
                                    </p:set>
                                    <p:animEffect transition="in" filter="fade">
                                      <p:cBhvr>
                                        <p:cTn id="82" dur="500"/>
                                        <p:tgtEl>
                                          <p:spTgt spid="92"/>
                                        </p:tgtEl>
                                      </p:cBhvr>
                                    </p:animEffect>
                                    <p:anim calcmode="lin" valueType="num">
                                      <p:cBhvr>
                                        <p:cTn id="83" dur="500" fill="hold"/>
                                        <p:tgtEl>
                                          <p:spTgt spid="92"/>
                                        </p:tgtEl>
                                        <p:attrNameLst>
                                          <p:attrName>ppt_x</p:attrName>
                                        </p:attrNameLst>
                                      </p:cBhvr>
                                      <p:tavLst>
                                        <p:tav tm="0">
                                          <p:val>
                                            <p:strVal val="#ppt_x"/>
                                          </p:val>
                                        </p:tav>
                                        <p:tav tm="100000">
                                          <p:val>
                                            <p:strVal val="#ppt_x"/>
                                          </p:val>
                                        </p:tav>
                                      </p:tavLst>
                                    </p:anim>
                                    <p:anim calcmode="lin" valueType="num">
                                      <p:cBhvr>
                                        <p:cTn id="84" dur="500" fill="hold"/>
                                        <p:tgtEl>
                                          <p:spTgt spid="92"/>
                                        </p:tgtEl>
                                        <p:attrNameLst>
                                          <p:attrName>ppt_y</p:attrName>
                                        </p:attrNameLst>
                                      </p:cBhvr>
                                      <p:tavLst>
                                        <p:tav tm="0">
                                          <p:val>
                                            <p:strVal val="#ppt_y+.1"/>
                                          </p:val>
                                        </p:tav>
                                        <p:tav tm="100000">
                                          <p:val>
                                            <p:strVal val="#ppt_y"/>
                                          </p:val>
                                        </p:tav>
                                      </p:tavLst>
                                    </p:anim>
                                  </p:childTnLst>
                                </p:cTn>
                              </p:par>
                            </p:childTnLst>
                          </p:cTn>
                        </p:par>
                        <p:par>
                          <p:cTn id="85" fill="hold">
                            <p:stCondLst>
                              <p:cond delay="4820"/>
                            </p:stCondLst>
                            <p:childTnLst>
                              <p:par>
                                <p:cTn id="86" presetID="22" presetClass="entr" presetSubtype="1"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up)">
                                      <p:cBhvr>
                                        <p:cTn id="88" dur="500"/>
                                        <p:tgtEl>
                                          <p:spTgt spid="30"/>
                                        </p:tgtEl>
                                      </p:cBhvr>
                                    </p:animEffect>
                                  </p:childTnLst>
                                </p:cTn>
                              </p:par>
                            </p:childTnLst>
                          </p:cTn>
                        </p:par>
                        <p:par>
                          <p:cTn id="89" fill="hold">
                            <p:stCondLst>
                              <p:cond delay="5320"/>
                            </p:stCondLst>
                            <p:childTnLst>
                              <p:par>
                                <p:cTn id="90" presetID="42" presetClass="entr" presetSubtype="0" fill="hold" nodeType="after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fade">
                                      <p:cBhvr>
                                        <p:cTn id="92" dur="700"/>
                                        <p:tgtEl>
                                          <p:spTgt spid="101"/>
                                        </p:tgtEl>
                                      </p:cBhvr>
                                    </p:animEffect>
                                    <p:anim calcmode="lin" valueType="num">
                                      <p:cBhvr>
                                        <p:cTn id="93" dur="700" fill="hold"/>
                                        <p:tgtEl>
                                          <p:spTgt spid="101"/>
                                        </p:tgtEl>
                                        <p:attrNameLst>
                                          <p:attrName>ppt_x</p:attrName>
                                        </p:attrNameLst>
                                      </p:cBhvr>
                                      <p:tavLst>
                                        <p:tav tm="0">
                                          <p:val>
                                            <p:strVal val="#ppt_x"/>
                                          </p:val>
                                        </p:tav>
                                        <p:tav tm="100000">
                                          <p:val>
                                            <p:strVal val="#ppt_x"/>
                                          </p:val>
                                        </p:tav>
                                      </p:tavLst>
                                    </p:anim>
                                    <p:anim calcmode="lin" valueType="num">
                                      <p:cBhvr>
                                        <p:cTn id="94" dur="700" fill="hold"/>
                                        <p:tgtEl>
                                          <p:spTgt spid="101"/>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100"/>
                                  </p:stCondLst>
                                  <p:childTnLst>
                                    <p:set>
                                      <p:cBhvr>
                                        <p:cTn id="96" dur="1" fill="hold">
                                          <p:stCondLst>
                                            <p:cond delay="0"/>
                                          </p:stCondLst>
                                        </p:cTn>
                                        <p:tgtEl>
                                          <p:spTgt spid="104"/>
                                        </p:tgtEl>
                                        <p:attrNameLst>
                                          <p:attrName>style.visibility</p:attrName>
                                        </p:attrNameLst>
                                      </p:cBhvr>
                                      <p:to>
                                        <p:strVal val="visible"/>
                                      </p:to>
                                    </p:set>
                                    <p:animEffect transition="in" filter="fade">
                                      <p:cBhvr>
                                        <p:cTn id="97" dur="700"/>
                                        <p:tgtEl>
                                          <p:spTgt spid="104"/>
                                        </p:tgtEl>
                                      </p:cBhvr>
                                    </p:animEffect>
                                    <p:anim calcmode="lin" valueType="num">
                                      <p:cBhvr>
                                        <p:cTn id="98" dur="700" fill="hold"/>
                                        <p:tgtEl>
                                          <p:spTgt spid="104"/>
                                        </p:tgtEl>
                                        <p:attrNameLst>
                                          <p:attrName>ppt_x</p:attrName>
                                        </p:attrNameLst>
                                      </p:cBhvr>
                                      <p:tavLst>
                                        <p:tav tm="0">
                                          <p:val>
                                            <p:strVal val="#ppt_x"/>
                                          </p:val>
                                        </p:tav>
                                        <p:tav tm="100000">
                                          <p:val>
                                            <p:strVal val="#ppt_x"/>
                                          </p:val>
                                        </p:tav>
                                      </p:tavLst>
                                    </p:anim>
                                    <p:anim calcmode="lin" valueType="num">
                                      <p:cBhvr>
                                        <p:cTn id="99" dur="700" fill="hold"/>
                                        <p:tgtEl>
                                          <p:spTgt spid="104"/>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200"/>
                                  </p:stCondLst>
                                  <p:childTnLst>
                                    <p:set>
                                      <p:cBhvr>
                                        <p:cTn id="101" dur="1" fill="hold">
                                          <p:stCondLst>
                                            <p:cond delay="0"/>
                                          </p:stCondLst>
                                        </p:cTn>
                                        <p:tgtEl>
                                          <p:spTgt spid="107"/>
                                        </p:tgtEl>
                                        <p:attrNameLst>
                                          <p:attrName>style.visibility</p:attrName>
                                        </p:attrNameLst>
                                      </p:cBhvr>
                                      <p:to>
                                        <p:strVal val="visible"/>
                                      </p:to>
                                    </p:set>
                                    <p:animEffect transition="in" filter="fade">
                                      <p:cBhvr>
                                        <p:cTn id="102" dur="700"/>
                                        <p:tgtEl>
                                          <p:spTgt spid="107"/>
                                        </p:tgtEl>
                                      </p:cBhvr>
                                    </p:animEffect>
                                    <p:anim calcmode="lin" valueType="num">
                                      <p:cBhvr>
                                        <p:cTn id="103" dur="700" fill="hold"/>
                                        <p:tgtEl>
                                          <p:spTgt spid="107"/>
                                        </p:tgtEl>
                                        <p:attrNameLst>
                                          <p:attrName>ppt_x</p:attrName>
                                        </p:attrNameLst>
                                      </p:cBhvr>
                                      <p:tavLst>
                                        <p:tav tm="0">
                                          <p:val>
                                            <p:strVal val="#ppt_x"/>
                                          </p:val>
                                        </p:tav>
                                        <p:tav tm="100000">
                                          <p:val>
                                            <p:strVal val="#ppt_x"/>
                                          </p:val>
                                        </p:tav>
                                      </p:tavLst>
                                    </p:anim>
                                    <p:anim calcmode="lin" valueType="num">
                                      <p:cBhvr>
                                        <p:cTn id="104" dur="700" fill="hold"/>
                                        <p:tgtEl>
                                          <p:spTgt spid="107"/>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300"/>
                                  </p:stCondLst>
                                  <p:childTnLst>
                                    <p:set>
                                      <p:cBhvr>
                                        <p:cTn id="106" dur="1" fill="hold">
                                          <p:stCondLst>
                                            <p:cond delay="0"/>
                                          </p:stCondLst>
                                        </p:cTn>
                                        <p:tgtEl>
                                          <p:spTgt spid="110"/>
                                        </p:tgtEl>
                                        <p:attrNameLst>
                                          <p:attrName>style.visibility</p:attrName>
                                        </p:attrNameLst>
                                      </p:cBhvr>
                                      <p:to>
                                        <p:strVal val="visible"/>
                                      </p:to>
                                    </p:set>
                                    <p:animEffect transition="in" filter="fade">
                                      <p:cBhvr>
                                        <p:cTn id="107" dur="700"/>
                                        <p:tgtEl>
                                          <p:spTgt spid="110"/>
                                        </p:tgtEl>
                                      </p:cBhvr>
                                    </p:animEffect>
                                    <p:anim calcmode="lin" valueType="num">
                                      <p:cBhvr>
                                        <p:cTn id="108" dur="700" fill="hold"/>
                                        <p:tgtEl>
                                          <p:spTgt spid="110"/>
                                        </p:tgtEl>
                                        <p:attrNameLst>
                                          <p:attrName>ppt_x</p:attrName>
                                        </p:attrNameLst>
                                      </p:cBhvr>
                                      <p:tavLst>
                                        <p:tav tm="0">
                                          <p:val>
                                            <p:strVal val="#ppt_x"/>
                                          </p:val>
                                        </p:tav>
                                        <p:tav tm="100000">
                                          <p:val>
                                            <p:strVal val="#ppt_x"/>
                                          </p:val>
                                        </p:tav>
                                      </p:tavLst>
                                    </p:anim>
                                    <p:anim calcmode="lin" valueType="num">
                                      <p:cBhvr>
                                        <p:cTn id="109" dur="700" fill="hold"/>
                                        <p:tgtEl>
                                          <p:spTgt spid="110"/>
                                        </p:tgtEl>
                                        <p:attrNameLst>
                                          <p:attrName>ppt_y</p:attrName>
                                        </p:attrNameLst>
                                      </p:cBhvr>
                                      <p:tavLst>
                                        <p:tav tm="0">
                                          <p:val>
                                            <p:strVal val="#ppt_y+.1"/>
                                          </p:val>
                                        </p:tav>
                                        <p:tav tm="100000">
                                          <p:val>
                                            <p:strVal val="#ppt_y"/>
                                          </p:val>
                                        </p:tav>
                                      </p:tavLst>
                                    </p:anim>
                                  </p:childTnLst>
                                </p:cTn>
                              </p:par>
                            </p:childTnLst>
                          </p:cTn>
                        </p:par>
                        <p:par>
                          <p:cTn id="110" fill="hold">
                            <p:stCondLst>
                              <p:cond delay="6320"/>
                            </p:stCondLst>
                            <p:childTnLst>
                              <p:par>
                                <p:cTn id="111" presetID="22" presetClass="entr" presetSubtype="1" fill="hold" nodeType="after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up)">
                                      <p:cBhvr>
                                        <p:cTn id="113" dur="500"/>
                                        <p:tgtEl>
                                          <p:spTgt spid="23"/>
                                        </p:tgtEl>
                                      </p:cBhvr>
                                    </p:animEffect>
                                  </p:childTnLst>
                                </p:cTn>
                              </p:par>
                            </p:childTnLst>
                          </p:cTn>
                        </p:par>
                        <p:par>
                          <p:cTn id="114" fill="hold">
                            <p:stCondLst>
                              <p:cond delay="6820"/>
                            </p:stCondLst>
                            <p:childTnLst>
                              <p:par>
                                <p:cTn id="115" presetID="42" presetClass="entr" presetSubtype="0" fill="hold" nodeType="afterEffect">
                                  <p:stCondLst>
                                    <p:cond delay="0"/>
                                  </p:stCondLst>
                                  <p:childTnLst>
                                    <p:set>
                                      <p:cBhvr>
                                        <p:cTn id="116" dur="1" fill="hold">
                                          <p:stCondLst>
                                            <p:cond delay="0"/>
                                          </p:stCondLst>
                                        </p:cTn>
                                        <p:tgtEl>
                                          <p:spTgt spid="113"/>
                                        </p:tgtEl>
                                        <p:attrNameLst>
                                          <p:attrName>style.visibility</p:attrName>
                                        </p:attrNameLst>
                                      </p:cBhvr>
                                      <p:to>
                                        <p:strVal val="visible"/>
                                      </p:to>
                                    </p:set>
                                    <p:animEffect transition="in" filter="fade">
                                      <p:cBhvr>
                                        <p:cTn id="117" dur="700"/>
                                        <p:tgtEl>
                                          <p:spTgt spid="113"/>
                                        </p:tgtEl>
                                      </p:cBhvr>
                                    </p:animEffect>
                                    <p:anim calcmode="lin" valueType="num">
                                      <p:cBhvr>
                                        <p:cTn id="118" dur="700" fill="hold"/>
                                        <p:tgtEl>
                                          <p:spTgt spid="113"/>
                                        </p:tgtEl>
                                        <p:attrNameLst>
                                          <p:attrName>ppt_x</p:attrName>
                                        </p:attrNameLst>
                                      </p:cBhvr>
                                      <p:tavLst>
                                        <p:tav tm="0">
                                          <p:val>
                                            <p:strVal val="#ppt_x"/>
                                          </p:val>
                                        </p:tav>
                                        <p:tav tm="100000">
                                          <p:val>
                                            <p:strVal val="#ppt_x"/>
                                          </p:val>
                                        </p:tav>
                                      </p:tavLst>
                                    </p:anim>
                                    <p:anim calcmode="lin" valueType="num">
                                      <p:cBhvr>
                                        <p:cTn id="119" dur="700" fill="hold"/>
                                        <p:tgtEl>
                                          <p:spTgt spid="113"/>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100"/>
                                  </p:stCondLst>
                                  <p:childTnLst>
                                    <p:set>
                                      <p:cBhvr>
                                        <p:cTn id="121" dur="1" fill="hold">
                                          <p:stCondLst>
                                            <p:cond delay="0"/>
                                          </p:stCondLst>
                                        </p:cTn>
                                        <p:tgtEl>
                                          <p:spTgt spid="116"/>
                                        </p:tgtEl>
                                        <p:attrNameLst>
                                          <p:attrName>style.visibility</p:attrName>
                                        </p:attrNameLst>
                                      </p:cBhvr>
                                      <p:to>
                                        <p:strVal val="visible"/>
                                      </p:to>
                                    </p:set>
                                    <p:animEffect transition="in" filter="fade">
                                      <p:cBhvr>
                                        <p:cTn id="122" dur="700"/>
                                        <p:tgtEl>
                                          <p:spTgt spid="116"/>
                                        </p:tgtEl>
                                      </p:cBhvr>
                                    </p:animEffect>
                                    <p:anim calcmode="lin" valueType="num">
                                      <p:cBhvr>
                                        <p:cTn id="123" dur="700" fill="hold"/>
                                        <p:tgtEl>
                                          <p:spTgt spid="116"/>
                                        </p:tgtEl>
                                        <p:attrNameLst>
                                          <p:attrName>ppt_x</p:attrName>
                                        </p:attrNameLst>
                                      </p:cBhvr>
                                      <p:tavLst>
                                        <p:tav tm="0">
                                          <p:val>
                                            <p:strVal val="#ppt_x"/>
                                          </p:val>
                                        </p:tav>
                                        <p:tav tm="100000">
                                          <p:val>
                                            <p:strVal val="#ppt_x"/>
                                          </p:val>
                                        </p:tav>
                                      </p:tavLst>
                                    </p:anim>
                                    <p:anim calcmode="lin" valueType="num">
                                      <p:cBhvr>
                                        <p:cTn id="124" dur="700" fill="hold"/>
                                        <p:tgtEl>
                                          <p:spTgt spid="116"/>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200"/>
                                  </p:stCondLst>
                                  <p:childTnLst>
                                    <p:set>
                                      <p:cBhvr>
                                        <p:cTn id="126" dur="1" fill="hold">
                                          <p:stCondLst>
                                            <p:cond delay="0"/>
                                          </p:stCondLst>
                                        </p:cTn>
                                        <p:tgtEl>
                                          <p:spTgt spid="119"/>
                                        </p:tgtEl>
                                        <p:attrNameLst>
                                          <p:attrName>style.visibility</p:attrName>
                                        </p:attrNameLst>
                                      </p:cBhvr>
                                      <p:to>
                                        <p:strVal val="visible"/>
                                      </p:to>
                                    </p:set>
                                    <p:animEffect transition="in" filter="fade">
                                      <p:cBhvr>
                                        <p:cTn id="127" dur="700"/>
                                        <p:tgtEl>
                                          <p:spTgt spid="119"/>
                                        </p:tgtEl>
                                      </p:cBhvr>
                                    </p:animEffect>
                                    <p:anim calcmode="lin" valueType="num">
                                      <p:cBhvr>
                                        <p:cTn id="128" dur="700" fill="hold"/>
                                        <p:tgtEl>
                                          <p:spTgt spid="119"/>
                                        </p:tgtEl>
                                        <p:attrNameLst>
                                          <p:attrName>ppt_x</p:attrName>
                                        </p:attrNameLst>
                                      </p:cBhvr>
                                      <p:tavLst>
                                        <p:tav tm="0">
                                          <p:val>
                                            <p:strVal val="#ppt_x"/>
                                          </p:val>
                                        </p:tav>
                                        <p:tav tm="100000">
                                          <p:val>
                                            <p:strVal val="#ppt_x"/>
                                          </p:val>
                                        </p:tav>
                                      </p:tavLst>
                                    </p:anim>
                                    <p:anim calcmode="lin" valueType="num">
                                      <p:cBhvr>
                                        <p:cTn id="129" dur="700" fill="hold"/>
                                        <p:tgtEl>
                                          <p:spTgt spid="119"/>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300"/>
                                  </p:stCondLst>
                                  <p:childTnLst>
                                    <p:set>
                                      <p:cBhvr>
                                        <p:cTn id="131" dur="1" fill="hold">
                                          <p:stCondLst>
                                            <p:cond delay="0"/>
                                          </p:stCondLst>
                                        </p:cTn>
                                        <p:tgtEl>
                                          <p:spTgt spid="122"/>
                                        </p:tgtEl>
                                        <p:attrNameLst>
                                          <p:attrName>style.visibility</p:attrName>
                                        </p:attrNameLst>
                                      </p:cBhvr>
                                      <p:to>
                                        <p:strVal val="visible"/>
                                      </p:to>
                                    </p:set>
                                    <p:animEffect transition="in" filter="fade">
                                      <p:cBhvr>
                                        <p:cTn id="132" dur="700"/>
                                        <p:tgtEl>
                                          <p:spTgt spid="122"/>
                                        </p:tgtEl>
                                      </p:cBhvr>
                                    </p:animEffect>
                                    <p:anim calcmode="lin" valueType="num">
                                      <p:cBhvr>
                                        <p:cTn id="133" dur="700" fill="hold"/>
                                        <p:tgtEl>
                                          <p:spTgt spid="122"/>
                                        </p:tgtEl>
                                        <p:attrNameLst>
                                          <p:attrName>ppt_x</p:attrName>
                                        </p:attrNameLst>
                                      </p:cBhvr>
                                      <p:tavLst>
                                        <p:tav tm="0">
                                          <p:val>
                                            <p:strVal val="#ppt_x"/>
                                          </p:val>
                                        </p:tav>
                                        <p:tav tm="100000">
                                          <p:val>
                                            <p:strVal val="#ppt_x"/>
                                          </p:val>
                                        </p:tav>
                                      </p:tavLst>
                                    </p:anim>
                                    <p:anim calcmode="lin" valueType="num">
                                      <p:cBhvr>
                                        <p:cTn id="134" dur="700" fill="hold"/>
                                        <p:tgtEl>
                                          <p:spTgt spid="122"/>
                                        </p:tgtEl>
                                        <p:attrNameLst>
                                          <p:attrName>ppt_y</p:attrName>
                                        </p:attrNameLst>
                                      </p:cBhvr>
                                      <p:tavLst>
                                        <p:tav tm="0">
                                          <p:val>
                                            <p:strVal val="#ppt_y+.1"/>
                                          </p:val>
                                        </p:tav>
                                        <p:tav tm="100000">
                                          <p:val>
                                            <p:strVal val="#ppt_y"/>
                                          </p:val>
                                        </p:tav>
                                      </p:tavLst>
                                    </p:anim>
                                  </p:childTnLst>
                                </p:cTn>
                              </p:par>
                            </p:childTnLst>
                          </p:cTn>
                        </p:par>
                        <p:par>
                          <p:cTn id="135" fill="hold">
                            <p:stCondLst>
                              <p:cond delay="7820"/>
                            </p:stCondLst>
                            <p:childTnLst>
                              <p:par>
                                <p:cTn id="136" presetID="22" presetClass="entr" presetSubtype="1" fill="hold" nodeType="after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wipe(up)">
                                      <p:cBhvr>
                                        <p:cTn id="138" dur="500"/>
                                        <p:tgtEl>
                                          <p:spTgt spid="37"/>
                                        </p:tgtEl>
                                      </p:cBhvr>
                                    </p:animEffect>
                                  </p:childTnLst>
                                </p:cTn>
                              </p:par>
                            </p:childTnLst>
                          </p:cTn>
                        </p:par>
                        <p:par>
                          <p:cTn id="139" fill="hold">
                            <p:stCondLst>
                              <p:cond delay="8320"/>
                            </p:stCondLst>
                            <p:childTnLst>
                              <p:par>
                                <p:cTn id="140" presetID="42" presetClass="entr" presetSubtype="0" fill="hold" nodeType="afterEffect">
                                  <p:stCondLst>
                                    <p:cond delay="0"/>
                                  </p:stCondLst>
                                  <p:childTnLst>
                                    <p:set>
                                      <p:cBhvr>
                                        <p:cTn id="141" dur="1" fill="hold">
                                          <p:stCondLst>
                                            <p:cond delay="0"/>
                                          </p:stCondLst>
                                        </p:cTn>
                                        <p:tgtEl>
                                          <p:spTgt spid="125"/>
                                        </p:tgtEl>
                                        <p:attrNameLst>
                                          <p:attrName>style.visibility</p:attrName>
                                        </p:attrNameLst>
                                      </p:cBhvr>
                                      <p:to>
                                        <p:strVal val="visible"/>
                                      </p:to>
                                    </p:set>
                                    <p:animEffect transition="in" filter="fade">
                                      <p:cBhvr>
                                        <p:cTn id="142" dur="700"/>
                                        <p:tgtEl>
                                          <p:spTgt spid="125"/>
                                        </p:tgtEl>
                                      </p:cBhvr>
                                    </p:animEffect>
                                    <p:anim calcmode="lin" valueType="num">
                                      <p:cBhvr>
                                        <p:cTn id="143" dur="700" fill="hold"/>
                                        <p:tgtEl>
                                          <p:spTgt spid="125"/>
                                        </p:tgtEl>
                                        <p:attrNameLst>
                                          <p:attrName>ppt_x</p:attrName>
                                        </p:attrNameLst>
                                      </p:cBhvr>
                                      <p:tavLst>
                                        <p:tav tm="0">
                                          <p:val>
                                            <p:strVal val="#ppt_x"/>
                                          </p:val>
                                        </p:tav>
                                        <p:tav tm="100000">
                                          <p:val>
                                            <p:strVal val="#ppt_x"/>
                                          </p:val>
                                        </p:tav>
                                      </p:tavLst>
                                    </p:anim>
                                    <p:anim calcmode="lin" valueType="num">
                                      <p:cBhvr>
                                        <p:cTn id="144" dur="700" fill="hold"/>
                                        <p:tgtEl>
                                          <p:spTgt spid="125"/>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100"/>
                                  </p:stCondLst>
                                  <p:childTnLst>
                                    <p:set>
                                      <p:cBhvr>
                                        <p:cTn id="146" dur="1" fill="hold">
                                          <p:stCondLst>
                                            <p:cond delay="0"/>
                                          </p:stCondLst>
                                        </p:cTn>
                                        <p:tgtEl>
                                          <p:spTgt spid="128"/>
                                        </p:tgtEl>
                                        <p:attrNameLst>
                                          <p:attrName>style.visibility</p:attrName>
                                        </p:attrNameLst>
                                      </p:cBhvr>
                                      <p:to>
                                        <p:strVal val="visible"/>
                                      </p:to>
                                    </p:set>
                                    <p:animEffect transition="in" filter="fade">
                                      <p:cBhvr>
                                        <p:cTn id="147" dur="700"/>
                                        <p:tgtEl>
                                          <p:spTgt spid="128"/>
                                        </p:tgtEl>
                                      </p:cBhvr>
                                    </p:animEffect>
                                    <p:anim calcmode="lin" valueType="num">
                                      <p:cBhvr>
                                        <p:cTn id="148" dur="700" fill="hold"/>
                                        <p:tgtEl>
                                          <p:spTgt spid="128"/>
                                        </p:tgtEl>
                                        <p:attrNameLst>
                                          <p:attrName>ppt_x</p:attrName>
                                        </p:attrNameLst>
                                      </p:cBhvr>
                                      <p:tavLst>
                                        <p:tav tm="0">
                                          <p:val>
                                            <p:strVal val="#ppt_x"/>
                                          </p:val>
                                        </p:tav>
                                        <p:tav tm="100000">
                                          <p:val>
                                            <p:strVal val="#ppt_x"/>
                                          </p:val>
                                        </p:tav>
                                      </p:tavLst>
                                    </p:anim>
                                    <p:anim calcmode="lin" valueType="num">
                                      <p:cBhvr>
                                        <p:cTn id="149" dur="700" fill="hold"/>
                                        <p:tgtEl>
                                          <p:spTgt spid="128"/>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20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700"/>
                                        <p:tgtEl>
                                          <p:spTgt spid="131"/>
                                        </p:tgtEl>
                                      </p:cBhvr>
                                    </p:animEffect>
                                    <p:anim calcmode="lin" valueType="num">
                                      <p:cBhvr>
                                        <p:cTn id="153" dur="700" fill="hold"/>
                                        <p:tgtEl>
                                          <p:spTgt spid="131"/>
                                        </p:tgtEl>
                                        <p:attrNameLst>
                                          <p:attrName>ppt_x</p:attrName>
                                        </p:attrNameLst>
                                      </p:cBhvr>
                                      <p:tavLst>
                                        <p:tav tm="0">
                                          <p:val>
                                            <p:strVal val="#ppt_x"/>
                                          </p:val>
                                        </p:tav>
                                        <p:tav tm="100000">
                                          <p:val>
                                            <p:strVal val="#ppt_x"/>
                                          </p:val>
                                        </p:tav>
                                      </p:tavLst>
                                    </p:anim>
                                    <p:anim calcmode="lin" valueType="num">
                                      <p:cBhvr>
                                        <p:cTn id="154" dur="700" fill="hold"/>
                                        <p:tgtEl>
                                          <p:spTgt spid="131"/>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300"/>
                                  </p:stCondLst>
                                  <p:childTnLst>
                                    <p:set>
                                      <p:cBhvr>
                                        <p:cTn id="156" dur="1" fill="hold">
                                          <p:stCondLst>
                                            <p:cond delay="0"/>
                                          </p:stCondLst>
                                        </p:cTn>
                                        <p:tgtEl>
                                          <p:spTgt spid="134"/>
                                        </p:tgtEl>
                                        <p:attrNameLst>
                                          <p:attrName>style.visibility</p:attrName>
                                        </p:attrNameLst>
                                      </p:cBhvr>
                                      <p:to>
                                        <p:strVal val="visible"/>
                                      </p:to>
                                    </p:set>
                                    <p:animEffect transition="in" filter="fade">
                                      <p:cBhvr>
                                        <p:cTn id="157" dur="700"/>
                                        <p:tgtEl>
                                          <p:spTgt spid="134"/>
                                        </p:tgtEl>
                                      </p:cBhvr>
                                    </p:animEffect>
                                    <p:anim calcmode="lin" valueType="num">
                                      <p:cBhvr>
                                        <p:cTn id="158" dur="700" fill="hold"/>
                                        <p:tgtEl>
                                          <p:spTgt spid="134"/>
                                        </p:tgtEl>
                                        <p:attrNameLst>
                                          <p:attrName>ppt_x</p:attrName>
                                        </p:attrNameLst>
                                      </p:cBhvr>
                                      <p:tavLst>
                                        <p:tav tm="0">
                                          <p:val>
                                            <p:strVal val="#ppt_x"/>
                                          </p:val>
                                        </p:tav>
                                        <p:tav tm="100000">
                                          <p:val>
                                            <p:strVal val="#ppt_x"/>
                                          </p:val>
                                        </p:tav>
                                      </p:tavLst>
                                    </p:anim>
                                    <p:anim calcmode="lin" valueType="num">
                                      <p:cBhvr>
                                        <p:cTn id="159" dur="700" fill="hold"/>
                                        <p:tgtEl>
                                          <p:spTgt spid="134"/>
                                        </p:tgtEl>
                                        <p:attrNameLst>
                                          <p:attrName>ppt_y</p:attrName>
                                        </p:attrNameLst>
                                      </p:cBhvr>
                                      <p:tavLst>
                                        <p:tav tm="0">
                                          <p:val>
                                            <p:strVal val="#ppt_y+.1"/>
                                          </p:val>
                                        </p:tav>
                                        <p:tav tm="100000">
                                          <p:val>
                                            <p:strVal val="#ppt_y"/>
                                          </p:val>
                                        </p:tav>
                                      </p:tavLst>
                                    </p:anim>
                                  </p:childTnLst>
                                </p:cTn>
                              </p:par>
                            </p:childTnLst>
                          </p:cTn>
                        </p:par>
                        <p:par>
                          <p:cTn id="160" fill="hold">
                            <p:stCondLst>
                              <p:cond delay="9320"/>
                            </p:stCondLst>
                            <p:childTnLst>
                              <p:par>
                                <p:cTn id="161" presetID="22" presetClass="entr" presetSubtype="1" fill="hold" nodeType="afterEffect">
                                  <p:stCondLst>
                                    <p:cond delay="0"/>
                                  </p:stCondLst>
                                  <p:childTnLst>
                                    <p:set>
                                      <p:cBhvr>
                                        <p:cTn id="162" dur="1" fill="hold">
                                          <p:stCondLst>
                                            <p:cond delay="0"/>
                                          </p:stCondLst>
                                        </p:cTn>
                                        <p:tgtEl>
                                          <p:spTgt spid="48"/>
                                        </p:tgtEl>
                                        <p:attrNameLst>
                                          <p:attrName>style.visibility</p:attrName>
                                        </p:attrNameLst>
                                      </p:cBhvr>
                                      <p:to>
                                        <p:strVal val="visible"/>
                                      </p:to>
                                    </p:set>
                                    <p:animEffect transition="in" filter="wipe(up)">
                                      <p:cBhvr>
                                        <p:cTn id="163" dur="500"/>
                                        <p:tgtEl>
                                          <p:spTgt spid="48"/>
                                        </p:tgtEl>
                                      </p:cBhvr>
                                    </p:animEffect>
                                  </p:childTnLst>
                                </p:cTn>
                              </p:par>
                            </p:childTnLst>
                          </p:cTn>
                        </p:par>
                        <p:par>
                          <p:cTn id="164" fill="hold">
                            <p:stCondLst>
                              <p:cond delay="9820"/>
                            </p:stCondLst>
                            <p:childTnLst>
                              <p:par>
                                <p:cTn id="165" presetID="42" presetClass="entr" presetSubtype="0" fill="hold" nodeType="afterEffect">
                                  <p:stCondLst>
                                    <p:cond delay="0"/>
                                  </p:stCondLst>
                                  <p:childTnLst>
                                    <p:set>
                                      <p:cBhvr>
                                        <p:cTn id="166" dur="1" fill="hold">
                                          <p:stCondLst>
                                            <p:cond delay="0"/>
                                          </p:stCondLst>
                                        </p:cTn>
                                        <p:tgtEl>
                                          <p:spTgt spid="137"/>
                                        </p:tgtEl>
                                        <p:attrNameLst>
                                          <p:attrName>style.visibility</p:attrName>
                                        </p:attrNameLst>
                                      </p:cBhvr>
                                      <p:to>
                                        <p:strVal val="visible"/>
                                      </p:to>
                                    </p:set>
                                    <p:animEffect transition="in" filter="fade">
                                      <p:cBhvr>
                                        <p:cTn id="167" dur="700"/>
                                        <p:tgtEl>
                                          <p:spTgt spid="137"/>
                                        </p:tgtEl>
                                      </p:cBhvr>
                                    </p:animEffect>
                                    <p:anim calcmode="lin" valueType="num">
                                      <p:cBhvr>
                                        <p:cTn id="168" dur="700" fill="hold"/>
                                        <p:tgtEl>
                                          <p:spTgt spid="137"/>
                                        </p:tgtEl>
                                        <p:attrNameLst>
                                          <p:attrName>ppt_x</p:attrName>
                                        </p:attrNameLst>
                                      </p:cBhvr>
                                      <p:tavLst>
                                        <p:tav tm="0">
                                          <p:val>
                                            <p:strVal val="#ppt_x"/>
                                          </p:val>
                                        </p:tav>
                                        <p:tav tm="100000">
                                          <p:val>
                                            <p:strVal val="#ppt_x"/>
                                          </p:val>
                                        </p:tav>
                                      </p:tavLst>
                                    </p:anim>
                                    <p:anim calcmode="lin" valueType="num">
                                      <p:cBhvr>
                                        <p:cTn id="169" dur="700" fill="hold"/>
                                        <p:tgtEl>
                                          <p:spTgt spid="137"/>
                                        </p:tgtEl>
                                        <p:attrNameLst>
                                          <p:attrName>ppt_y</p:attrName>
                                        </p:attrNameLst>
                                      </p:cBhvr>
                                      <p:tavLst>
                                        <p:tav tm="0">
                                          <p:val>
                                            <p:strVal val="#ppt_y+.1"/>
                                          </p:val>
                                        </p:tav>
                                        <p:tav tm="100000">
                                          <p:val>
                                            <p:strVal val="#ppt_y"/>
                                          </p:val>
                                        </p:tav>
                                      </p:tavLst>
                                    </p:anim>
                                  </p:childTnLst>
                                </p:cTn>
                              </p:par>
                              <p:par>
                                <p:cTn id="170" presetID="42" presetClass="entr" presetSubtype="0" fill="hold" nodeType="withEffect">
                                  <p:stCondLst>
                                    <p:cond delay="100"/>
                                  </p:stCondLst>
                                  <p:childTnLst>
                                    <p:set>
                                      <p:cBhvr>
                                        <p:cTn id="171" dur="1" fill="hold">
                                          <p:stCondLst>
                                            <p:cond delay="0"/>
                                          </p:stCondLst>
                                        </p:cTn>
                                        <p:tgtEl>
                                          <p:spTgt spid="140"/>
                                        </p:tgtEl>
                                        <p:attrNameLst>
                                          <p:attrName>style.visibility</p:attrName>
                                        </p:attrNameLst>
                                      </p:cBhvr>
                                      <p:to>
                                        <p:strVal val="visible"/>
                                      </p:to>
                                    </p:set>
                                    <p:animEffect transition="in" filter="fade">
                                      <p:cBhvr>
                                        <p:cTn id="172" dur="700"/>
                                        <p:tgtEl>
                                          <p:spTgt spid="140"/>
                                        </p:tgtEl>
                                      </p:cBhvr>
                                    </p:animEffect>
                                    <p:anim calcmode="lin" valueType="num">
                                      <p:cBhvr>
                                        <p:cTn id="173" dur="700" fill="hold"/>
                                        <p:tgtEl>
                                          <p:spTgt spid="140"/>
                                        </p:tgtEl>
                                        <p:attrNameLst>
                                          <p:attrName>ppt_x</p:attrName>
                                        </p:attrNameLst>
                                      </p:cBhvr>
                                      <p:tavLst>
                                        <p:tav tm="0">
                                          <p:val>
                                            <p:strVal val="#ppt_x"/>
                                          </p:val>
                                        </p:tav>
                                        <p:tav tm="100000">
                                          <p:val>
                                            <p:strVal val="#ppt_x"/>
                                          </p:val>
                                        </p:tav>
                                      </p:tavLst>
                                    </p:anim>
                                    <p:anim calcmode="lin" valueType="num">
                                      <p:cBhvr>
                                        <p:cTn id="174" dur="700" fill="hold"/>
                                        <p:tgtEl>
                                          <p:spTgt spid="140"/>
                                        </p:tgtEl>
                                        <p:attrNameLst>
                                          <p:attrName>ppt_y</p:attrName>
                                        </p:attrNameLst>
                                      </p:cBhvr>
                                      <p:tavLst>
                                        <p:tav tm="0">
                                          <p:val>
                                            <p:strVal val="#ppt_y+.1"/>
                                          </p:val>
                                        </p:tav>
                                        <p:tav tm="100000">
                                          <p:val>
                                            <p:strVal val="#ppt_y"/>
                                          </p:val>
                                        </p:tav>
                                      </p:tavLst>
                                    </p:anim>
                                  </p:childTnLst>
                                </p:cTn>
                              </p:par>
                              <p:par>
                                <p:cTn id="175" presetID="42" presetClass="entr" presetSubtype="0" fill="hold" nodeType="withEffect">
                                  <p:stCondLst>
                                    <p:cond delay="200"/>
                                  </p:stCondLst>
                                  <p:childTnLst>
                                    <p:set>
                                      <p:cBhvr>
                                        <p:cTn id="176" dur="1" fill="hold">
                                          <p:stCondLst>
                                            <p:cond delay="0"/>
                                          </p:stCondLst>
                                        </p:cTn>
                                        <p:tgtEl>
                                          <p:spTgt spid="143"/>
                                        </p:tgtEl>
                                        <p:attrNameLst>
                                          <p:attrName>style.visibility</p:attrName>
                                        </p:attrNameLst>
                                      </p:cBhvr>
                                      <p:to>
                                        <p:strVal val="visible"/>
                                      </p:to>
                                    </p:set>
                                    <p:animEffect transition="in" filter="fade">
                                      <p:cBhvr>
                                        <p:cTn id="177" dur="700"/>
                                        <p:tgtEl>
                                          <p:spTgt spid="143"/>
                                        </p:tgtEl>
                                      </p:cBhvr>
                                    </p:animEffect>
                                    <p:anim calcmode="lin" valueType="num">
                                      <p:cBhvr>
                                        <p:cTn id="178" dur="700" fill="hold"/>
                                        <p:tgtEl>
                                          <p:spTgt spid="143"/>
                                        </p:tgtEl>
                                        <p:attrNameLst>
                                          <p:attrName>ppt_x</p:attrName>
                                        </p:attrNameLst>
                                      </p:cBhvr>
                                      <p:tavLst>
                                        <p:tav tm="0">
                                          <p:val>
                                            <p:strVal val="#ppt_x"/>
                                          </p:val>
                                        </p:tav>
                                        <p:tav tm="100000">
                                          <p:val>
                                            <p:strVal val="#ppt_x"/>
                                          </p:val>
                                        </p:tav>
                                      </p:tavLst>
                                    </p:anim>
                                    <p:anim calcmode="lin" valueType="num">
                                      <p:cBhvr>
                                        <p:cTn id="179" dur="700" fill="hold"/>
                                        <p:tgtEl>
                                          <p:spTgt spid="143"/>
                                        </p:tgtEl>
                                        <p:attrNameLst>
                                          <p:attrName>ppt_y</p:attrName>
                                        </p:attrNameLst>
                                      </p:cBhvr>
                                      <p:tavLst>
                                        <p:tav tm="0">
                                          <p:val>
                                            <p:strVal val="#ppt_y+.1"/>
                                          </p:val>
                                        </p:tav>
                                        <p:tav tm="100000">
                                          <p:val>
                                            <p:strVal val="#ppt_y"/>
                                          </p:val>
                                        </p:tav>
                                      </p:tavLst>
                                    </p:anim>
                                  </p:childTnLst>
                                </p:cTn>
                              </p:par>
                            </p:childTnLst>
                          </p:cTn>
                        </p:par>
                        <p:par>
                          <p:cTn id="180" fill="hold">
                            <p:stCondLst>
                              <p:cond delay="10720"/>
                            </p:stCondLst>
                            <p:childTnLst>
                              <p:par>
                                <p:cTn id="181" presetID="22" presetClass="entr" presetSubtype="1" fill="hold" nodeType="afterEffect">
                                  <p:stCondLst>
                                    <p:cond delay="0"/>
                                  </p:stCondLst>
                                  <p:childTnLst>
                                    <p:set>
                                      <p:cBhvr>
                                        <p:cTn id="182" dur="1" fill="hold">
                                          <p:stCondLst>
                                            <p:cond delay="0"/>
                                          </p:stCondLst>
                                        </p:cTn>
                                        <p:tgtEl>
                                          <p:spTgt spid="54"/>
                                        </p:tgtEl>
                                        <p:attrNameLst>
                                          <p:attrName>style.visibility</p:attrName>
                                        </p:attrNameLst>
                                      </p:cBhvr>
                                      <p:to>
                                        <p:strVal val="visible"/>
                                      </p:to>
                                    </p:set>
                                    <p:animEffect transition="in" filter="wipe(up)">
                                      <p:cBhvr>
                                        <p:cTn id="183" dur="500"/>
                                        <p:tgtEl>
                                          <p:spTgt spid="54"/>
                                        </p:tgtEl>
                                      </p:cBhvr>
                                    </p:animEffect>
                                  </p:childTnLst>
                                </p:cTn>
                              </p:par>
                            </p:childTnLst>
                          </p:cTn>
                        </p:par>
                        <p:par>
                          <p:cTn id="184" fill="hold">
                            <p:stCondLst>
                              <p:cond delay="11220"/>
                            </p:stCondLst>
                            <p:childTnLst>
                              <p:par>
                                <p:cTn id="185" presetID="42" presetClass="entr" presetSubtype="0" fill="hold" nodeType="afterEffect">
                                  <p:stCondLst>
                                    <p:cond delay="0"/>
                                  </p:stCondLst>
                                  <p:childTnLst>
                                    <p:set>
                                      <p:cBhvr>
                                        <p:cTn id="186" dur="1" fill="hold">
                                          <p:stCondLst>
                                            <p:cond delay="0"/>
                                          </p:stCondLst>
                                        </p:cTn>
                                        <p:tgtEl>
                                          <p:spTgt spid="146"/>
                                        </p:tgtEl>
                                        <p:attrNameLst>
                                          <p:attrName>style.visibility</p:attrName>
                                        </p:attrNameLst>
                                      </p:cBhvr>
                                      <p:to>
                                        <p:strVal val="visible"/>
                                      </p:to>
                                    </p:set>
                                    <p:animEffect transition="in" filter="fade">
                                      <p:cBhvr>
                                        <p:cTn id="187" dur="700"/>
                                        <p:tgtEl>
                                          <p:spTgt spid="146"/>
                                        </p:tgtEl>
                                      </p:cBhvr>
                                    </p:animEffect>
                                    <p:anim calcmode="lin" valueType="num">
                                      <p:cBhvr>
                                        <p:cTn id="188" dur="700" fill="hold"/>
                                        <p:tgtEl>
                                          <p:spTgt spid="146"/>
                                        </p:tgtEl>
                                        <p:attrNameLst>
                                          <p:attrName>ppt_x</p:attrName>
                                        </p:attrNameLst>
                                      </p:cBhvr>
                                      <p:tavLst>
                                        <p:tav tm="0">
                                          <p:val>
                                            <p:strVal val="#ppt_x"/>
                                          </p:val>
                                        </p:tav>
                                        <p:tav tm="100000">
                                          <p:val>
                                            <p:strVal val="#ppt_x"/>
                                          </p:val>
                                        </p:tav>
                                      </p:tavLst>
                                    </p:anim>
                                    <p:anim calcmode="lin" valueType="num">
                                      <p:cBhvr>
                                        <p:cTn id="189" dur="700" fill="hold"/>
                                        <p:tgtEl>
                                          <p:spTgt spid="146"/>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100"/>
                                  </p:stCondLst>
                                  <p:childTnLst>
                                    <p:set>
                                      <p:cBhvr>
                                        <p:cTn id="191" dur="1" fill="hold">
                                          <p:stCondLst>
                                            <p:cond delay="0"/>
                                          </p:stCondLst>
                                        </p:cTn>
                                        <p:tgtEl>
                                          <p:spTgt spid="149"/>
                                        </p:tgtEl>
                                        <p:attrNameLst>
                                          <p:attrName>style.visibility</p:attrName>
                                        </p:attrNameLst>
                                      </p:cBhvr>
                                      <p:to>
                                        <p:strVal val="visible"/>
                                      </p:to>
                                    </p:set>
                                    <p:animEffect transition="in" filter="fade">
                                      <p:cBhvr>
                                        <p:cTn id="192" dur="700"/>
                                        <p:tgtEl>
                                          <p:spTgt spid="149"/>
                                        </p:tgtEl>
                                      </p:cBhvr>
                                    </p:animEffect>
                                    <p:anim calcmode="lin" valueType="num">
                                      <p:cBhvr>
                                        <p:cTn id="193" dur="700" fill="hold"/>
                                        <p:tgtEl>
                                          <p:spTgt spid="149"/>
                                        </p:tgtEl>
                                        <p:attrNameLst>
                                          <p:attrName>ppt_x</p:attrName>
                                        </p:attrNameLst>
                                      </p:cBhvr>
                                      <p:tavLst>
                                        <p:tav tm="0">
                                          <p:val>
                                            <p:strVal val="#ppt_x"/>
                                          </p:val>
                                        </p:tav>
                                        <p:tav tm="100000">
                                          <p:val>
                                            <p:strVal val="#ppt_x"/>
                                          </p:val>
                                        </p:tav>
                                      </p:tavLst>
                                    </p:anim>
                                    <p:anim calcmode="lin" valueType="num">
                                      <p:cBhvr>
                                        <p:cTn id="194" dur="700" fill="hold"/>
                                        <p:tgtEl>
                                          <p:spTgt spid="149"/>
                                        </p:tgtEl>
                                        <p:attrNameLst>
                                          <p:attrName>ppt_y</p:attrName>
                                        </p:attrNameLst>
                                      </p:cBhvr>
                                      <p:tavLst>
                                        <p:tav tm="0">
                                          <p:val>
                                            <p:strVal val="#ppt_y+.1"/>
                                          </p:val>
                                        </p:tav>
                                        <p:tav tm="100000">
                                          <p:val>
                                            <p:strVal val="#ppt_y"/>
                                          </p:val>
                                        </p:tav>
                                      </p:tavLst>
                                    </p:anim>
                                  </p:childTnLst>
                                </p:cTn>
                              </p:par>
                              <p:par>
                                <p:cTn id="195" presetID="42" presetClass="entr" presetSubtype="0" fill="hold" nodeType="withEffect">
                                  <p:stCondLst>
                                    <p:cond delay="200"/>
                                  </p:stCondLst>
                                  <p:childTnLst>
                                    <p:set>
                                      <p:cBhvr>
                                        <p:cTn id="196" dur="1" fill="hold">
                                          <p:stCondLst>
                                            <p:cond delay="0"/>
                                          </p:stCondLst>
                                        </p:cTn>
                                        <p:tgtEl>
                                          <p:spTgt spid="152"/>
                                        </p:tgtEl>
                                        <p:attrNameLst>
                                          <p:attrName>style.visibility</p:attrName>
                                        </p:attrNameLst>
                                      </p:cBhvr>
                                      <p:to>
                                        <p:strVal val="visible"/>
                                      </p:to>
                                    </p:set>
                                    <p:animEffect transition="in" filter="fade">
                                      <p:cBhvr>
                                        <p:cTn id="197" dur="700"/>
                                        <p:tgtEl>
                                          <p:spTgt spid="152"/>
                                        </p:tgtEl>
                                      </p:cBhvr>
                                    </p:animEffect>
                                    <p:anim calcmode="lin" valueType="num">
                                      <p:cBhvr>
                                        <p:cTn id="198" dur="700" fill="hold"/>
                                        <p:tgtEl>
                                          <p:spTgt spid="152"/>
                                        </p:tgtEl>
                                        <p:attrNameLst>
                                          <p:attrName>ppt_x</p:attrName>
                                        </p:attrNameLst>
                                      </p:cBhvr>
                                      <p:tavLst>
                                        <p:tav tm="0">
                                          <p:val>
                                            <p:strVal val="#ppt_x"/>
                                          </p:val>
                                        </p:tav>
                                        <p:tav tm="100000">
                                          <p:val>
                                            <p:strVal val="#ppt_x"/>
                                          </p:val>
                                        </p:tav>
                                      </p:tavLst>
                                    </p:anim>
                                    <p:anim calcmode="lin" valueType="num">
                                      <p:cBhvr>
                                        <p:cTn id="199" dur="700" fill="hold"/>
                                        <p:tgtEl>
                                          <p:spTgt spid="152"/>
                                        </p:tgtEl>
                                        <p:attrNameLst>
                                          <p:attrName>ppt_y</p:attrName>
                                        </p:attrNameLst>
                                      </p:cBhvr>
                                      <p:tavLst>
                                        <p:tav tm="0">
                                          <p:val>
                                            <p:strVal val="#ppt_y+.1"/>
                                          </p:val>
                                        </p:tav>
                                        <p:tav tm="100000">
                                          <p:val>
                                            <p:strVal val="#ppt_y"/>
                                          </p:val>
                                        </p:tav>
                                      </p:tavLst>
                                    </p:anim>
                                  </p:childTnLst>
                                </p:cTn>
                              </p:par>
                            </p:childTnLst>
                          </p:cTn>
                        </p:par>
                        <p:par>
                          <p:cTn id="200" fill="hold">
                            <p:stCondLst>
                              <p:cond delay="12120"/>
                            </p:stCondLst>
                            <p:childTnLst>
                              <p:par>
                                <p:cTn id="201" presetID="22" presetClass="entr" presetSubtype="8" fill="hold" grpId="0" nodeType="afterEffect">
                                  <p:stCondLst>
                                    <p:cond delay="0"/>
                                  </p:stCondLst>
                                  <p:childTnLst>
                                    <p:set>
                                      <p:cBhvr>
                                        <p:cTn id="202" dur="1" fill="hold">
                                          <p:stCondLst>
                                            <p:cond delay="0"/>
                                          </p:stCondLst>
                                        </p:cTn>
                                        <p:tgtEl>
                                          <p:spTgt spid="9"/>
                                        </p:tgtEl>
                                        <p:attrNameLst>
                                          <p:attrName>style.visibility</p:attrName>
                                        </p:attrNameLst>
                                      </p:cBhvr>
                                      <p:to>
                                        <p:strVal val="visible"/>
                                      </p:to>
                                    </p:set>
                                    <p:animEffect transition="in" filter="wipe(left)">
                                      <p:cBhvr>
                                        <p:cTn id="203" dur="500"/>
                                        <p:tgtEl>
                                          <p:spTgt spid="9"/>
                                        </p:tgtEl>
                                      </p:cBhvr>
                                    </p:animEffect>
                                  </p:childTnLst>
                                </p:cTn>
                              </p:par>
                            </p:childTnLst>
                          </p:cTn>
                        </p:par>
                        <p:par>
                          <p:cTn id="204" fill="hold">
                            <p:stCondLst>
                              <p:cond delay="12620"/>
                            </p:stCondLst>
                            <p:childTnLst>
                              <p:par>
                                <p:cTn id="205" presetID="22" presetClass="entr" presetSubtype="1" fill="hold" nodeType="afterEffect">
                                  <p:stCondLst>
                                    <p:cond delay="0"/>
                                  </p:stCondLst>
                                  <p:childTnLst>
                                    <p:set>
                                      <p:cBhvr>
                                        <p:cTn id="206" dur="1" fill="hold">
                                          <p:stCondLst>
                                            <p:cond delay="0"/>
                                          </p:stCondLst>
                                        </p:cTn>
                                        <p:tgtEl>
                                          <p:spTgt spid="18"/>
                                        </p:tgtEl>
                                        <p:attrNameLst>
                                          <p:attrName>style.visibility</p:attrName>
                                        </p:attrNameLst>
                                      </p:cBhvr>
                                      <p:to>
                                        <p:strVal val="visible"/>
                                      </p:to>
                                    </p:set>
                                    <p:animEffect transition="in" filter="wipe(up)">
                                      <p:cBhvr>
                                        <p:cTn id="207" dur="500"/>
                                        <p:tgtEl>
                                          <p:spTgt spid="18"/>
                                        </p:tgtEl>
                                      </p:cBhvr>
                                    </p:animEffect>
                                  </p:childTnLst>
                                </p:cTn>
                              </p:par>
                            </p:childTnLst>
                          </p:cTn>
                        </p:par>
                        <p:par>
                          <p:cTn id="208" fill="hold">
                            <p:stCondLst>
                              <p:cond delay="13120"/>
                            </p:stCondLst>
                            <p:childTnLst>
                              <p:par>
                                <p:cTn id="209" presetID="42" presetClass="entr" presetSubtype="0" fill="hold" nodeType="afterEffect">
                                  <p:stCondLst>
                                    <p:cond delay="0"/>
                                  </p:stCondLst>
                                  <p:childTnLst>
                                    <p:set>
                                      <p:cBhvr>
                                        <p:cTn id="210" dur="1" fill="hold">
                                          <p:stCondLst>
                                            <p:cond delay="0"/>
                                          </p:stCondLst>
                                        </p:cTn>
                                        <p:tgtEl>
                                          <p:spTgt spid="95"/>
                                        </p:tgtEl>
                                        <p:attrNameLst>
                                          <p:attrName>style.visibility</p:attrName>
                                        </p:attrNameLst>
                                      </p:cBhvr>
                                      <p:to>
                                        <p:strVal val="visible"/>
                                      </p:to>
                                    </p:set>
                                    <p:animEffect transition="in" filter="fade">
                                      <p:cBhvr>
                                        <p:cTn id="211" dur="500"/>
                                        <p:tgtEl>
                                          <p:spTgt spid="95"/>
                                        </p:tgtEl>
                                      </p:cBhvr>
                                    </p:animEffect>
                                    <p:anim calcmode="lin" valueType="num">
                                      <p:cBhvr>
                                        <p:cTn id="212" dur="500" fill="hold"/>
                                        <p:tgtEl>
                                          <p:spTgt spid="95"/>
                                        </p:tgtEl>
                                        <p:attrNameLst>
                                          <p:attrName>ppt_x</p:attrName>
                                        </p:attrNameLst>
                                      </p:cBhvr>
                                      <p:tavLst>
                                        <p:tav tm="0">
                                          <p:val>
                                            <p:strVal val="#ppt_x"/>
                                          </p:val>
                                        </p:tav>
                                        <p:tav tm="100000">
                                          <p:val>
                                            <p:strVal val="#ppt_x"/>
                                          </p:val>
                                        </p:tav>
                                      </p:tavLst>
                                    </p:anim>
                                    <p:anim calcmode="lin" valueType="num">
                                      <p:cBhvr>
                                        <p:cTn id="213" dur="500" fill="hold"/>
                                        <p:tgtEl>
                                          <p:spTgt spid="95"/>
                                        </p:tgtEl>
                                        <p:attrNameLst>
                                          <p:attrName>ppt_y</p:attrName>
                                        </p:attrNameLst>
                                      </p:cBhvr>
                                      <p:tavLst>
                                        <p:tav tm="0">
                                          <p:val>
                                            <p:strVal val="#ppt_y+.1"/>
                                          </p:val>
                                        </p:tav>
                                        <p:tav tm="100000">
                                          <p:val>
                                            <p:strVal val="#ppt_y"/>
                                          </p:val>
                                        </p:tav>
                                      </p:tavLst>
                                    </p:anim>
                                  </p:childTnLst>
                                </p:cTn>
                              </p:par>
                              <p:par>
                                <p:cTn id="214" presetID="42" presetClass="entr" presetSubtype="0" fill="hold" nodeType="withEffect">
                                  <p:stCondLst>
                                    <p:cond delay="0"/>
                                  </p:stCondLst>
                                  <p:childTnLst>
                                    <p:set>
                                      <p:cBhvr>
                                        <p:cTn id="215" dur="1" fill="hold">
                                          <p:stCondLst>
                                            <p:cond delay="0"/>
                                          </p:stCondLst>
                                        </p:cTn>
                                        <p:tgtEl>
                                          <p:spTgt spid="98"/>
                                        </p:tgtEl>
                                        <p:attrNameLst>
                                          <p:attrName>style.visibility</p:attrName>
                                        </p:attrNameLst>
                                      </p:cBhvr>
                                      <p:to>
                                        <p:strVal val="visible"/>
                                      </p:to>
                                    </p:set>
                                    <p:animEffect transition="in" filter="fade">
                                      <p:cBhvr>
                                        <p:cTn id="216" dur="500"/>
                                        <p:tgtEl>
                                          <p:spTgt spid="98"/>
                                        </p:tgtEl>
                                      </p:cBhvr>
                                    </p:animEffect>
                                    <p:anim calcmode="lin" valueType="num">
                                      <p:cBhvr>
                                        <p:cTn id="217" dur="500" fill="hold"/>
                                        <p:tgtEl>
                                          <p:spTgt spid="98"/>
                                        </p:tgtEl>
                                        <p:attrNameLst>
                                          <p:attrName>ppt_x</p:attrName>
                                        </p:attrNameLst>
                                      </p:cBhvr>
                                      <p:tavLst>
                                        <p:tav tm="0">
                                          <p:val>
                                            <p:strVal val="#ppt_x"/>
                                          </p:val>
                                        </p:tav>
                                        <p:tav tm="100000">
                                          <p:val>
                                            <p:strVal val="#ppt_x"/>
                                          </p:val>
                                        </p:tav>
                                      </p:tavLst>
                                    </p:anim>
                                    <p:anim calcmode="lin" valueType="num">
                                      <p:cBhvr>
                                        <p:cTn id="218" dur="500" fill="hold"/>
                                        <p:tgtEl>
                                          <p:spTgt spid="98"/>
                                        </p:tgtEl>
                                        <p:attrNameLst>
                                          <p:attrName>ppt_y</p:attrName>
                                        </p:attrNameLst>
                                      </p:cBhvr>
                                      <p:tavLst>
                                        <p:tav tm="0">
                                          <p:val>
                                            <p:strVal val="#ppt_y+.1"/>
                                          </p:val>
                                        </p:tav>
                                        <p:tav tm="100000">
                                          <p:val>
                                            <p:strVal val="#ppt_y"/>
                                          </p:val>
                                        </p:tav>
                                      </p:tavLst>
                                    </p:anim>
                                  </p:childTnLst>
                                </p:cTn>
                              </p:par>
                            </p:childTnLst>
                          </p:cTn>
                        </p:par>
                        <p:par>
                          <p:cTn id="219" fill="hold">
                            <p:stCondLst>
                              <p:cond delay="13620"/>
                            </p:stCondLst>
                            <p:childTnLst>
                              <p:par>
                                <p:cTn id="220" presetID="22" presetClass="entr" presetSubtype="1" fill="hold" nodeType="afterEffect">
                                  <p:stCondLst>
                                    <p:cond delay="0"/>
                                  </p:stCondLst>
                                  <p:childTnLst>
                                    <p:set>
                                      <p:cBhvr>
                                        <p:cTn id="221" dur="1" fill="hold">
                                          <p:stCondLst>
                                            <p:cond delay="0"/>
                                          </p:stCondLst>
                                        </p:cTn>
                                        <p:tgtEl>
                                          <p:spTgt spid="60"/>
                                        </p:tgtEl>
                                        <p:attrNameLst>
                                          <p:attrName>style.visibility</p:attrName>
                                        </p:attrNameLst>
                                      </p:cBhvr>
                                      <p:to>
                                        <p:strVal val="visible"/>
                                      </p:to>
                                    </p:set>
                                    <p:animEffect transition="in" filter="wipe(up)">
                                      <p:cBhvr>
                                        <p:cTn id="222" dur="500"/>
                                        <p:tgtEl>
                                          <p:spTgt spid="60"/>
                                        </p:tgtEl>
                                      </p:cBhvr>
                                    </p:animEffect>
                                  </p:childTnLst>
                                </p:cTn>
                              </p:par>
                            </p:childTnLst>
                          </p:cTn>
                        </p:par>
                        <p:par>
                          <p:cTn id="223" fill="hold">
                            <p:stCondLst>
                              <p:cond delay="14120"/>
                            </p:stCondLst>
                            <p:childTnLst>
                              <p:par>
                                <p:cTn id="224" presetID="42" presetClass="entr" presetSubtype="0" fill="hold" nodeType="afterEffect">
                                  <p:stCondLst>
                                    <p:cond delay="0"/>
                                  </p:stCondLst>
                                  <p:childTnLst>
                                    <p:set>
                                      <p:cBhvr>
                                        <p:cTn id="225" dur="1" fill="hold">
                                          <p:stCondLst>
                                            <p:cond delay="0"/>
                                          </p:stCondLst>
                                        </p:cTn>
                                        <p:tgtEl>
                                          <p:spTgt spid="155"/>
                                        </p:tgtEl>
                                        <p:attrNameLst>
                                          <p:attrName>style.visibility</p:attrName>
                                        </p:attrNameLst>
                                      </p:cBhvr>
                                      <p:to>
                                        <p:strVal val="visible"/>
                                      </p:to>
                                    </p:set>
                                    <p:animEffect transition="in" filter="fade">
                                      <p:cBhvr>
                                        <p:cTn id="226" dur="700"/>
                                        <p:tgtEl>
                                          <p:spTgt spid="155"/>
                                        </p:tgtEl>
                                      </p:cBhvr>
                                    </p:animEffect>
                                    <p:anim calcmode="lin" valueType="num">
                                      <p:cBhvr>
                                        <p:cTn id="227" dur="700" fill="hold"/>
                                        <p:tgtEl>
                                          <p:spTgt spid="155"/>
                                        </p:tgtEl>
                                        <p:attrNameLst>
                                          <p:attrName>ppt_x</p:attrName>
                                        </p:attrNameLst>
                                      </p:cBhvr>
                                      <p:tavLst>
                                        <p:tav tm="0">
                                          <p:val>
                                            <p:strVal val="#ppt_x"/>
                                          </p:val>
                                        </p:tav>
                                        <p:tav tm="100000">
                                          <p:val>
                                            <p:strVal val="#ppt_x"/>
                                          </p:val>
                                        </p:tav>
                                      </p:tavLst>
                                    </p:anim>
                                    <p:anim calcmode="lin" valueType="num">
                                      <p:cBhvr>
                                        <p:cTn id="228" dur="700" fill="hold"/>
                                        <p:tgtEl>
                                          <p:spTgt spid="155"/>
                                        </p:tgtEl>
                                        <p:attrNameLst>
                                          <p:attrName>ppt_y</p:attrName>
                                        </p:attrNameLst>
                                      </p:cBhvr>
                                      <p:tavLst>
                                        <p:tav tm="0">
                                          <p:val>
                                            <p:strVal val="#ppt_y+.1"/>
                                          </p:val>
                                        </p:tav>
                                        <p:tav tm="100000">
                                          <p:val>
                                            <p:strVal val="#ppt_y"/>
                                          </p:val>
                                        </p:tav>
                                      </p:tavLst>
                                    </p:anim>
                                  </p:childTnLst>
                                </p:cTn>
                              </p:par>
                              <p:par>
                                <p:cTn id="229" presetID="42" presetClass="entr" presetSubtype="0" fill="hold" nodeType="withEffect">
                                  <p:stCondLst>
                                    <p:cond delay="100"/>
                                  </p:stCondLst>
                                  <p:childTnLst>
                                    <p:set>
                                      <p:cBhvr>
                                        <p:cTn id="230" dur="1" fill="hold">
                                          <p:stCondLst>
                                            <p:cond delay="0"/>
                                          </p:stCondLst>
                                        </p:cTn>
                                        <p:tgtEl>
                                          <p:spTgt spid="158"/>
                                        </p:tgtEl>
                                        <p:attrNameLst>
                                          <p:attrName>style.visibility</p:attrName>
                                        </p:attrNameLst>
                                      </p:cBhvr>
                                      <p:to>
                                        <p:strVal val="visible"/>
                                      </p:to>
                                    </p:set>
                                    <p:animEffect transition="in" filter="fade">
                                      <p:cBhvr>
                                        <p:cTn id="231" dur="700"/>
                                        <p:tgtEl>
                                          <p:spTgt spid="158"/>
                                        </p:tgtEl>
                                      </p:cBhvr>
                                    </p:animEffect>
                                    <p:anim calcmode="lin" valueType="num">
                                      <p:cBhvr>
                                        <p:cTn id="232" dur="700" fill="hold"/>
                                        <p:tgtEl>
                                          <p:spTgt spid="158"/>
                                        </p:tgtEl>
                                        <p:attrNameLst>
                                          <p:attrName>ppt_x</p:attrName>
                                        </p:attrNameLst>
                                      </p:cBhvr>
                                      <p:tavLst>
                                        <p:tav tm="0">
                                          <p:val>
                                            <p:strVal val="#ppt_x"/>
                                          </p:val>
                                        </p:tav>
                                        <p:tav tm="100000">
                                          <p:val>
                                            <p:strVal val="#ppt_x"/>
                                          </p:val>
                                        </p:tav>
                                      </p:tavLst>
                                    </p:anim>
                                    <p:anim calcmode="lin" valueType="num">
                                      <p:cBhvr>
                                        <p:cTn id="233" dur="700" fill="hold"/>
                                        <p:tgtEl>
                                          <p:spTgt spid="158"/>
                                        </p:tgtEl>
                                        <p:attrNameLst>
                                          <p:attrName>ppt_y</p:attrName>
                                        </p:attrNameLst>
                                      </p:cBhvr>
                                      <p:tavLst>
                                        <p:tav tm="0">
                                          <p:val>
                                            <p:strVal val="#ppt_y+.1"/>
                                          </p:val>
                                        </p:tav>
                                        <p:tav tm="100000">
                                          <p:val>
                                            <p:strVal val="#ppt_y"/>
                                          </p:val>
                                        </p:tav>
                                      </p:tavLst>
                                    </p:anim>
                                  </p:childTnLst>
                                </p:cTn>
                              </p:par>
                            </p:childTnLst>
                          </p:cTn>
                        </p:par>
                        <p:par>
                          <p:cTn id="234" fill="hold">
                            <p:stCondLst>
                              <p:cond delay="14920"/>
                            </p:stCondLst>
                            <p:childTnLst>
                              <p:par>
                                <p:cTn id="235" presetID="22" presetClass="entr" presetSubtype="1" fill="hold" nodeType="afterEffect">
                                  <p:stCondLst>
                                    <p:cond delay="0"/>
                                  </p:stCondLst>
                                  <p:childTnLst>
                                    <p:set>
                                      <p:cBhvr>
                                        <p:cTn id="236" dur="1" fill="hold">
                                          <p:stCondLst>
                                            <p:cond delay="0"/>
                                          </p:stCondLst>
                                        </p:cTn>
                                        <p:tgtEl>
                                          <p:spTgt spid="65"/>
                                        </p:tgtEl>
                                        <p:attrNameLst>
                                          <p:attrName>style.visibility</p:attrName>
                                        </p:attrNameLst>
                                      </p:cBhvr>
                                      <p:to>
                                        <p:strVal val="visible"/>
                                      </p:to>
                                    </p:set>
                                    <p:animEffect transition="in" filter="wipe(up)">
                                      <p:cBhvr>
                                        <p:cTn id="237" dur="500"/>
                                        <p:tgtEl>
                                          <p:spTgt spid="65"/>
                                        </p:tgtEl>
                                      </p:cBhvr>
                                    </p:animEffect>
                                  </p:childTnLst>
                                </p:cTn>
                              </p:par>
                            </p:childTnLst>
                          </p:cTn>
                        </p:par>
                        <p:par>
                          <p:cTn id="238" fill="hold">
                            <p:stCondLst>
                              <p:cond delay="15420"/>
                            </p:stCondLst>
                            <p:childTnLst>
                              <p:par>
                                <p:cTn id="239" presetID="42" presetClass="entr" presetSubtype="0" fill="hold" nodeType="afterEffect">
                                  <p:stCondLst>
                                    <p:cond delay="0"/>
                                  </p:stCondLst>
                                  <p:childTnLst>
                                    <p:set>
                                      <p:cBhvr>
                                        <p:cTn id="240" dur="1" fill="hold">
                                          <p:stCondLst>
                                            <p:cond delay="0"/>
                                          </p:stCondLst>
                                        </p:cTn>
                                        <p:tgtEl>
                                          <p:spTgt spid="161"/>
                                        </p:tgtEl>
                                        <p:attrNameLst>
                                          <p:attrName>style.visibility</p:attrName>
                                        </p:attrNameLst>
                                      </p:cBhvr>
                                      <p:to>
                                        <p:strVal val="visible"/>
                                      </p:to>
                                    </p:set>
                                    <p:animEffect transition="in" filter="fade">
                                      <p:cBhvr>
                                        <p:cTn id="241" dur="700"/>
                                        <p:tgtEl>
                                          <p:spTgt spid="161"/>
                                        </p:tgtEl>
                                      </p:cBhvr>
                                    </p:animEffect>
                                    <p:anim calcmode="lin" valueType="num">
                                      <p:cBhvr>
                                        <p:cTn id="242" dur="700" fill="hold"/>
                                        <p:tgtEl>
                                          <p:spTgt spid="161"/>
                                        </p:tgtEl>
                                        <p:attrNameLst>
                                          <p:attrName>ppt_x</p:attrName>
                                        </p:attrNameLst>
                                      </p:cBhvr>
                                      <p:tavLst>
                                        <p:tav tm="0">
                                          <p:val>
                                            <p:strVal val="#ppt_x"/>
                                          </p:val>
                                        </p:tav>
                                        <p:tav tm="100000">
                                          <p:val>
                                            <p:strVal val="#ppt_x"/>
                                          </p:val>
                                        </p:tav>
                                      </p:tavLst>
                                    </p:anim>
                                    <p:anim calcmode="lin" valueType="num">
                                      <p:cBhvr>
                                        <p:cTn id="243" dur="700" fill="hold"/>
                                        <p:tgtEl>
                                          <p:spTgt spid="161"/>
                                        </p:tgtEl>
                                        <p:attrNameLst>
                                          <p:attrName>ppt_y</p:attrName>
                                        </p:attrNameLst>
                                      </p:cBhvr>
                                      <p:tavLst>
                                        <p:tav tm="0">
                                          <p:val>
                                            <p:strVal val="#ppt_y+.1"/>
                                          </p:val>
                                        </p:tav>
                                        <p:tav tm="100000">
                                          <p:val>
                                            <p:strVal val="#ppt_y"/>
                                          </p:val>
                                        </p:tav>
                                      </p:tavLst>
                                    </p:anim>
                                  </p:childTnLst>
                                </p:cTn>
                              </p:par>
                              <p:par>
                                <p:cTn id="244" presetID="42" presetClass="entr" presetSubtype="0" fill="hold" nodeType="withEffect">
                                  <p:stCondLst>
                                    <p:cond delay="100"/>
                                  </p:stCondLst>
                                  <p:childTnLst>
                                    <p:set>
                                      <p:cBhvr>
                                        <p:cTn id="245" dur="1" fill="hold">
                                          <p:stCondLst>
                                            <p:cond delay="0"/>
                                          </p:stCondLst>
                                        </p:cTn>
                                        <p:tgtEl>
                                          <p:spTgt spid="164"/>
                                        </p:tgtEl>
                                        <p:attrNameLst>
                                          <p:attrName>style.visibility</p:attrName>
                                        </p:attrNameLst>
                                      </p:cBhvr>
                                      <p:to>
                                        <p:strVal val="visible"/>
                                      </p:to>
                                    </p:set>
                                    <p:animEffect transition="in" filter="fade">
                                      <p:cBhvr>
                                        <p:cTn id="246" dur="700"/>
                                        <p:tgtEl>
                                          <p:spTgt spid="164"/>
                                        </p:tgtEl>
                                      </p:cBhvr>
                                    </p:animEffect>
                                    <p:anim calcmode="lin" valueType="num">
                                      <p:cBhvr>
                                        <p:cTn id="247" dur="700" fill="hold"/>
                                        <p:tgtEl>
                                          <p:spTgt spid="164"/>
                                        </p:tgtEl>
                                        <p:attrNameLst>
                                          <p:attrName>ppt_x</p:attrName>
                                        </p:attrNameLst>
                                      </p:cBhvr>
                                      <p:tavLst>
                                        <p:tav tm="0">
                                          <p:val>
                                            <p:strVal val="#ppt_x"/>
                                          </p:val>
                                        </p:tav>
                                        <p:tav tm="100000">
                                          <p:val>
                                            <p:strVal val="#ppt_x"/>
                                          </p:val>
                                        </p:tav>
                                      </p:tavLst>
                                    </p:anim>
                                    <p:anim calcmode="lin" valueType="num">
                                      <p:cBhvr>
                                        <p:cTn id="248" dur="700" fill="hold"/>
                                        <p:tgtEl>
                                          <p:spTgt spid="164"/>
                                        </p:tgtEl>
                                        <p:attrNameLst>
                                          <p:attrName>ppt_y</p:attrName>
                                        </p:attrNameLst>
                                      </p:cBhvr>
                                      <p:tavLst>
                                        <p:tav tm="0">
                                          <p:val>
                                            <p:strVal val="#ppt_y+.1"/>
                                          </p:val>
                                        </p:tav>
                                        <p:tav tm="100000">
                                          <p:val>
                                            <p:strVal val="#ppt_y"/>
                                          </p:val>
                                        </p:tav>
                                      </p:tavLst>
                                    </p:anim>
                                  </p:childTnLst>
                                </p:cTn>
                              </p:par>
                              <p:par>
                                <p:cTn id="249" presetID="42" presetClass="entr" presetSubtype="0" fill="hold" nodeType="withEffect">
                                  <p:stCondLst>
                                    <p:cond delay="200"/>
                                  </p:stCondLst>
                                  <p:childTnLst>
                                    <p:set>
                                      <p:cBhvr>
                                        <p:cTn id="250" dur="1" fill="hold">
                                          <p:stCondLst>
                                            <p:cond delay="0"/>
                                          </p:stCondLst>
                                        </p:cTn>
                                        <p:tgtEl>
                                          <p:spTgt spid="167"/>
                                        </p:tgtEl>
                                        <p:attrNameLst>
                                          <p:attrName>style.visibility</p:attrName>
                                        </p:attrNameLst>
                                      </p:cBhvr>
                                      <p:to>
                                        <p:strVal val="visible"/>
                                      </p:to>
                                    </p:set>
                                    <p:animEffect transition="in" filter="fade">
                                      <p:cBhvr>
                                        <p:cTn id="251" dur="700"/>
                                        <p:tgtEl>
                                          <p:spTgt spid="167"/>
                                        </p:tgtEl>
                                      </p:cBhvr>
                                    </p:animEffect>
                                    <p:anim calcmode="lin" valueType="num">
                                      <p:cBhvr>
                                        <p:cTn id="252" dur="700" fill="hold"/>
                                        <p:tgtEl>
                                          <p:spTgt spid="167"/>
                                        </p:tgtEl>
                                        <p:attrNameLst>
                                          <p:attrName>ppt_x</p:attrName>
                                        </p:attrNameLst>
                                      </p:cBhvr>
                                      <p:tavLst>
                                        <p:tav tm="0">
                                          <p:val>
                                            <p:strVal val="#ppt_x"/>
                                          </p:val>
                                        </p:tav>
                                        <p:tav tm="100000">
                                          <p:val>
                                            <p:strVal val="#ppt_x"/>
                                          </p:val>
                                        </p:tav>
                                      </p:tavLst>
                                    </p:anim>
                                    <p:anim calcmode="lin" valueType="num">
                                      <p:cBhvr>
                                        <p:cTn id="253" dur="700" fill="hold"/>
                                        <p:tgtEl>
                                          <p:spTgt spid="1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7"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现有资源</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Freeform 5"/>
          <p:cNvSpPr>
            <a:spLocks/>
          </p:cNvSpPr>
          <p:nvPr/>
        </p:nvSpPr>
        <p:spPr bwMode="auto">
          <a:xfrm>
            <a:off x="1234404" y="3496207"/>
            <a:ext cx="2077956" cy="1519238"/>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Freeform 6"/>
          <p:cNvSpPr>
            <a:spLocks/>
          </p:cNvSpPr>
          <p:nvPr/>
        </p:nvSpPr>
        <p:spPr bwMode="auto">
          <a:xfrm>
            <a:off x="4571485" y="3496207"/>
            <a:ext cx="2076056" cy="1519238"/>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4" name="Freeform 7"/>
          <p:cNvSpPr>
            <a:spLocks/>
          </p:cNvSpPr>
          <p:nvPr/>
        </p:nvSpPr>
        <p:spPr bwMode="auto">
          <a:xfrm>
            <a:off x="7908410" y="3496207"/>
            <a:ext cx="2076056" cy="1519238"/>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gradFill>
            <a:gsLst>
              <a:gs pos="100000">
                <a:srgbClr val="026EBB"/>
              </a:gs>
              <a:gs pos="0">
                <a:srgbClr val="038EDB"/>
              </a:gs>
            </a:gsLst>
            <a:lin ang="0" scaled="1"/>
          </a:gra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Freeform 8"/>
          <p:cNvSpPr>
            <a:spLocks/>
          </p:cNvSpPr>
          <p:nvPr/>
        </p:nvSpPr>
        <p:spPr bwMode="auto">
          <a:xfrm>
            <a:off x="2902866" y="3439057"/>
            <a:ext cx="2077956" cy="1519238"/>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Freeform 9"/>
          <p:cNvSpPr>
            <a:spLocks/>
          </p:cNvSpPr>
          <p:nvPr/>
        </p:nvSpPr>
        <p:spPr bwMode="auto">
          <a:xfrm>
            <a:off x="6239947" y="3439057"/>
            <a:ext cx="2076056" cy="1519238"/>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bg1"/>
          </a:solidFill>
          <a:ln w="38100" cap="flat">
            <a:solidFill>
              <a:schemeClr val="accent2"/>
            </a:solidFill>
            <a:prstDash val="solid"/>
            <a:miter lim="800000"/>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Freeform 10"/>
          <p:cNvSpPr>
            <a:spLocks/>
          </p:cNvSpPr>
          <p:nvPr/>
        </p:nvSpPr>
        <p:spPr bwMode="auto">
          <a:xfrm>
            <a:off x="1374856" y="2072219"/>
            <a:ext cx="842963" cy="1684338"/>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4288" cap="flat">
            <a:solidFill>
              <a:schemeClr val="tx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Freeform 11"/>
          <p:cNvSpPr>
            <a:spLocks/>
          </p:cNvSpPr>
          <p:nvPr/>
        </p:nvSpPr>
        <p:spPr bwMode="auto">
          <a:xfrm>
            <a:off x="5068969" y="2072219"/>
            <a:ext cx="493713" cy="1684338"/>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14288" cap="flat">
            <a:solidFill>
              <a:schemeClr val="tx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Freeform 12"/>
          <p:cNvSpPr>
            <a:spLocks/>
          </p:cNvSpPr>
          <p:nvPr/>
        </p:nvSpPr>
        <p:spPr bwMode="auto">
          <a:xfrm>
            <a:off x="8388431" y="2072219"/>
            <a:ext cx="523875" cy="1684338"/>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14288" cap="flat">
            <a:solidFill>
              <a:schemeClr val="tx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Freeform 13"/>
          <p:cNvSpPr>
            <a:spLocks/>
          </p:cNvSpPr>
          <p:nvPr/>
        </p:nvSpPr>
        <p:spPr bwMode="auto">
          <a:xfrm>
            <a:off x="3346531" y="4726519"/>
            <a:ext cx="600075" cy="1652588"/>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14288" cap="flat">
            <a:solidFill>
              <a:schemeClr val="tx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Freeform 14"/>
          <p:cNvSpPr>
            <a:spLocks/>
          </p:cNvSpPr>
          <p:nvPr/>
        </p:nvSpPr>
        <p:spPr bwMode="auto">
          <a:xfrm>
            <a:off x="6804106" y="4726519"/>
            <a:ext cx="455613" cy="1652588"/>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14288" cap="flat">
            <a:solidFill>
              <a:schemeClr val="tx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矩形 31"/>
          <p:cNvSpPr/>
          <p:nvPr/>
        </p:nvSpPr>
        <p:spPr>
          <a:xfrm>
            <a:off x="1405019" y="2312569"/>
            <a:ext cx="2971352" cy="830997"/>
          </a:xfrm>
          <a:prstGeom prst="rect">
            <a:avLst/>
          </a:prstGeom>
          <a:noFill/>
        </p:spPr>
        <p:txBody>
          <a:bodyPr wrap="square" rtlCol="0">
            <a:spAutoFit/>
          </a:bodyPr>
          <a:lstStyle/>
          <a:p>
            <a:pPr algn="just"/>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成员大部分有着</a:t>
            </a:r>
            <a:r>
              <a:rPr lang="en-US" altLang="zh-CN"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5</a:t>
            </a:r>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年左右的行业经验，熟知行业发展趋势，市场运作模式等。</a:t>
            </a:r>
            <a:endParaRPr lang="zh-CN" altLang="zh-CN"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矩形 32"/>
          <p:cNvSpPr/>
          <p:nvPr/>
        </p:nvSpPr>
        <p:spPr>
          <a:xfrm>
            <a:off x="1412645" y="1988607"/>
            <a:ext cx="1845377" cy="369332"/>
          </a:xfrm>
          <a:prstGeom prst="rect">
            <a:avLst/>
          </a:prstGeom>
        </p:spPr>
        <p:txBody>
          <a:bodyPr wrap="none">
            <a:spAutoFit/>
          </a:bodyPr>
          <a:lstStyle/>
          <a:p>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成熟的行业经验</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文本框 33"/>
          <p:cNvSpPr txBox="1"/>
          <p:nvPr/>
        </p:nvSpPr>
        <p:spPr>
          <a:xfrm>
            <a:off x="1915257" y="4080519"/>
            <a:ext cx="867545" cy="830997"/>
          </a:xfrm>
          <a:prstGeom prst="rect">
            <a:avLst/>
          </a:prstGeom>
          <a:noFill/>
        </p:spPr>
        <p:txBody>
          <a:bodyPr wrap="none" rtlCol="0">
            <a:spAutoFit/>
          </a:bodyPr>
          <a:lstStyle/>
          <a:p>
            <a:r>
              <a:rPr lang="en-US" altLang="zh-CN"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文本框 34"/>
          <p:cNvSpPr txBox="1"/>
          <p:nvPr/>
        </p:nvSpPr>
        <p:spPr>
          <a:xfrm>
            <a:off x="3516840" y="3394483"/>
            <a:ext cx="867545" cy="830997"/>
          </a:xfrm>
          <a:prstGeom prst="rect">
            <a:avLst/>
          </a:prstGeom>
          <a:noFill/>
        </p:spPr>
        <p:txBody>
          <a:bodyPr wrap="none" rtlCol="0">
            <a:spAutoFit/>
          </a:bodyPr>
          <a:lstStyle/>
          <a:p>
            <a:r>
              <a:rPr lang="en-US" altLang="zh-CN"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文本框 35"/>
          <p:cNvSpPr txBox="1"/>
          <p:nvPr/>
        </p:nvSpPr>
        <p:spPr>
          <a:xfrm>
            <a:off x="5184494" y="4080519"/>
            <a:ext cx="867545" cy="830997"/>
          </a:xfrm>
          <a:prstGeom prst="rect">
            <a:avLst/>
          </a:prstGeom>
          <a:noFill/>
        </p:spPr>
        <p:txBody>
          <a:bodyPr wrap="none" rtlCol="0">
            <a:spAutoFit/>
          </a:bodyPr>
          <a:lstStyle/>
          <a:p>
            <a:r>
              <a:rPr lang="en-US" altLang="zh-CN"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7" name="文本框 36"/>
          <p:cNvSpPr txBox="1"/>
          <p:nvPr/>
        </p:nvSpPr>
        <p:spPr>
          <a:xfrm>
            <a:off x="6859253" y="3394483"/>
            <a:ext cx="867545" cy="830997"/>
          </a:xfrm>
          <a:prstGeom prst="rect">
            <a:avLst/>
          </a:prstGeom>
          <a:noFill/>
        </p:spPr>
        <p:txBody>
          <a:bodyPr wrap="none" rtlCol="0">
            <a:spAutoFit/>
          </a:bodyPr>
          <a:lstStyle/>
          <a:p>
            <a:r>
              <a:rPr lang="en-US" altLang="zh-CN"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04</a:t>
            </a:r>
            <a:endParaRPr lang="zh-CN" altLang="en-US"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文本框 37"/>
          <p:cNvSpPr txBox="1"/>
          <p:nvPr/>
        </p:nvSpPr>
        <p:spPr>
          <a:xfrm>
            <a:off x="8563502" y="4080519"/>
            <a:ext cx="867545" cy="830997"/>
          </a:xfrm>
          <a:prstGeom prst="rect">
            <a:avLst/>
          </a:prstGeom>
          <a:noFill/>
        </p:spPr>
        <p:txBody>
          <a:bodyPr wrap="none" rtlCol="0">
            <a:spAutoFit/>
          </a:bodyPr>
          <a:lstStyle/>
          <a:p>
            <a:r>
              <a:rPr lang="en-US" altLang="zh-CN"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05</a:t>
            </a:r>
            <a:endParaRPr lang="zh-CN" altLang="en-US" sz="48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矩形 38"/>
          <p:cNvSpPr/>
          <p:nvPr/>
        </p:nvSpPr>
        <p:spPr>
          <a:xfrm>
            <a:off x="3378198" y="5872214"/>
            <a:ext cx="2777217" cy="584775"/>
          </a:xfrm>
          <a:prstGeom prst="rect">
            <a:avLst/>
          </a:prstGeom>
          <a:noFill/>
        </p:spPr>
        <p:txBody>
          <a:bodyPr wrap="square" rtlCol="0">
            <a:spAutoFit/>
          </a:bodyPr>
          <a:lstStyle/>
          <a:p>
            <a:pPr algn="just"/>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三年数据沉淀，全国各省累计超过</a:t>
            </a:r>
            <a:r>
              <a:rPr lang="en-US" altLang="zh-CN"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2000</a:t>
            </a:r>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个案例。</a:t>
            </a:r>
            <a:endParaRPr lang="en-US" altLang="zh-CN"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矩形 39"/>
          <p:cNvSpPr/>
          <p:nvPr/>
        </p:nvSpPr>
        <p:spPr>
          <a:xfrm>
            <a:off x="3385824" y="5548252"/>
            <a:ext cx="1608133" cy="369332"/>
          </a:xfrm>
          <a:prstGeom prst="rect">
            <a:avLst/>
          </a:prstGeom>
        </p:spPr>
        <p:txBody>
          <a:bodyPr wrap="none">
            <a:spAutoFit/>
          </a:bodyPr>
          <a:lstStyle/>
          <a:p>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三年数据沉淀</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矩形 40"/>
          <p:cNvSpPr/>
          <p:nvPr/>
        </p:nvSpPr>
        <p:spPr>
          <a:xfrm>
            <a:off x="5110745" y="2312569"/>
            <a:ext cx="2797665" cy="830997"/>
          </a:xfrm>
          <a:prstGeom prst="rect">
            <a:avLst/>
          </a:prstGeom>
          <a:noFill/>
        </p:spPr>
        <p:txBody>
          <a:bodyPr wrap="square" rtlCol="0">
            <a:spAutoFit/>
          </a:bodyPr>
          <a:lstStyle/>
          <a:p>
            <a:pPr algn="just"/>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拥有一支经验丰富，能力互补的线上运营团队，拥有大量成功案例。</a:t>
            </a:r>
            <a:endParaRPr lang="en-US" altLang="zh-CN"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矩形 42"/>
          <p:cNvSpPr/>
          <p:nvPr/>
        </p:nvSpPr>
        <p:spPr>
          <a:xfrm>
            <a:off x="5118371" y="1988607"/>
            <a:ext cx="1845377" cy="369332"/>
          </a:xfrm>
          <a:prstGeom prst="rect">
            <a:avLst/>
          </a:prstGeom>
        </p:spPr>
        <p:txBody>
          <a:bodyPr wrap="none">
            <a:spAutoFit/>
          </a:bodyPr>
          <a:lstStyle/>
          <a:p>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出色的运营团队</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矩形 43"/>
          <p:cNvSpPr/>
          <p:nvPr/>
        </p:nvSpPr>
        <p:spPr>
          <a:xfrm>
            <a:off x="6867356" y="5854485"/>
            <a:ext cx="3142498" cy="584775"/>
          </a:xfrm>
          <a:prstGeom prst="rect">
            <a:avLst/>
          </a:prstGeom>
          <a:noFill/>
        </p:spPr>
        <p:txBody>
          <a:bodyPr wrap="square" rtlCol="0">
            <a:spAutoFit/>
          </a:bodyPr>
          <a:lstStyle/>
          <a:p>
            <a:pPr algn="just"/>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行业知名的设计团队，为以后优质产品设计奠定前提基础。</a:t>
            </a:r>
            <a:endParaRPr lang="en-US" altLang="zh-CN"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矩形 47"/>
          <p:cNvSpPr/>
          <p:nvPr/>
        </p:nvSpPr>
        <p:spPr>
          <a:xfrm>
            <a:off x="6874982" y="5530523"/>
            <a:ext cx="1845377" cy="369332"/>
          </a:xfrm>
          <a:prstGeom prst="rect">
            <a:avLst/>
          </a:prstGeom>
        </p:spPr>
        <p:txBody>
          <a:bodyPr wrap="none">
            <a:spAutoFit/>
          </a:bodyPr>
          <a:lstStyle/>
          <a:p>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专业的设计团队</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9" name="矩形 48"/>
          <p:cNvSpPr/>
          <p:nvPr/>
        </p:nvSpPr>
        <p:spPr>
          <a:xfrm>
            <a:off x="8431460" y="2312569"/>
            <a:ext cx="2586019" cy="830997"/>
          </a:xfrm>
          <a:prstGeom prst="rect">
            <a:avLst/>
          </a:prstGeom>
          <a:noFill/>
        </p:spPr>
        <p:txBody>
          <a:bodyPr wrap="square" rtlCol="0">
            <a:spAutoFit/>
          </a:bodyPr>
          <a:lstStyle/>
          <a:p>
            <a:pPr algn="just"/>
            <a:r>
              <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拥有专业合作的线下推广团队，为业务打开线下市场提供了前提条件。</a:t>
            </a:r>
            <a:endParaRPr lang="en-US" altLang="zh-CN"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0" name="矩形 49"/>
          <p:cNvSpPr/>
          <p:nvPr/>
        </p:nvSpPr>
        <p:spPr>
          <a:xfrm>
            <a:off x="8439086" y="1988607"/>
            <a:ext cx="2319866" cy="369332"/>
          </a:xfrm>
          <a:prstGeom prst="rect">
            <a:avLst/>
          </a:prstGeom>
        </p:spPr>
        <p:txBody>
          <a:bodyPr wrap="none">
            <a:spAutoFit/>
          </a:bodyPr>
          <a:lstStyle/>
          <a:p>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专业的线下推广团队</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1" name="TextBox 76"/>
          <p:cNvSpPr txBox="1"/>
          <p:nvPr/>
        </p:nvSpPr>
        <p:spPr>
          <a:xfrm>
            <a:off x="2524697" y="1052547"/>
            <a:ext cx="6963654" cy="523220"/>
          </a:xfrm>
          <a:prstGeom prst="rect">
            <a:avLst/>
          </a:prstGeom>
          <a:noFill/>
        </p:spPr>
        <p:txBody>
          <a:bodyPr wrap="square" rtlCol="0">
            <a:spAutoFit/>
          </a:bodyPr>
          <a:lstStyle/>
          <a:p>
            <a:pPr algn="ctr"/>
            <a:r>
              <a:rPr lang="zh-CN" altLang="en-US" sz="28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拥有五大资源，助力项目成功</a:t>
            </a:r>
          </a:p>
        </p:txBody>
      </p:sp>
    </p:spTree>
    <p:extLst>
      <p:ext uri="{BB962C8B-B14F-4D97-AF65-F5344CB8AC3E}">
        <p14:creationId xmlns:p14="http://schemas.microsoft.com/office/powerpoint/2010/main" val="1888959854"/>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by="(-#ppt_w*2)" calcmode="lin" valueType="num">
                                          <p:cBhvr rctx="PPT">
                                            <p:cTn id="23" dur="250" autoRev="1" fill="hold">
                                              <p:stCondLst>
                                                <p:cond delay="0"/>
                                              </p:stCondLst>
                                            </p:cTn>
                                            <p:tgtEl>
                                              <p:spTgt spid="51"/>
                                            </p:tgtEl>
                                            <p:attrNameLst>
                                              <p:attrName>ppt_w</p:attrName>
                                            </p:attrNameLst>
                                          </p:cBhvr>
                                        </p:anim>
                                        <p:anim by="(#ppt_w*0.50)" calcmode="lin" valueType="num">
                                          <p:cBhvr>
                                            <p:cTn id="24" dur="250" decel="50000" autoRev="1" fill="hold">
                                              <p:stCondLst>
                                                <p:cond delay="0"/>
                                              </p:stCondLst>
                                            </p:cTn>
                                            <p:tgtEl>
                                              <p:spTgt spid="51"/>
                                            </p:tgtEl>
                                            <p:attrNameLst>
                                              <p:attrName>ppt_x</p:attrName>
                                            </p:attrNameLst>
                                          </p:cBhvr>
                                        </p:anim>
                                        <p:anim from="(-#ppt_h/2)" to="(#ppt_y)" calcmode="lin" valueType="num">
                                          <p:cBhvr>
                                            <p:cTn id="25" dur="500" fill="hold">
                                              <p:stCondLst>
                                                <p:cond delay="0"/>
                                              </p:stCondLst>
                                            </p:cTn>
                                            <p:tgtEl>
                                              <p:spTgt spid="51"/>
                                            </p:tgtEl>
                                            <p:attrNameLst>
                                              <p:attrName>ppt_y</p:attrName>
                                            </p:attrNameLst>
                                          </p:cBhvr>
                                        </p:anim>
                                        <p:animRot by="21600000">
                                          <p:cBhvr>
                                            <p:cTn id="26" dur="500" fill="hold">
                                              <p:stCondLst>
                                                <p:cond delay="0"/>
                                              </p:stCondLst>
                                            </p:cTn>
                                            <p:tgtEl>
                                              <p:spTgt spid="51"/>
                                            </p:tgtEl>
                                            <p:attrNameLst>
                                              <p:attrName>r</p:attrName>
                                            </p:attrNameLst>
                                          </p:cBhvr>
                                        </p:animRot>
                                      </p:childTnLst>
                                    </p:cTn>
                                  </p:par>
                                </p:childTnLst>
                              </p:cTn>
                            </p:par>
                            <p:par>
                              <p:cTn id="27" fill="hold">
                                <p:stCondLst>
                                  <p:cond delay="2020"/>
                                </p:stCondLst>
                                <p:childTnLst>
                                  <p:par>
                                    <p:cTn id="28" presetID="2" presetClass="entr" presetSubtype="4" fill="hold" grpId="0" nodeType="afterEffect" p14:presetBounceEnd="50000">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14:bounceEnd="50000">
                                          <p:cBhvr additive="base">
                                            <p:cTn id="30" dur="4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31" dur="40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1" fill="hold" grpId="0" nodeType="withEffect" p14:presetBounceEnd="50000">
                                      <p:stCondLst>
                                        <p:cond delay="100"/>
                                      </p:stCondLst>
                                      <p:childTnLst>
                                        <p:set>
                                          <p:cBhvr>
                                            <p:cTn id="33" dur="1" fill="hold">
                                              <p:stCondLst>
                                                <p:cond delay="0"/>
                                              </p:stCondLst>
                                            </p:cTn>
                                            <p:tgtEl>
                                              <p:spTgt spid="25"/>
                                            </p:tgtEl>
                                            <p:attrNameLst>
                                              <p:attrName>style.visibility</p:attrName>
                                            </p:attrNameLst>
                                          </p:cBhvr>
                                          <p:to>
                                            <p:strVal val="visible"/>
                                          </p:to>
                                        </p:set>
                                        <p:anim calcmode="lin" valueType="num" p14:bounceEnd="50000">
                                          <p:cBhvr additive="base">
                                            <p:cTn id="34" dur="4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35" dur="40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14:presetBounceEnd="50000">
                                      <p:stCondLst>
                                        <p:cond delay="200"/>
                                      </p:stCondLst>
                                      <p:childTnLst>
                                        <p:set>
                                          <p:cBhvr>
                                            <p:cTn id="37" dur="1" fill="hold">
                                              <p:stCondLst>
                                                <p:cond delay="0"/>
                                              </p:stCondLst>
                                            </p:cTn>
                                            <p:tgtEl>
                                              <p:spTgt spid="23"/>
                                            </p:tgtEl>
                                            <p:attrNameLst>
                                              <p:attrName>style.visibility</p:attrName>
                                            </p:attrNameLst>
                                          </p:cBhvr>
                                          <p:to>
                                            <p:strVal val="visible"/>
                                          </p:to>
                                        </p:set>
                                        <p:anim calcmode="lin" valueType="num" p14:bounceEnd="50000">
                                          <p:cBhvr additive="base">
                                            <p:cTn id="38" dur="4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9" dur="4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1" fill="hold" grpId="0" nodeType="withEffect" p14:presetBounceEnd="50000">
                                      <p:stCondLst>
                                        <p:cond delay="300"/>
                                      </p:stCondLst>
                                      <p:childTnLst>
                                        <p:set>
                                          <p:cBhvr>
                                            <p:cTn id="41" dur="1" fill="hold">
                                              <p:stCondLst>
                                                <p:cond delay="0"/>
                                              </p:stCondLst>
                                            </p:cTn>
                                            <p:tgtEl>
                                              <p:spTgt spid="26"/>
                                            </p:tgtEl>
                                            <p:attrNameLst>
                                              <p:attrName>style.visibility</p:attrName>
                                            </p:attrNameLst>
                                          </p:cBhvr>
                                          <p:to>
                                            <p:strVal val="visible"/>
                                          </p:to>
                                        </p:set>
                                        <p:anim calcmode="lin" valueType="num" p14:bounceEnd="50000">
                                          <p:cBhvr additive="base">
                                            <p:cTn id="42" dur="4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43" dur="400" fill="hold"/>
                                            <p:tgtEl>
                                              <p:spTgt spid="26"/>
                                            </p:tgtEl>
                                            <p:attrNameLst>
                                              <p:attrName>ppt_y</p:attrName>
                                            </p:attrNameLst>
                                          </p:cBhvr>
                                          <p:tavLst>
                                            <p:tav tm="0">
                                              <p:val>
                                                <p:strVal val="0-#ppt_h/2"/>
                                              </p:val>
                                            </p:tav>
                                            <p:tav tm="100000">
                                              <p:val>
                                                <p:strVal val="#ppt_y"/>
                                              </p:val>
                                            </p:tav>
                                          </p:tavLst>
                                        </p:anim>
                                      </p:childTnLst>
                                    </p:cTn>
                                  </p:par>
                                  <p:par>
                                    <p:cTn id="44" presetID="2" presetClass="entr" presetSubtype="4" fill="hold" grpId="0" nodeType="withEffect" p14:presetBounceEnd="50000">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14:bounceEnd="50000">
                                          <p:cBhvr additive="base">
                                            <p:cTn id="46" dur="4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47" dur="4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282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300" fill="hold"/>
                                            <p:tgtEl>
                                              <p:spTgt spid="34"/>
                                            </p:tgtEl>
                                            <p:attrNameLst>
                                              <p:attrName>ppt_w</p:attrName>
                                            </p:attrNameLst>
                                          </p:cBhvr>
                                          <p:tavLst>
                                            <p:tav tm="0">
                                              <p:val>
                                                <p:fltVal val="0"/>
                                              </p:val>
                                            </p:tav>
                                            <p:tav tm="100000">
                                              <p:val>
                                                <p:strVal val="#ppt_w"/>
                                              </p:val>
                                            </p:tav>
                                          </p:tavLst>
                                        </p:anim>
                                        <p:anim calcmode="lin" valueType="num">
                                          <p:cBhvr>
                                            <p:cTn id="52" dur="300" fill="hold"/>
                                            <p:tgtEl>
                                              <p:spTgt spid="34"/>
                                            </p:tgtEl>
                                            <p:attrNameLst>
                                              <p:attrName>ppt_h</p:attrName>
                                            </p:attrNameLst>
                                          </p:cBhvr>
                                          <p:tavLst>
                                            <p:tav tm="0">
                                              <p:val>
                                                <p:fltVal val="0"/>
                                              </p:val>
                                            </p:tav>
                                            <p:tav tm="100000">
                                              <p:val>
                                                <p:strVal val="#ppt_h"/>
                                              </p:val>
                                            </p:tav>
                                          </p:tavLst>
                                        </p:anim>
                                        <p:animEffect transition="in" filter="fade">
                                          <p:cBhvr>
                                            <p:cTn id="53" dur="300"/>
                                            <p:tgtEl>
                                              <p:spTgt spid="34"/>
                                            </p:tgtEl>
                                          </p:cBhvr>
                                        </p:animEffect>
                                      </p:childTnLst>
                                    </p:cTn>
                                  </p:par>
                                </p:childTnLst>
                              </p:cTn>
                            </p:par>
                            <p:par>
                              <p:cTn id="54" fill="hold">
                                <p:stCondLst>
                                  <p:cond delay="3120"/>
                                </p:stCondLst>
                                <p:childTnLst>
                                  <p:par>
                                    <p:cTn id="55" presetID="22" presetClass="entr" presetSubtype="4"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par>
                              <p:cTn id="58" fill="hold">
                                <p:stCondLst>
                                  <p:cond delay="3620"/>
                                </p:stCondLst>
                                <p:childTnLst>
                                  <p:par>
                                    <p:cTn id="59" presetID="31"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400" fill="hold"/>
                                            <p:tgtEl>
                                              <p:spTgt spid="33"/>
                                            </p:tgtEl>
                                            <p:attrNameLst>
                                              <p:attrName>ppt_w</p:attrName>
                                            </p:attrNameLst>
                                          </p:cBhvr>
                                          <p:tavLst>
                                            <p:tav tm="0">
                                              <p:val>
                                                <p:fltVal val="0"/>
                                              </p:val>
                                            </p:tav>
                                            <p:tav tm="100000">
                                              <p:val>
                                                <p:strVal val="#ppt_w"/>
                                              </p:val>
                                            </p:tav>
                                          </p:tavLst>
                                        </p:anim>
                                        <p:anim calcmode="lin" valueType="num">
                                          <p:cBhvr>
                                            <p:cTn id="62" dur="400" fill="hold"/>
                                            <p:tgtEl>
                                              <p:spTgt spid="33"/>
                                            </p:tgtEl>
                                            <p:attrNameLst>
                                              <p:attrName>ppt_h</p:attrName>
                                            </p:attrNameLst>
                                          </p:cBhvr>
                                          <p:tavLst>
                                            <p:tav tm="0">
                                              <p:val>
                                                <p:fltVal val="0"/>
                                              </p:val>
                                            </p:tav>
                                            <p:tav tm="100000">
                                              <p:val>
                                                <p:strVal val="#ppt_h"/>
                                              </p:val>
                                            </p:tav>
                                          </p:tavLst>
                                        </p:anim>
                                        <p:anim calcmode="lin" valueType="num">
                                          <p:cBhvr>
                                            <p:cTn id="63" dur="400" fill="hold"/>
                                            <p:tgtEl>
                                              <p:spTgt spid="33"/>
                                            </p:tgtEl>
                                            <p:attrNameLst>
                                              <p:attrName>style.rotation</p:attrName>
                                            </p:attrNameLst>
                                          </p:cBhvr>
                                          <p:tavLst>
                                            <p:tav tm="0">
                                              <p:val>
                                                <p:fltVal val="90"/>
                                              </p:val>
                                            </p:tav>
                                            <p:tav tm="100000">
                                              <p:val>
                                                <p:fltVal val="0"/>
                                              </p:val>
                                            </p:tav>
                                          </p:tavLst>
                                        </p:anim>
                                        <p:animEffect transition="in" filter="fade">
                                          <p:cBhvr>
                                            <p:cTn id="64" dur="400"/>
                                            <p:tgtEl>
                                              <p:spTgt spid="33"/>
                                            </p:tgtEl>
                                          </p:cBhvr>
                                        </p:animEffect>
                                      </p:childTnLst>
                                    </p:cTn>
                                  </p:par>
                                </p:childTnLst>
                              </p:cTn>
                            </p:par>
                            <p:par>
                              <p:cTn id="65" fill="hold">
                                <p:stCondLst>
                                  <p:cond delay="4020"/>
                                </p:stCondLst>
                                <p:childTnLst>
                                  <p:par>
                                    <p:cTn id="66" presetID="22" presetClass="entr" presetSubtype="1"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up)">
                                          <p:cBhvr>
                                            <p:cTn id="68" dur="500"/>
                                            <p:tgtEl>
                                              <p:spTgt spid="32"/>
                                            </p:tgtEl>
                                          </p:cBhvr>
                                        </p:animEffect>
                                      </p:childTnLst>
                                    </p:cTn>
                                  </p:par>
                                </p:childTnLst>
                              </p:cTn>
                            </p:par>
                            <p:par>
                              <p:cTn id="69" fill="hold">
                                <p:stCondLst>
                                  <p:cond delay="4520"/>
                                </p:stCondLst>
                                <p:childTnLst>
                                  <p:par>
                                    <p:cTn id="70" presetID="53" presetClass="entr" presetSubtype="16"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300" fill="hold"/>
                                            <p:tgtEl>
                                              <p:spTgt spid="35"/>
                                            </p:tgtEl>
                                            <p:attrNameLst>
                                              <p:attrName>ppt_w</p:attrName>
                                            </p:attrNameLst>
                                          </p:cBhvr>
                                          <p:tavLst>
                                            <p:tav tm="0">
                                              <p:val>
                                                <p:fltVal val="0"/>
                                              </p:val>
                                            </p:tav>
                                            <p:tav tm="100000">
                                              <p:val>
                                                <p:strVal val="#ppt_w"/>
                                              </p:val>
                                            </p:tav>
                                          </p:tavLst>
                                        </p:anim>
                                        <p:anim calcmode="lin" valueType="num">
                                          <p:cBhvr>
                                            <p:cTn id="73" dur="300" fill="hold"/>
                                            <p:tgtEl>
                                              <p:spTgt spid="35"/>
                                            </p:tgtEl>
                                            <p:attrNameLst>
                                              <p:attrName>ppt_h</p:attrName>
                                            </p:attrNameLst>
                                          </p:cBhvr>
                                          <p:tavLst>
                                            <p:tav tm="0">
                                              <p:val>
                                                <p:fltVal val="0"/>
                                              </p:val>
                                            </p:tav>
                                            <p:tav tm="100000">
                                              <p:val>
                                                <p:strVal val="#ppt_h"/>
                                              </p:val>
                                            </p:tav>
                                          </p:tavLst>
                                        </p:anim>
                                        <p:animEffect transition="in" filter="fade">
                                          <p:cBhvr>
                                            <p:cTn id="74" dur="300"/>
                                            <p:tgtEl>
                                              <p:spTgt spid="35"/>
                                            </p:tgtEl>
                                          </p:cBhvr>
                                        </p:animEffect>
                                      </p:childTnLst>
                                    </p:cTn>
                                  </p:par>
                                </p:childTnLst>
                              </p:cTn>
                            </p:par>
                            <p:par>
                              <p:cTn id="75" fill="hold">
                                <p:stCondLst>
                                  <p:cond delay="4820"/>
                                </p:stCondLst>
                                <p:childTnLst>
                                  <p:par>
                                    <p:cTn id="76" presetID="22" presetClass="entr" presetSubtype="1"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up)">
                                          <p:cBhvr>
                                            <p:cTn id="78" dur="500"/>
                                            <p:tgtEl>
                                              <p:spTgt spid="30"/>
                                            </p:tgtEl>
                                          </p:cBhvr>
                                        </p:animEffect>
                                      </p:childTnLst>
                                    </p:cTn>
                                  </p:par>
                                </p:childTnLst>
                              </p:cTn>
                            </p:par>
                            <p:par>
                              <p:cTn id="79" fill="hold">
                                <p:stCondLst>
                                  <p:cond delay="5320"/>
                                </p:stCondLst>
                                <p:childTnLst>
                                  <p:par>
                                    <p:cTn id="80" presetID="31" presetClass="entr" presetSubtype="0"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400" fill="hold"/>
                                            <p:tgtEl>
                                              <p:spTgt spid="40"/>
                                            </p:tgtEl>
                                            <p:attrNameLst>
                                              <p:attrName>ppt_w</p:attrName>
                                            </p:attrNameLst>
                                          </p:cBhvr>
                                          <p:tavLst>
                                            <p:tav tm="0">
                                              <p:val>
                                                <p:fltVal val="0"/>
                                              </p:val>
                                            </p:tav>
                                            <p:tav tm="100000">
                                              <p:val>
                                                <p:strVal val="#ppt_w"/>
                                              </p:val>
                                            </p:tav>
                                          </p:tavLst>
                                        </p:anim>
                                        <p:anim calcmode="lin" valueType="num">
                                          <p:cBhvr>
                                            <p:cTn id="83" dur="400" fill="hold"/>
                                            <p:tgtEl>
                                              <p:spTgt spid="40"/>
                                            </p:tgtEl>
                                            <p:attrNameLst>
                                              <p:attrName>ppt_h</p:attrName>
                                            </p:attrNameLst>
                                          </p:cBhvr>
                                          <p:tavLst>
                                            <p:tav tm="0">
                                              <p:val>
                                                <p:fltVal val="0"/>
                                              </p:val>
                                            </p:tav>
                                            <p:tav tm="100000">
                                              <p:val>
                                                <p:strVal val="#ppt_h"/>
                                              </p:val>
                                            </p:tav>
                                          </p:tavLst>
                                        </p:anim>
                                        <p:anim calcmode="lin" valueType="num">
                                          <p:cBhvr>
                                            <p:cTn id="84" dur="400" fill="hold"/>
                                            <p:tgtEl>
                                              <p:spTgt spid="40"/>
                                            </p:tgtEl>
                                            <p:attrNameLst>
                                              <p:attrName>style.rotation</p:attrName>
                                            </p:attrNameLst>
                                          </p:cBhvr>
                                          <p:tavLst>
                                            <p:tav tm="0">
                                              <p:val>
                                                <p:fltVal val="90"/>
                                              </p:val>
                                            </p:tav>
                                            <p:tav tm="100000">
                                              <p:val>
                                                <p:fltVal val="0"/>
                                              </p:val>
                                            </p:tav>
                                          </p:tavLst>
                                        </p:anim>
                                        <p:animEffect transition="in" filter="fade">
                                          <p:cBhvr>
                                            <p:cTn id="85" dur="400"/>
                                            <p:tgtEl>
                                              <p:spTgt spid="40"/>
                                            </p:tgtEl>
                                          </p:cBhvr>
                                        </p:animEffect>
                                      </p:childTnLst>
                                    </p:cTn>
                                  </p:par>
                                </p:childTnLst>
                              </p:cTn>
                            </p:par>
                            <p:par>
                              <p:cTn id="86" fill="hold">
                                <p:stCondLst>
                                  <p:cond delay="572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6220"/>
                                </p:stCondLst>
                                <p:childTnLst>
                                  <p:par>
                                    <p:cTn id="91" presetID="53" presetClass="entr" presetSubtype="16"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 calcmode="lin" valueType="num">
                                          <p:cBhvr>
                                            <p:cTn id="93" dur="300" fill="hold"/>
                                            <p:tgtEl>
                                              <p:spTgt spid="36"/>
                                            </p:tgtEl>
                                            <p:attrNameLst>
                                              <p:attrName>ppt_w</p:attrName>
                                            </p:attrNameLst>
                                          </p:cBhvr>
                                          <p:tavLst>
                                            <p:tav tm="0">
                                              <p:val>
                                                <p:fltVal val="0"/>
                                              </p:val>
                                            </p:tav>
                                            <p:tav tm="100000">
                                              <p:val>
                                                <p:strVal val="#ppt_w"/>
                                              </p:val>
                                            </p:tav>
                                          </p:tavLst>
                                        </p:anim>
                                        <p:anim calcmode="lin" valueType="num">
                                          <p:cBhvr>
                                            <p:cTn id="94" dur="300" fill="hold"/>
                                            <p:tgtEl>
                                              <p:spTgt spid="36"/>
                                            </p:tgtEl>
                                            <p:attrNameLst>
                                              <p:attrName>ppt_h</p:attrName>
                                            </p:attrNameLst>
                                          </p:cBhvr>
                                          <p:tavLst>
                                            <p:tav tm="0">
                                              <p:val>
                                                <p:fltVal val="0"/>
                                              </p:val>
                                            </p:tav>
                                            <p:tav tm="100000">
                                              <p:val>
                                                <p:strVal val="#ppt_h"/>
                                              </p:val>
                                            </p:tav>
                                          </p:tavLst>
                                        </p:anim>
                                        <p:animEffect transition="in" filter="fade">
                                          <p:cBhvr>
                                            <p:cTn id="95" dur="300"/>
                                            <p:tgtEl>
                                              <p:spTgt spid="36"/>
                                            </p:tgtEl>
                                          </p:cBhvr>
                                        </p:animEffect>
                                      </p:childTnLst>
                                    </p:cTn>
                                  </p:par>
                                </p:childTnLst>
                              </p:cTn>
                            </p:par>
                            <p:par>
                              <p:cTn id="96" fill="hold">
                                <p:stCondLst>
                                  <p:cond delay="6520"/>
                                </p:stCondLst>
                                <p:childTnLst>
                                  <p:par>
                                    <p:cTn id="97" presetID="22" presetClass="entr" presetSubtype="4"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down)">
                                          <p:cBhvr>
                                            <p:cTn id="99" dur="500"/>
                                            <p:tgtEl>
                                              <p:spTgt spid="28"/>
                                            </p:tgtEl>
                                          </p:cBhvr>
                                        </p:animEffect>
                                      </p:childTnLst>
                                    </p:cTn>
                                  </p:par>
                                </p:childTnLst>
                              </p:cTn>
                            </p:par>
                            <p:par>
                              <p:cTn id="100" fill="hold">
                                <p:stCondLst>
                                  <p:cond delay="7020"/>
                                </p:stCondLst>
                                <p:childTnLst>
                                  <p:par>
                                    <p:cTn id="101" presetID="31" presetClass="entr" presetSubtype="0"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p:cTn id="103" dur="400" fill="hold"/>
                                            <p:tgtEl>
                                              <p:spTgt spid="43"/>
                                            </p:tgtEl>
                                            <p:attrNameLst>
                                              <p:attrName>ppt_w</p:attrName>
                                            </p:attrNameLst>
                                          </p:cBhvr>
                                          <p:tavLst>
                                            <p:tav tm="0">
                                              <p:val>
                                                <p:fltVal val="0"/>
                                              </p:val>
                                            </p:tav>
                                            <p:tav tm="100000">
                                              <p:val>
                                                <p:strVal val="#ppt_w"/>
                                              </p:val>
                                            </p:tav>
                                          </p:tavLst>
                                        </p:anim>
                                        <p:anim calcmode="lin" valueType="num">
                                          <p:cBhvr>
                                            <p:cTn id="104" dur="400" fill="hold"/>
                                            <p:tgtEl>
                                              <p:spTgt spid="43"/>
                                            </p:tgtEl>
                                            <p:attrNameLst>
                                              <p:attrName>ppt_h</p:attrName>
                                            </p:attrNameLst>
                                          </p:cBhvr>
                                          <p:tavLst>
                                            <p:tav tm="0">
                                              <p:val>
                                                <p:fltVal val="0"/>
                                              </p:val>
                                            </p:tav>
                                            <p:tav tm="100000">
                                              <p:val>
                                                <p:strVal val="#ppt_h"/>
                                              </p:val>
                                            </p:tav>
                                          </p:tavLst>
                                        </p:anim>
                                        <p:anim calcmode="lin" valueType="num">
                                          <p:cBhvr>
                                            <p:cTn id="105" dur="400" fill="hold"/>
                                            <p:tgtEl>
                                              <p:spTgt spid="43"/>
                                            </p:tgtEl>
                                            <p:attrNameLst>
                                              <p:attrName>style.rotation</p:attrName>
                                            </p:attrNameLst>
                                          </p:cBhvr>
                                          <p:tavLst>
                                            <p:tav tm="0">
                                              <p:val>
                                                <p:fltVal val="90"/>
                                              </p:val>
                                            </p:tav>
                                            <p:tav tm="100000">
                                              <p:val>
                                                <p:fltVal val="0"/>
                                              </p:val>
                                            </p:tav>
                                          </p:tavLst>
                                        </p:anim>
                                        <p:animEffect transition="in" filter="fade">
                                          <p:cBhvr>
                                            <p:cTn id="106" dur="400"/>
                                            <p:tgtEl>
                                              <p:spTgt spid="43"/>
                                            </p:tgtEl>
                                          </p:cBhvr>
                                        </p:animEffect>
                                      </p:childTnLst>
                                    </p:cTn>
                                  </p:par>
                                </p:childTnLst>
                              </p:cTn>
                            </p:par>
                            <p:par>
                              <p:cTn id="107" fill="hold">
                                <p:stCondLst>
                                  <p:cond delay="7420"/>
                                </p:stCondLst>
                                <p:childTnLst>
                                  <p:par>
                                    <p:cTn id="108" presetID="22" presetClass="entr" presetSubtype="1"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up)">
                                          <p:cBhvr>
                                            <p:cTn id="110" dur="500"/>
                                            <p:tgtEl>
                                              <p:spTgt spid="41"/>
                                            </p:tgtEl>
                                          </p:cBhvr>
                                        </p:animEffect>
                                      </p:childTnLst>
                                    </p:cTn>
                                  </p:par>
                                </p:childTnLst>
                              </p:cTn>
                            </p:par>
                            <p:par>
                              <p:cTn id="111" fill="hold">
                                <p:stCondLst>
                                  <p:cond delay="7920"/>
                                </p:stCondLst>
                                <p:childTnLst>
                                  <p:par>
                                    <p:cTn id="112" presetID="53" presetClass="entr" presetSubtype="16" fill="hold" grpId="0" nodeType="afterEffect">
                                      <p:stCondLst>
                                        <p:cond delay="0"/>
                                      </p:stCondLst>
                                      <p:childTnLst>
                                        <p:set>
                                          <p:cBhvr>
                                            <p:cTn id="113" dur="1" fill="hold">
                                              <p:stCondLst>
                                                <p:cond delay="0"/>
                                              </p:stCondLst>
                                            </p:cTn>
                                            <p:tgtEl>
                                              <p:spTgt spid="37"/>
                                            </p:tgtEl>
                                            <p:attrNameLst>
                                              <p:attrName>style.visibility</p:attrName>
                                            </p:attrNameLst>
                                          </p:cBhvr>
                                          <p:to>
                                            <p:strVal val="visible"/>
                                          </p:to>
                                        </p:set>
                                        <p:anim calcmode="lin" valueType="num">
                                          <p:cBhvr>
                                            <p:cTn id="114" dur="300" fill="hold"/>
                                            <p:tgtEl>
                                              <p:spTgt spid="37"/>
                                            </p:tgtEl>
                                            <p:attrNameLst>
                                              <p:attrName>ppt_w</p:attrName>
                                            </p:attrNameLst>
                                          </p:cBhvr>
                                          <p:tavLst>
                                            <p:tav tm="0">
                                              <p:val>
                                                <p:fltVal val="0"/>
                                              </p:val>
                                            </p:tav>
                                            <p:tav tm="100000">
                                              <p:val>
                                                <p:strVal val="#ppt_w"/>
                                              </p:val>
                                            </p:tav>
                                          </p:tavLst>
                                        </p:anim>
                                        <p:anim calcmode="lin" valueType="num">
                                          <p:cBhvr>
                                            <p:cTn id="115" dur="300" fill="hold"/>
                                            <p:tgtEl>
                                              <p:spTgt spid="37"/>
                                            </p:tgtEl>
                                            <p:attrNameLst>
                                              <p:attrName>ppt_h</p:attrName>
                                            </p:attrNameLst>
                                          </p:cBhvr>
                                          <p:tavLst>
                                            <p:tav tm="0">
                                              <p:val>
                                                <p:fltVal val="0"/>
                                              </p:val>
                                            </p:tav>
                                            <p:tav tm="100000">
                                              <p:val>
                                                <p:strVal val="#ppt_h"/>
                                              </p:val>
                                            </p:tav>
                                          </p:tavLst>
                                        </p:anim>
                                        <p:animEffect transition="in" filter="fade">
                                          <p:cBhvr>
                                            <p:cTn id="116" dur="300"/>
                                            <p:tgtEl>
                                              <p:spTgt spid="37"/>
                                            </p:tgtEl>
                                          </p:cBhvr>
                                        </p:animEffect>
                                      </p:childTnLst>
                                    </p:cTn>
                                  </p:par>
                                </p:childTnLst>
                              </p:cTn>
                            </p:par>
                            <p:par>
                              <p:cTn id="117" fill="hold">
                                <p:stCondLst>
                                  <p:cond delay="8220"/>
                                </p:stCondLst>
                                <p:childTnLst>
                                  <p:par>
                                    <p:cTn id="118" presetID="22" presetClass="entr" presetSubtype="1" fill="hold" grpId="0" nodeType="after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wipe(up)">
                                          <p:cBhvr>
                                            <p:cTn id="120" dur="500"/>
                                            <p:tgtEl>
                                              <p:spTgt spid="31"/>
                                            </p:tgtEl>
                                          </p:cBhvr>
                                        </p:animEffect>
                                      </p:childTnLst>
                                    </p:cTn>
                                  </p:par>
                                </p:childTnLst>
                              </p:cTn>
                            </p:par>
                            <p:par>
                              <p:cTn id="121" fill="hold">
                                <p:stCondLst>
                                  <p:cond delay="8720"/>
                                </p:stCondLst>
                                <p:childTnLst>
                                  <p:par>
                                    <p:cTn id="122" presetID="31" presetClass="entr" presetSubtype="0" fill="hold" grpId="0" nodeType="afterEffect">
                                      <p:stCondLst>
                                        <p:cond delay="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400" fill="hold"/>
                                            <p:tgtEl>
                                              <p:spTgt spid="48"/>
                                            </p:tgtEl>
                                            <p:attrNameLst>
                                              <p:attrName>ppt_w</p:attrName>
                                            </p:attrNameLst>
                                          </p:cBhvr>
                                          <p:tavLst>
                                            <p:tav tm="0">
                                              <p:val>
                                                <p:fltVal val="0"/>
                                              </p:val>
                                            </p:tav>
                                            <p:tav tm="100000">
                                              <p:val>
                                                <p:strVal val="#ppt_w"/>
                                              </p:val>
                                            </p:tav>
                                          </p:tavLst>
                                        </p:anim>
                                        <p:anim calcmode="lin" valueType="num">
                                          <p:cBhvr>
                                            <p:cTn id="125" dur="400" fill="hold"/>
                                            <p:tgtEl>
                                              <p:spTgt spid="48"/>
                                            </p:tgtEl>
                                            <p:attrNameLst>
                                              <p:attrName>ppt_h</p:attrName>
                                            </p:attrNameLst>
                                          </p:cBhvr>
                                          <p:tavLst>
                                            <p:tav tm="0">
                                              <p:val>
                                                <p:fltVal val="0"/>
                                              </p:val>
                                            </p:tav>
                                            <p:tav tm="100000">
                                              <p:val>
                                                <p:strVal val="#ppt_h"/>
                                              </p:val>
                                            </p:tav>
                                          </p:tavLst>
                                        </p:anim>
                                        <p:anim calcmode="lin" valueType="num">
                                          <p:cBhvr>
                                            <p:cTn id="126" dur="400" fill="hold"/>
                                            <p:tgtEl>
                                              <p:spTgt spid="48"/>
                                            </p:tgtEl>
                                            <p:attrNameLst>
                                              <p:attrName>style.rotation</p:attrName>
                                            </p:attrNameLst>
                                          </p:cBhvr>
                                          <p:tavLst>
                                            <p:tav tm="0">
                                              <p:val>
                                                <p:fltVal val="90"/>
                                              </p:val>
                                            </p:tav>
                                            <p:tav tm="100000">
                                              <p:val>
                                                <p:fltVal val="0"/>
                                              </p:val>
                                            </p:tav>
                                          </p:tavLst>
                                        </p:anim>
                                        <p:animEffect transition="in" filter="fade">
                                          <p:cBhvr>
                                            <p:cTn id="127" dur="400"/>
                                            <p:tgtEl>
                                              <p:spTgt spid="48"/>
                                            </p:tgtEl>
                                          </p:cBhvr>
                                        </p:animEffect>
                                      </p:childTnLst>
                                    </p:cTn>
                                  </p:par>
                                </p:childTnLst>
                              </p:cTn>
                            </p:par>
                            <p:par>
                              <p:cTn id="128" fill="hold">
                                <p:stCondLst>
                                  <p:cond delay="9120"/>
                                </p:stCondLst>
                                <p:childTnLst>
                                  <p:par>
                                    <p:cTn id="129" presetID="22" presetClass="entr" presetSubtype="1" fill="hold" grpId="0" nodeType="afterEffect">
                                      <p:stCondLst>
                                        <p:cond delay="0"/>
                                      </p:stCondLst>
                                      <p:childTnLst>
                                        <p:set>
                                          <p:cBhvr>
                                            <p:cTn id="130" dur="1" fill="hold">
                                              <p:stCondLst>
                                                <p:cond delay="0"/>
                                              </p:stCondLst>
                                            </p:cTn>
                                            <p:tgtEl>
                                              <p:spTgt spid="44"/>
                                            </p:tgtEl>
                                            <p:attrNameLst>
                                              <p:attrName>style.visibility</p:attrName>
                                            </p:attrNameLst>
                                          </p:cBhvr>
                                          <p:to>
                                            <p:strVal val="visible"/>
                                          </p:to>
                                        </p:set>
                                        <p:animEffect transition="in" filter="wipe(up)">
                                          <p:cBhvr>
                                            <p:cTn id="131" dur="500"/>
                                            <p:tgtEl>
                                              <p:spTgt spid="44"/>
                                            </p:tgtEl>
                                          </p:cBhvr>
                                        </p:animEffect>
                                      </p:childTnLst>
                                    </p:cTn>
                                  </p:par>
                                </p:childTnLst>
                              </p:cTn>
                            </p:par>
                            <p:par>
                              <p:cTn id="132" fill="hold">
                                <p:stCondLst>
                                  <p:cond delay="9620"/>
                                </p:stCondLst>
                                <p:childTnLst>
                                  <p:par>
                                    <p:cTn id="133" presetID="53" presetClass="entr" presetSubtype="16" fill="hold" grpId="0" nodeType="afterEffect">
                                      <p:stCondLst>
                                        <p:cond delay="0"/>
                                      </p:stCondLst>
                                      <p:childTnLst>
                                        <p:set>
                                          <p:cBhvr>
                                            <p:cTn id="134" dur="1" fill="hold">
                                              <p:stCondLst>
                                                <p:cond delay="0"/>
                                              </p:stCondLst>
                                            </p:cTn>
                                            <p:tgtEl>
                                              <p:spTgt spid="38"/>
                                            </p:tgtEl>
                                            <p:attrNameLst>
                                              <p:attrName>style.visibility</p:attrName>
                                            </p:attrNameLst>
                                          </p:cBhvr>
                                          <p:to>
                                            <p:strVal val="visible"/>
                                          </p:to>
                                        </p:set>
                                        <p:anim calcmode="lin" valueType="num">
                                          <p:cBhvr>
                                            <p:cTn id="135" dur="300" fill="hold"/>
                                            <p:tgtEl>
                                              <p:spTgt spid="38"/>
                                            </p:tgtEl>
                                            <p:attrNameLst>
                                              <p:attrName>ppt_w</p:attrName>
                                            </p:attrNameLst>
                                          </p:cBhvr>
                                          <p:tavLst>
                                            <p:tav tm="0">
                                              <p:val>
                                                <p:fltVal val="0"/>
                                              </p:val>
                                            </p:tav>
                                            <p:tav tm="100000">
                                              <p:val>
                                                <p:strVal val="#ppt_w"/>
                                              </p:val>
                                            </p:tav>
                                          </p:tavLst>
                                        </p:anim>
                                        <p:anim calcmode="lin" valueType="num">
                                          <p:cBhvr>
                                            <p:cTn id="136" dur="300" fill="hold"/>
                                            <p:tgtEl>
                                              <p:spTgt spid="38"/>
                                            </p:tgtEl>
                                            <p:attrNameLst>
                                              <p:attrName>ppt_h</p:attrName>
                                            </p:attrNameLst>
                                          </p:cBhvr>
                                          <p:tavLst>
                                            <p:tav tm="0">
                                              <p:val>
                                                <p:fltVal val="0"/>
                                              </p:val>
                                            </p:tav>
                                            <p:tav tm="100000">
                                              <p:val>
                                                <p:strVal val="#ppt_h"/>
                                              </p:val>
                                            </p:tav>
                                          </p:tavLst>
                                        </p:anim>
                                        <p:animEffect transition="in" filter="fade">
                                          <p:cBhvr>
                                            <p:cTn id="137" dur="300"/>
                                            <p:tgtEl>
                                              <p:spTgt spid="38"/>
                                            </p:tgtEl>
                                          </p:cBhvr>
                                        </p:animEffect>
                                      </p:childTnLst>
                                    </p:cTn>
                                  </p:par>
                                </p:childTnLst>
                              </p:cTn>
                            </p:par>
                            <p:par>
                              <p:cTn id="138" fill="hold">
                                <p:stCondLst>
                                  <p:cond delay="9920"/>
                                </p:stCondLst>
                                <p:childTnLst>
                                  <p:par>
                                    <p:cTn id="139" presetID="22" presetClass="entr" presetSubtype="4" fill="hold" grpId="0" nodeType="afterEffect">
                                      <p:stCondLst>
                                        <p:cond delay="0"/>
                                      </p:stCondLst>
                                      <p:childTnLst>
                                        <p:set>
                                          <p:cBhvr>
                                            <p:cTn id="140" dur="1" fill="hold">
                                              <p:stCondLst>
                                                <p:cond delay="0"/>
                                              </p:stCondLst>
                                            </p:cTn>
                                            <p:tgtEl>
                                              <p:spTgt spid="29"/>
                                            </p:tgtEl>
                                            <p:attrNameLst>
                                              <p:attrName>style.visibility</p:attrName>
                                            </p:attrNameLst>
                                          </p:cBhvr>
                                          <p:to>
                                            <p:strVal val="visible"/>
                                          </p:to>
                                        </p:set>
                                        <p:animEffect transition="in" filter="wipe(down)">
                                          <p:cBhvr>
                                            <p:cTn id="141" dur="500"/>
                                            <p:tgtEl>
                                              <p:spTgt spid="29"/>
                                            </p:tgtEl>
                                          </p:cBhvr>
                                        </p:animEffect>
                                      </p:childTnLst>
                                    </p:cTn>
                                  </p:par>
                                </p:childTnLst>
                              </p:cTn>
                            </p:par>
                            <p:par>
                              <p:cTn id="142" fill="hold">
                                <p:stCondLst>
                                  <p:cond delay="10420"/>
                                </p:stCondLst>
                                <p:childTnLst>
                                  <p:par>
                                    <p:cTn id="143" presetID="31" presetClass="entr" presetSubtype="0" fill="hold" grpId="0" nodeType="afterEffect">
                                      <p:stCondLst>
                                        <p:cond delay="0"/>
                                      </p:stCondLst>
                                      <p:childTnLst>
                                        <p:set>
                                          <p:cBhvr>
                                            <p:cTn id="144" dur="1" fill="hold">
                                              <p:stCondLst>
                                                <p:cond delay="0"/>
                                              </p:stCondLst>
                                            </p:cTn>
                                            <p:tgtEl>
                                              <p:spTgt spid="50"/>
                                            </p:tgtEl>
                                            <p:attrNameLst>
                                              <p:attrName>style.visibility</p:attrName>
                                            </p:attrNameLst>
                                          </p:cBhvr>
                                          <p:to>
                                            <p:strVal val="visible"/>
                                          </p:to>
                                        </p:set>
                                        <p:anim calcmode="lin" valueType="num">
                                          <p:cBhvr>
                                            <p:cTn id="145" dur="400" fill="hold"/>
                                            <p:tgtEl>
                                              <p:spTgt spid="50"/>
                                            </p:tgtEl>
                                            <p:attrNameLst>
                                              <p:attrName>ppt_w</p:attrName>
                                            </p:attrNameLst>
                                          </p:cBhvr>
                                          <p:tavLst>
                                            <p:tav tm="0">
                                              <p:val>
                                                <p:fltVal val="0"/>
                                              </p:val>
                                            </p:tav>
                                            <p:tav tm="100000">
                                              <p:val>
                                                <p:strVal val="#ppt_w"/>
                                              </p:val>
                                            </p:tav>
                                          </p:tavLst>
                                        </p:anim>
                                        <p:anim calcmode="lin" valueType="num">
                                          <p:cBhvr>
                                            <p:cTn id="146" dur="400" fill="hold"/>
                                            <p:tgtEl>
                                              <p:spTgt spid="50"/>
                                            </p:tgtEl>
                                            <p:attrNameLst>
                                              <p:attrName>ppt_h</p:attrName>
                                            </p:attrNameLst>
                                          </p:cBhvr>
                                          <p:tavLst>
                                            <p:tav tm="0">
                                              <p:val>
                                                <p:fltVal val="0"/>
                                              </p:val>
                                            </p:tav>
                                            <p:tav tm="100000">
                                              <p:val>
                                                <p:strVal val="#ppt_h"/>
                                              </p:val>
                                            </p:tav>
                                          </p:tavLst>
                                        </p:anim>
                                        <p:anim calcmode="lin" valueType="num">
                                          <p:cBhvr>
                                            <p:cTn id="147" dur="400" fill="hold"/>
                                            <p:tgtEl>
                                              <p:spTgt spid="50"/>
                                            </p:tgtEl>
                                            <p:attrNameLst>
                                              <p:attrName>style.rotation</p:attrName>
                                            </p:attrNameLst>
                                          </p:cBhvr>
                                          <p:tavLst>
                                            <p:tav tm="0">
                                              <p:val>
                                                <p:fltVal val="90"/>
                                              </p:val>
                                            </p:tav>
                                            <p:tav tm="100000">
                                              <p:val>
                                                <p:fltVal val="0"/>
                                              </p:val>
                                            </p:tav>
                                          </p:tavLst>
                                        </p:anim>
                                        <p:animEffect transition="in" filter="fade">
                                          <p:cBhvr>
                                            <p:cTn id="148" dur="400"/>
                                            <p:tgtEl>
                                              <p:spTgt spid="50"/>
                                            </p:tgtEl>
                                          </p:cBhvr>
                                        </p:animEffect>
                                      </p:childTnLst>
                                    </p:cTn>
                                  </p:par>
                                </p:childTnLst>
                              </p:cTn>
                            </p:par>
                            <p:par>
                              <p:cTn id="149" fill="hold">
                                <p:stCondLst>
                                  <p:cond delay="10820"/>
                                </p:stCondLst>
                                <p:childTnLst>
                                  <p:par>
                                    <p:cTn id="150" presetID="22" presetClass="entr" presetSubtype="1" fill="hold" grpId="0" nodeType="afterEffect">
                                      <p:stCondLst>
                                        <p:cond delay="0"/>
                                      </p:stCondLst>
                                      <p:childTnLst>
                                        <p:set>
                                          <p:cBhvr>
                                            <p:cTn id="151" dur="1" fill="hold">
                                              <p:stCondLst>
                                                <p:cond delay="0"/>
                                              </p:stCondLst>
                                            </p:cTn>
                                            <p:tgtEl>
                                              <p:spTgt spid="49"/>
                                            </p:tgtEl>
                                            <p:attrNameLst>
                                              <p:attrName>style.visibility</p:attrName>
                                            </p:attrNameLst>
                                          </p:cBhvr>
                                          <p:to>
                                            <p:strVal val="visible"/>
                                          </p:to>
                                        </p:set>
                                        <p:animEffect transition="in" filter="wipe(up)">
                                          <p:cBhvr>
                                            <p:cTn id="15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p:bldP spid="41" grpId="0"/>
          <p:bldP spid="43" grpId="0"/>
          <p:bldP spid="44"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51"/>
                                            </p:tgtEl>
                                            <p:attrNameLst>
                                              <p:attrName>style.visibility</p:attrName>
                                            </p:attrNameLst>
                                          </p:cBhvr>
                                          <p:to>
                                            <p:strVal val="visible"/>
                                          </p:to>
                                        </p:set>
                                        <p:anim by="(-#ppt_w*2)" calcmode="lin" valueType="num">
                                          <p:cBhvr rctx="PPT">
                                            <p:cTn id="23" dur="250" autoRev="1" fill="hold">
                                              <p:stCondLst>
                                                <p:cond delay="0"/>
                                              </p:stCondLst>
                                            </p:cTn>
                                            <p:tgtEl>
                                              <p:spTgt spid="51"/>
                                            </p:tgtEl>
                                            <p:attrNameLst>
                                              <p:attrName>ppt_w</p:attrName>
                                            </p:attrNameLst>
                                          </p:cBhvr>
                                        </p:anim>
                                        <p:anim by="(#ppt_w*0.50)" calcmode="lin" valueType="num">
                                          <p:cBhvr>
                                            <p:cTn id="24" dur="250" decel="50000" autoRev="1" fill="hold">
                                              <p:stCondLst>
                                                <p:cond delay="0"/>
                                              </p:stCondLst>
                                            </p:cTn>
                                            <p:tgtEl>
                                              <p:spTgt spid="51"/>
                                            </p:tgtEl>
                                            <p:attrNameLst>
                                              <p:attrName>ppt_x</p:attrName>
                                            </p:attrNameLst>
                                          </p:cBhvr>
                                        </p:anim>
                                        <p:anim from="(-#ppt_h/2)" to="(#ppt_y)" calcmode="lin" valueType="num">
                                          <p:cBhvr>
                                            <p:cTn id="25" dur="500" fill="hold">
                                              <p:stCondLst>
                                                <p:cond delay="0"/>
                                              </p:stCondLst>
                                            </p:cTn>
                                            <p:tgtEl>
                                              <p:spTgt spid="51"/>
                                            </p:tgtEl>
                                            <p:attrNameLst>
                                              <p:attrName>ppt_y</p:attrName>
                                            </p:attrNameLst>
                                          </p:cBhvr>
                                        </p:anim>
                                        <p:animRot by="21600000">
                                          <p:cBhvr>
                                            <p:cTn id="26" dur="500" fill="hold">
                                              <p:stCondLst>
                                                <p:cond delay="0"/>
                                              </p:stCondLst>
                                            </p:cTn>
                                            <p:tgtEl>
                                              <p:spTgt spid="51"/>
                                            </p:tgtEl>
                                            <p:attrNameLst>
                                              <p:attrName>r</p:attrName>
                                            </p:attrNameLst>
                                          </p:cBhvr>
                                        </p:animRot>
                                      </p:childTnLst>
                                    </p:cTn>
                                  </p:par>
                                </p:childTnLst>
                              </p:cTn>
                            </p:par>
                            <p:par>
                              <p:cTn id="27" fill="hold">
                                <p:stCondLst>
                                  <p:cond delay="2020"/>
                                </p:stCondLst>
                                <p:childTnLst>
                                  <p:par>
                                    <p:cTn id="28" presetID="2" presetClass="entr" presetSubtype="4"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400" fill="hold"/>
                                            <p:tgtEl>
                                              <p:spTgt spid="22"/>
                                            </p:tgtEl>
                                            <p:attrNameLst>
                                              <p:attrName>ppt_x</p:attrName>
                                            </p:attrNameLst>
                                          </p:cBhvr>
                                          <p:tavLst>
                                            <p:tav tm="0">
                                              <p:val>
                                                <p:strVal val="#ppt_x"/>
                                              </p:val>
                                            </p:tav>
                                            <p:tav tm="100000">
                                              <p:val>
                                                <p:strVal val="#ppt_x"/>
                                              </p:val>
                                            </p:tav>
                                          </p:tavLst>
                                        </p:anim>
                                        <p:anim calcmode="lin" valueType="num">
                                          <p:cBhvr additive="base">
                                            <p:cTn id="31" dur="40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400" fill="hold"/>
                                            <p:tgtEl>
                                              <p:spTgt spid="25"/>
                                            </p:tgtEl>
                                            <p:attrNameLst>
                                              <p:attrName>ppt_x</p:attrName>
                                            </p:attrNameLst>
                                          </p:cBhvr>
                                          <p:tavLst>
                                            <p:tav tm="0">
                                              <p:val>
                                                <p:strVal val="#ppt_x"/>
                                              </p:val>
                                            </p:tav>
                                            <p:tav tm="100000">
                                              <p:val>
                                                <p:strVal val="#ppt_x"/>
                                              </p:val>
                                            </p:tav>
                                          </p:tavLst>
                                        </p:anim>
                                        <p:anim calcmode="lin" valueType="num">
                                          <p:cBhvr additive="base">
                                            <p:cTn id="35" dur="40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400" fill="hold"/>
                                            <p:tgtEl>
                                              <p:spTgt spid="23"/>
                                            </p:tgtEl>
                                            <p:attrNameLst>
                                              <p:attrName>ppt_x</p:attrName>
                                            </p:attrNameLst>
                                          </p:cBhvr>
                                          <p:tavLst>
                                            <p:tav tm="0">
                                              <p:val>
                                                <p:strVal val="#ppt_x"/>
                                              </p:val>
                                            </p:tav>
                                            <p:tav tm="100000">
                                              <p:val>
                                                <p:strVal val="#ppt_x"/>
                                              </p:val>
                                            </p:tav>
                                          </p:tavLst>
                                        </p:anim>
                                        <p:anim calcmode="lin" valueType="num">
                                          <p:cBhvr additive="base">
                                            <p:cTn id="39" dur="4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1" fill="hold" grpId="0" nodeType="withEffect">
                                      <p:stCondLst>
                                        <p:cond delay="3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400" fill="hold"/>
                                            <p:tgtEl>
                                              <p:spTgt spid="26"/>
                                            </p:tgtEl>
                                            <p:attrNameLst>
                                              <p:attrName>ppt_x</p:attrName>
                                            </p:attrNameLst>
                                          </p:cBhvr>
                                          <p:tavLst>
                                            <p:tav tm="0">
                                              <p:val>
                                                <p:strVal val="#ppt_x"/>
                                              </p:val>
                                            </p:tav>
                                            <p:tav tm="100000">
                                              <p:val>
                                                <p:strVal val="#ppt_x"/>
                                              </p:val>
                                            </p:tav>
                                          </p:tavLst>
                                        </p:anim>
                                        <p:anim calcmode="lin" valueType="num">
                                          <p:cBhvr additive="base">
                                            <p:cTn id="43" dur="400" fill="hold"/>
                                            <p:tgtEl>
                                              <p:spTgt spid="26"/>
                                            </p:tgtEl>
                                            <p:attrNameLst>
                                              <p:attrName>ppt_y</p:attrName>
                                            </p:attrNameLst>
                                          </p:cBhvr>
                                          <p:tavLst>
                                            <p:tav tm="0">
                                              <p:val>
                                                <p:strVal val="0-#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400" fill="hold"/>
                                            <p:tgtEl>
                                              <p:spTgt spid="24"/>
                                            </p:tgtEl>
                                            <p:attrNameLst>
                                              <p:attrName>ppt_x</p:attrName>
                                            </p:attrNameLst>
                                          </p:cBhvr>
                                          <p:tavLst>
                                            <p:tav tm="0">
                                              <p:val>
                                                <p:strVal val="#ppt_x"/>
                                              </p:val>
                                            </p:tav>
                                            <p:tav tm="100000">
                                              <p:val>
                                                <p:strVal val="#ppt_x"/>
                                              </p:val>
                                            </p:tav>
                                          </p:tavLst>
                                        </p:anim>
                                        <p:anim calcmode="lin" valueType="num">
                                          <p:cBhvr additive="base">
                                            <p:cTn id="47" dur="4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282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300" fill="hold"/>
                                            <p:tgtEl>
                                              <p:spTgt spid="34"/>
                                            </p:tgtEl>
                                            <p:attrNameLst>
                                              <p:attrName>ppt_w</p:attrName>
                                            </p:attrNameLst>
                                          </p:cBhvr>
                                          <p:tavLst>
                                            <p:tav tm="0">
                                              <p:val>
                                                <p:fltVal val="0"/>
                                              </p:val>
                                            </p:tav>
                                            <p:tav tm="100000">
                                              <p:val>
                                                <p:strVal val="#ppt_w"/>
                                              </p:val>
                                            </p:tav>
                                          </p:tavLst>
                                        </p:anim>
                                        <p:anim calcmode="lin" valueType="num">
                                          <p:cBhvr>
                                            <p:cTn id="52" dur="300" fill="hold"/>
                                            <p:tgtEl>
                                              <p:spTgt spid="34"/>
                                            </p:tgtEl>
                                            <p:attrNameLst>
                                              <p:attrName>ppt_h</p:attrName>
                                            </p:attrNameLst>
                                          </p:cBhvr>
                                          <p:tavLst>
                                            <p:tav tm="0">
                                              <p:val>
                                                <p:fltVal val="0"/>
                                              </p:val>
                                            </p:tav>
                                            <p:tav tm="100000">
                                              <p:val>
                                                <p:strVal val="#ppt_h"/>
                                              </p:val>
                                            </p:tav>
                                          </p:tavLst>
                                        </p:anim>
                                        <p:animEffect transition="in" filter="fade">
                                          <p:cBhvr>
                                            <p:cTn id="53" dur="300"/>
                                            <p:tgtEl>
                                              <p:spTgt spid="34"/>
                                            </p:tgtEl>
                                          </p:cBhvr>
                                        </p:animEffect>
                                      </p:childTnLst>
                                    </p:cTn>
                                  </p:par>
                                </p:childTnLst>
                              </p:cTn>
                            </p:par>
                            <p:par>
                              <p:cTn id="54" fill="hold">
                                <p:stCondLst>
                                  <p:cond delay="3120"/>
                                </p:stCondLst>
                                <p:childTnLst>
                                  <p:par>
                                    <p:cTn id="55" presetID="22" presetClass="entr" presetSubtype="4"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par>
                              <p:cTn id="58" fill="hold">
                                <p:stCondLst>
                                  <p:cond delay="3620"/>
                                </p:stCondLst>
                                <p:childTnLst>
                                  <p:par>
                                    <p:cTn id="59" presetID="31"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400" fill="hold"/>
                                            <p:tgtEl>
                                              <p:spTgt spid="33"/>
                                            </p:tgtEl>
                                            <p:attrNameLst>
                                              <p:attrName>ppt_w</p:attrName>
                                            </p:attrNameLst>
                                          </p:cBhvr>
                                          <p:tavLst>
                                            <p:tav tm="0">
                                              <p:val>
                                                <p:fltVal val="0"/>
                                              </p:val>
                                            </p:tav>
                                            <p:tav tm="100000">
                                              <p:val>
                                                <p:strVal val="#ppt_w"/>
                                              </p:val>
                                            </p:tav>
                                          </p:tavLst>
                                        </p:anim>
                                        <p:anim calcmode="lin" valueType="num">
                                          <p:cBhvr>
                                            <p:cTn id="62" dur="400" fill="hold"/>
                                            <p:tgtEl>
                                              <p:spTgt spid="33"/>
                                            </p:tgtEl>
                                            <p:attrNameLst>
                                              <p:attrName>ppt_h</p:attrName>
                                            </p:attrNameLst>
                                          </p:cBhvr>
                                          <p:tavLst>
                                            <p:tav tm="0">
                                              <p:val>
                                                <p:fltVal val="0"/>
                                              </p:val>
                                            </p:tav>
                                            <p:tav tm="100000">
                                              <p:val>
                                                <p:strVal val="#ppt_h"/>
                                              </p:val>
                                            </p:tav>
                                          </p:tavLst>
                                        </p:anim>
                                        <p:anim calcmode="lin" valueType="num">
                                          <p:cBhvr>
                                            <p:cTn id="63" dur="400" fill="hold"/>
                                            <p:tgtEl>
                                              <p:spTgt spid="33"/>
                                            </p:tgtEl>
                                            <p:attrNameLst>
                                              <p:attrName>style.rotation</p:attrName>
                                            </p:attrNameLst>
                                          </p:cBhvr>
                                          <p:tavLst>
                                            <p:tav tm="0">
                                              <p:val>
                                                <p:fltVal val="90"/>
                                              </p:val>
                                            </p:tav>
                                            <p:tav tm="100000">
                                              <p:val>
                                                <p:fltVal val="0"/>
                                              </p:val>
                                            </p:tav>
                                          </p:tavLst>
                                        </p:anim>
                                        <p:animEffect transition="in" filter="fade">
                                          <p:cBhvr>
                                            <p:cTn id="64" dur="400"/>
                                            <p:tgtEl>
                                              <p:spTgt spid="33"/>
                                            </p:tgtEl>
                                          </p:cBhvr>
                                        </p:animEffect>
                                      </p:childTnLst>
                                    </p:cTn>
                                  </p:par>
                                </p:childTnLst>
                              </p:cTn>
                            </p:par>
                            <p:par>
                              <p:cTn id="65" fill="hold">
                                <p:stCondLst>
                                  <p:cond delay="4020"/>
                                </p:stCondLst>
                                <p:childTnLst>
                                  <p:par>
                                    <p:cTn id="66" presetID="22" presetClass="entr" presetSubtype="1"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up)">
                                          <p:cBhvr>
                                            <p:cTn id="68" dur="500"/>
                                            <p:tgtEl>
                                              <p:spTgt spid="32"/>
                                            </p:tgtEl>
                                          </p:cBhvr>
                                        </p:animEffect>
                                      </p:childTnLst>
                                    </p:cTn>
                                  </p:par>
                                </p:childTnLst>
                              </p:cTn>
                            </p:par>
                            <p:par>
                              <p:cTn id="69" fill="hold">
                                <p:stCondLst>
                                  <p:cond delay="4520"/>
                                </p:stCondLst>
                                <p:childTnLst>
                                  <p:par>
                                    <p:cTn id="70" presetID="53" presetClass="entr" presetSubtype="16"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300" fill="hold"/>
                                            <p:tgtEl>
                                              <p:spTgt spid="35"/>
                                            </p:tgtEl>
                                            <p:attrNameLst>
                                              <p:attrName>ppt_w</p:attrName>
                                            </p:attrNameLst>
                                          </p:cBhvr>
                                          <p:tavLst>
                                            <p:tav tm="0">
                                              <p:val>
                                                <p:fltVal val="0"/>
                                              </p:val>
                                            </p:tav>
                                            <p:tav tm="100000">
                                              <p:val>
                                                <p:strVal val="#ppt_w"/>
                                              </p:val>
                                            </p:tav>
                                          </p:tavLst>
                                        </p:anim>
                                        <p:anim calcmode="lin" valueType="num">
                                          <p:cBhvr>
                                            <p:cTn id="73" dur="300" fill="hold"/>
                                            <p:tgtEl>
                                              <p:spTgt spid="35"/>
                                            </p:tgtEl>
                                            <p:attrNameLst>
                                              <p:attrName>ppt_h</p:attrName>
                                            </p:attrNameLst>
                                          </p:cBhvr>
                                          <p:tavLst>
                                            <p:tav tm="0">
                                              <p:val>
                                                <p:fltVal val="0"/>
                                              </p:val>
                                            </p:tav>
                                            <p:tav tm="100000">
                                              <p:val>
                                                <p:strVal val="#ppt_h"/>
                                              </p:val>
                                            </p:tav>
                                          </p:tavLst>
                                        </p:anim>
                                        <p:animEffect transition="in" filter="fade">
                                          <p:cBhvr>
                                            <p:cTn id="74" dur="300"/>
                                            <p:tgtEl>
                                              <p:spTgt spid="35"/>
                                            </p:tgtEl>
                                          </p:cBhvr>
                                        </p:animEffect>
                                      </p:childTnLst>
                                    </p:cTn>
                                  </p:par>
                                </p:childTnLst>
                              </p:cTn>
                            </p:par>
                            <p:par>
                              <p:cTn id="75" fill="hold">
                                <p:stCondLst>
                                  <p:cond delay="4820"/>
                                </p:stCondLst>
                                <p:childTnLst>
                                  <p:par>
                                    <p:cTn id="76" presetID="22" presetClass="entr" presetSubtype="1"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up)">
                                          <p:cBhvr>
                                            <p:cTn id="78" dur="500"/>
                                            <p:tgtEl>
                                              <p:spTgt spid="30"/>
                                            </p:tgtEl>
                                          </p:cBhvr>
                                        </p:animEffect>
                                      </p:childTnLst>
                                    </p:cTn>
                                  </p:par>
                                </p:childTnLst>
                              </p:cTn>
                            </p:par>
                            <p:par>
                              <p:cTn id="79" fill="hold">
                                <p:stCondLst>
                                  <p:cond delay="5320"/>
                                </p:stCondLst>
                                <p:childTnLst>
                                  <p:par>
                                    <p:cTn id="80" presetID="31" presetClass="entr" presetSubtype="0"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400" fill="hold"/>
                                            <p:tgtEl>
                                              <p:spTgt spid="40"/>
                                            </p:tgtEl>
                                            <p:attrNameLst>
                                              <p:attrName>ppt_w</p:attrName>
                                            </p:attrNameLst>
                                          </p:cBhvr>
                                          <p:tavLst>
                                            <p:tav tm="0">
                                              <p:val>
                                                <p:fltVal val="0"/>
                                              </p:val>
                                            </p:tav>
                                            <p:tav tm="100000">
                                              <p:val>
                                                <p:strVal val="#ppt_w"/>
                                              </p:val>
                                            </p:tav>
                                          </p:tavLst>
                                        </p:anim>
                                        <p:anim calcmode="lin" valueType="num">
                                          <p:cBhvr>
                                            <p:cTn id="83" dur="400" fill="hold"/>
                                            <p:tgtEl>
                                              <p:spTgt spid="40"/>
                                            </p:tgtEl>
                                            <p:attrNameLst>
                                              <p:attrName>ppt_h</p:attrName>
                                            </p:attrNameLst>
                                          </p:cBhvr>
                                          <p:tavLst>
                                            <p:tav tm="0">
                                              <p:val>
                                                <p:fltVal val="0"/>
                                              </p:val>
                                            </p:tav>
                                            <p:tav tm="100000">
                                              <p:val>
                                                <p:strVal val="#ppt_h"/>
                                              </p:val>
                                            </p:tav>
                                          </p:tavLst>
                                        </p:anim>
                                        <p:anim calcmode="lin" valueType="num">
                                          <p:cBhvr>
                                            <p:cTn id="84" dur="400" fill="hold"/>
                                            <p:tgtEl>
                                              <p:spTgt spid="40"/>
                                            </p:tgtEl>
                                            <p:attrNameLst>
                                              <p:attrName>style.rotation</p:attrName>
                                            </p:attrNameLst>
                                          </p:cBhvr>
                                          <p:tavLst>
                                            <p:tav tm="0">
                                              <p:val>
                                                <p:fltVal val="90"/>
                                              </p:val>
                                            </p:tav>
                                            <p:tav tm="100000">
                                              <p:val>
                                                <p:fltVal val="0"/>
                                              </p:val>
                                            </p:tav>
                                          </p:tavLst>
                                        </p:anim>
                                        <p:animEffect transition="in" filter="fade">
                                          <p:cBhvr>
                                            <p:cTn id="85" dur="400"/>
                                            <p:tgtEl>
                                              <p:spTgt spid="40"/>
                                            </p:tgtEl>
                                          </p:cBhvr>
                                        </p:animEffect>
                                      </p:childTnLst>
                                    </p:cTn>
                                  </p:par>
                                </p:childTnLst>
                              </p:cTn>
                            </p:par>
                            <p:par>
                              <p:cTn id="86" fill="hold">
                                <p:stCondLst>
                                  <p:cond delay="572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6220"/>
                                </p:stCondLst>
                                <p:childTnLst>
                                  <p:par>
                                    <p:cTn id="91" presetID="53" presetClass="entr" presetSubtype="16"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 calcmode="lin" valueType="num">
                                          <p:cBhvr>
                                            <p:cTn id="93" dur="300" fill="hold"/>
                                            <p:tgtEl>
                                              <p:spTgt spid="36"/>
                                            </p:tgtEl>
                                            <p:attrNameLst>
                                              <p:attrName>ppt_w</p:attrName>
                                            </p:attrNameLst>
                                          </p:cBhvr>
                                          <p:tavLst>
                                            <p:tav tm="0">
                                              <p:val>
                                                <p:fltVal val="0"/>
                                              </p:val>
                                            </p:tav>
                                            <p:tav tm="100000">
                                              <p:val>
                                                <p:strVal val="#ppt_w"/>
                                              </p:val>
                                            </p:tav>
                                          </p:tavLst>
                                        </p:anim>
                                        <p:anim calcmode="lin" valueType="num">
                                          <p:cBhvr>
                                            <p:cTn id="94" dur="300" fill="hold"/>
                                            <p:tgtEl>
                                              <p:spTgt spid="36"/>
                                            </p:tgtEl>
                                            <p:attrNameLst>
                                              <p:attrName>ppt_h</p:attrName>
                                            </p:attrNameLst>
                                          </p:cBhvr>
                                          <p:tavLst>
                                            <p:tav tm="0">
                                              <p:val>
                                                <p:fltVal val="0"/>
                                              </p:val>
                                            </p:tav>
                                            <p:tav tm="100000">
                                              <p:val>
                                                <p:strVal val="#ppt_h"/>
                                              </p:val>
                                            </p:tav>
                                          </p:tavLst>
                                        </p:anim>
                                        <p:animEffect transition="in" filter="fade">
                                          <p:cBhvr>
                                            <p:cTn id="95" dur="300"/>
                                            <p:tgtEl>
                                              <p:spTgt spid="36"/>
                                            </p:tgtEl>
                                          </p:cBhvr>
                                        </p:animEffect>
                                      </p:childTnLst>
                                    </p:cTn>
                                  </p:par>
                                </p:childTnLst>
                              </p:cTn>
                            </p:par>
                            <p:par>
                              <p:cTn id="96" fill="hold">
                                <p:stCondLst>
                                  <p:cond delay="6520"/>
                                </p:stCondLst>
                                <p:childTnLst>
                                  <p:par>
                                    <p:cTn id="97" presetID="22" presetClass="entr" presetSubtype="4"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down)">
                                          <p:cBhvr>
                                            <p:cTn id="99" dur="500"/>
                                            <p:tgtEl>
                                              <p:spTgt spid="28"/>
                                            </p:tgtEl>
                                          </p:cBhvr>
                                        </p:animEffect>
                                      </p:childTnLst>
                                    </p:cTn>
                                  </p:par>
                                </p:childTnLst>
                              </p:cTn>
                            </p:par>
                            <p:par>
                              <p:cTn id="100" fill="hold">
                                <p:stCondLst>
                                  <p:cond delay="7020"/>
                                </p:stCondLst>
                                <p:childTnLst>
                                  <p:par>
                                    <p:cTn id="101" presetID="31" presetClass="entr" presetSubtype="0"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p:cTn id="103" dur="400" fill="hold"/>
                                            <p:tgtEl>
                                              <p:spTgt spid="43"/>
                                            </p:tgtEl>
                                            <p:attrNameLst>
                                              <p:attrName>ppt_w</p:attrName>
                                            </p:attrNameLst>
                                          </p:cBhvr>
                                          <p:tavLst>
                                            <p:tav tm="0">
                                              <p:val>
                                                <p:fltVal val="0"/>
                                              </p:val>
                                            </p:tav>
                                            <p:tav tm="100000">
                                              <p:val>
                                                <p:strVal val="#ppt_w"/>
                                              </p:val>
                                            </p:tav>
                                          </p:tavLst>
                                        </p:anim>
                                        <p:anim calcmode="lin" valueType="num">
                                          <p:cBhvr>
                                            <p:cTn id="104" dur="400" fill="hold"/>
                                            <p:tgtEl>
                                              <p:spTgt spid="43"/>
                                            </p:tgtEl>
                                            <p:attrNameLst>
                                              <p:attrName>ppt_h</p:attrName>
                                            </p:attrNameLst>
                                          </p:cBhvr>
                                          <p:tavLst>
                                            <p:tav tm="0">
                                              <p:val>
                                                <p:fltVal val="0"/>
                                              </p:val>
                                            </p:tav>
                                            <p:tav tm="100000">
                                              <p:val>
                                                <p:strVal val="#ppt_h"/>
                                              </p:val>
                                            </p:tav>
                                          </p:tavLst>
                                        </p:anim>
                                        <p:anim calcmode="lin" valueType="num">
                                          <p:cBhvr>
                                            <p:cTn id="105" dur="400" fill="hold"/>
                                            <p:tgtEl>
                                              <p:spTgt spid="43"/>
                                            </p:tgtEl>
                                            <p:attrNameLst>
                                              <p:attrName>style.rotation</p:attrName>
                                            </p:attrNameLst>
                                          </p:cBhvr>
                                          <p:tavLst>
                                            <p:tav tm="0">
                                              <p:val>
                                                <p:fltVal val="90"/>
                                              </p:val>
                                            </p:tav>
                                            <p:tav tm="100000">
                                              <p:val>
                                                <p:fltVal val="0"/>
                                              </p:val>
                                            </p:tav>
                                          </p:tavLst>
                                        </p:anim>
                                        <p:animEffect transition="in" filter="fade">
                                          <p:cBhvr>
                                            <p:cTn id="106" dur="400"/>
                                            <p:tgtEl>
                                              <p:spTgt spid="43"/>
                                            </p:tgtEl>
                                          </p:cBhvr>
                                        </p:animEffect>
                                      </p:childTnLst>
                                    </p:cTn>
                                  </p:par>
                                </p:childTnLst>
                              </p:cTn>
                            </p:par>
                            <p:par>
                              <p:cTn id="107" fill="hold">
                                <p:stCondLst>
                                  <p:cond delay="7420"/>
                                </p:stCondLst>
                                <p:childTnLst>
                                  <p:par>
                                    <p:cTn id="108" presetID="22" presetClass="entr" presetSubtype="1"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up)">
                                          <p:cBhvr>
                                            <p:cTn id="110" dur="500"/>
                                            <p:tgtEl>
                                              <p:spTgt spid="41"/>
                                            </p:tgtEl>
                                          </p:cBhvr>
                                        </p:animEffect>
                                      </p:childTnLst>
                                    </p:cTn>
                                  </p:par>
                                </p:childTnLst>
                              </p:cTn>
                            </p:par>
                            <p:par>
                              <p:cTn id="111" fill="hold">
                                <p:stCondLst>
                                  <p:cond delay="7920"/>
                                </p:stCondLst>
                                <p:childTnLst>
                                  <p:par>
                                    <p:cTn id="112" presetID="53" presetClass="entr" presetSubtype="16" fill="hold" grpId="0" nodeType="afterEffect">
                                      <p:stCondLst>
                                        <p:cond delay="0"/>
                                      </p:stCondLst>
                                      <p:childTnLst>
                                        <p:set>
                                          <p:cBhvr>
                                            <p:cTn id="113" dur="1" fill="hold">
                                              <p:stCondLst>
                                                <p:cond delay="0"/>
                                              </p:stCondLst>
                                            </p:cTn>
                                            <p:tgtEl>
                                              <p:spTgt spid="37"/>
                                            </p:tgtEl>
                                            <p:attrNameLst>
                                              <p:attrName>style.visibility</p:attrName>
                                            </p:attrNameLst>
                                          </p:cBhvr>
                                          <p:to>
                                            <p:strVal val="visible"/>
                                          </p:to>
                                        </p:set>
                                        <p:anim calcmode="lin" valueType="num">
                                          <p:cBhvr>
                                            <p:cTn id="114" dur="300" fill="hold"/>
                                            <p:tgtEl>
                                              <p:spTgt spid="37"/>
                                            </p:tgtEl>
                                            <p:attrNameLst>
                                              <p:attrName>ppt_w</p:attrName>
                                            </p:attrNameLst>
                                          </p:cBhvr>
                                          <p:tavLst>
                                            <p:tav tm="0">
                                              <p:val>
                                                <p:fltVal val="0"/>
                                              </p:val>
                                            </p:tav>
                                            <p:tav tm="100000">
                                              <p:val>
                                                <p:strVal val="#ppt_w"/>
                                              </p:val>
                                            </p:tav>
                                          </p:tavLst>
                                        </p:anim>
                                        <p:anim calcmode="lin" valueType="num">
                                          <p:cBhvr>
                                            <p:cTn id="115" dur="300" fill="hold"/>
                                            <p:tgtEl>
                                              <p:spTgt spid="37"/>
                                            </p:tgtEl>
                                            <p:attrNameLst>
                                              <p:attrName>ppt_h</p:attrName>
                                            </p:attrNameLst>
                                          </p:cBhvr>
                                          <p:tavLst>
                                            <p:tav tm="0">
                                              <p:val>
                                                <p:fltVal val="0"/>
                                              </p:val>
                                            </p:tav>
                                            <p:tav tm="100000">
                                              <p:val>
                                                <p:strVal val="#ppt_h"/>
                                              </p:val>
                                            </p:tav>
                                          </p:tavLst>
                                        </p:anim>
                                        <p:animEffect transition="in" filter="fade">
                                          <p:cBhvr>
                                            <p:cTn id="116" dur="300"/>
                                            <p:tgtEl>
                                              <p:spTgt spid="37"/>
                                            </p:tgtEl>
                                          </p:cBhvr>
                                        </p:animEffect>
                                      </p:childTnLst>
                                    </p:cTn>
                                  </p:par>
                                </p:childTnLst>
                              </p:cTn>
                            </p:par>
                            <p:par>
                              <p:cTn id="117" fill="hold">
                                <p:stCondLst>
                                  <p:cond delay="8220"/>
                                </p:stCondLst>
                                <p:childTnLst>
                                  <p:par>
                                    <p:cTn id="118" presetID="22" presetClass="entr" presetSubtype="1" fill="hold" grpId="0" nodeType="afterEffect">
                                      <p:stCondLst>
                                        <p:cond delay="0"/>
                                      </p:stCondLst>
                                      <p:childTnLst>
                                        <p:set>
                                          <p:cBhvr>
                                            <p:cTn id="119" dur="1" fill="hold">
                                              <p:stCondLst>
                                                <p:cond delay="0"/>
                                              </p:stCondLst>
                                            </p:cTn>
                                            <p:tgtEl>
                                              <p:spTgt spid="31"/>
                                            </p:tgtEl>
                                            <p:attrNameLst>
                                              <p:attrName>style.visibility</p:attrName>
                                            </p:attrNameLst>
                                          </p:cBhvr>
                                          <p:to>
                                            <p:strVal val="visible"/>
                                          </p:to>
                                        </p:set>
                                        <p:animEffect transition="in" filter="wipe(up)">
                                          <p:cBhvr>
                                            <p:cTn id="120" dur="500"/>
                                            <p:tgtEl>
                                              <p:spTgt spid="31"/>
                                            </p:tgtEl>
                                          </p:cBhvr>
                                        </p:animEffect>
                                      </p:childTnLst>
                                    </p:cTn>
                                  </p:par>
                                </p:childTnLst>
                              </p:cTn>
                            </p:par>
                            <p:par>
                              <p:cTn id="121" fill="hold">
                                <p:stCondLst>
                                  <p:cond delay="8720"/>
                                </p:stCondLst>
                                <p:childTnLst>
                                  <p:par>
                                    <p:cTn id="122" presetID="31" presetClass="entr" presetSubtype="0" fill="hold" grpId="0" nodeType="afterEffect">
                                      <p:stCondLst>
                                        <p:cond delay="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400" fill="hold"/>
                                            <p:tgtEl>
                                              <p:spTgt spid="48"/>
                                            </p:tgtEl>
                                            <p:attrNameLst>
                                              <p:attrName>ppt_w</p:attrName>
                                            </p:attrNameLst>
                                          </p:cBhvr>
                                          <p:tavLst>
                                            <p:tav tm="0">
                                              <p:val>
                                                <p:fltVal val="0"/>
                                              </p:val>
                                            </p:tav>
                                            <p:tav tm="100000">
                                              <p:val>
                                                <p:strVal val="#ppt_w"/>
                                              </p:val>
                                            </p:tav>
                                          </p:tavLst>
                                        </p:anim>
                                        <p:anim calcmode="lin" valueType="num">
                                          <p:cBhvr>
                                            <p:cTn id="125" dur="400" fill="hold"/>
                                            <p:tgtEl>
                                              <p:spTgt spid="48"/>
                                            </p:tgtEl>
                                            <p:attrNameLst>
                                              <p:attrName>ppt_h</p:attrName>
                                            </p:attrNameLst>
                                          </p:cBhvr>
                                          <p:tavLst>
                                            <p:tav tm="0">
                                              <p:val>
                                                <p:fltVal val="0"/>
                                              </p:val>
                                            </p:tav>
                                            <p:tav tm="100000">
                                              <p:val>
                                                <p:strVal val="#ppt_h"/>
                                              </p:val>
                                            </p:tav>
                                          </p:tavLst>
                                        </p:anim>
                                        <p:anim calcmode="lin" valueType="num">
                                          <p:cBhvr>
                                            <p:cTn id="126" dur="400" fill="hold"/>
                                            <p:tgtEl>
                                              <p:spTgt spid="48"/>
                                            </p:tgtEl>
                                            <p:attrNameLst>
                                              <p:attrName>style.rotation</p:attrName>
                                            </p:attrNameLst>
                                          </p:cBhvr>
                                          <p:tavLst>
                                            <p:tav tm="0">
                                              <p:val>
                                                <p:fltVal val="90"/>
                                              </p:val>
                                            </p:tav>
                                            <p:tav tm="100000">
                                              <p:val>
                                                <p:fltVal val="0"/>
                                              </p:val>
                                            </p:tav>
                                          </p:tavLst>
                                        </p:anim>
                                        <p:animEffect transition="in" filter="fade">
                                          <p:cBhvr>
                                            <p:cTn id="127" dur="400"/>
                                            <p:tgtEl>
                                              <p:spTgt spid="48"/>
                                            </p:tgtEl>
                                          </p:cBhvr>
                                        </p:animEffect>
                                      </p:childTnLst>
                                    </p:cTn>
                                  </p:par>
                                </p:childTnLst>
                              </p:cTn>
                            </p:par>
                            <p:par>
                              <p:cTn id="128" fill="hold">
                                <p:stCondLst>
                                  <p:cond delay="9120"/>
                                </p:stCondLst>
                                <p:childTnLst>
                                  <p:par>
                                    <p:cTn id="129" presetID="22" presetClass="entr" presetSubtype="1" fill="hold" grpId="0" nodeType="afterEffect">
                                      <p:stCondLst>
                                        <p:cond delay="0"/>
                                      </p:stCondLst>
                                      <p:childTnLst>
                                        <p:set>
                                          <p:cBhvr>
                                            <p:cTn id="130" dur="1" fill="hold">
                                              <p:stCondLst>
                                                <p:cond delay="0"/>
                                              </p:stCondLst>
                                            </p:cTn>
                                            <p:tgtEl>
                                              <p:spTgt spid="44"/>
                                            </p:tgtEl>
                                            <p:attrNameLst>
                                              <p:attrName>style.visibility</p:attrName>
                                            </p:attrNameLst>
                                          </p:cBhvr>
                                          <p:to>
                                            <p:strVal val="visible"/>
                                          </p:to>
                                        </p:set>
                                        <p:animEffect transition="in" filter="wipe(up)">
                                          <p:cBhvr>
                                            <p:cTn id="131" dur="500"/>
                                            <p:tgtEl>
                                              <p:spTgt spid="44"/>
                                            </p:tgtEl>
                                          </p:cBhvr>
                                        </p:animEffect>
                                      </p:childTnLst>
                                    </p:cTn>
                                  </p:par>
                                </p:childTnLst>
                              </p:cTn>
                            </p:par>
                            <p:par>
                              <p:cTn id="132" fill="hold">
                                <p:stCondLst>
                                  <p:cond delay="9620"/>
                                </p:stCondLst>
                                <p:childTnLst>
                                  <p:par>
                                    <p:cTn id="133" presetID="53" presetClass="entr" presetSubtype="16" fill="hold" grpId="0" nodeType="afterEffect">
                                      <p:stCondLst>
                                        <p:cond delay="0"/>
                                      </p:stCondLst>
                                      <p:childTnLst>
                                        <p:set>
                                          <p:cBhvr>
                                            <p:cTn id="134" dur="1" fill="hold">
                                              <p:stCondLst>
                                                <p:cond delay="0"/>
                                              </p:stCondLst>
                                            </p:cTn>
                                            <p:tgtEl>
                                              <p:spTgt spid="38"/>
                                            </p:tgtEl>
                                            <p:attrNameLst>
                                              <p:attrName>style.visibility</p:attrName>
                                            </p:attrNameLst>
                                          </p:cBhvr>
                                          <p:to>
                                            <p:strVal val="visible"/>
                                          </p:to>
                                        </p:set>
                                        <p:anim calcmode="lin" valueType="num">
                                          <p:cBhvr>
                                            <p:cTn id="135" dur="300" fill="hold"/>
                                            <p:tgtEl>
                                              <p:spTgt spid="38"/>
                                            </p:tgtEl>
                                            <p:attrNameLst>
                                              <p:attrName>ppt_w</p:attrName>
                                            </p:attrNameLst>
                                          </p:cBhvr>
                                          <p:tavLst>
                                            <p:tav tm="0">
                                              <p:val>
                                                <p:fltVal val="0"/>
                                              </p:val>
                                            </p:tav>
                                            <p:tav tm="100000">
                                              <p:val>
                                                <p:strVal val="#ppt_w"/>
                                              </p:val>
                                            </p:tav>
                                          </p:tavLst>
                                        </p:anim>
                                        <p:anim calcmode="lin" valueType="num">
                                          <p:cBhvr>
                                            <p:cTn id="136" dur="300" fill="hold"/>
                                            <p:tgtEl>
                                              <p:spTgt spid="38"/>
                                            </p:tgtEl>
                                            <p:attrNameLst>
                                              <p:attrName>ppt_h</p:attrName>
                                            </p:attrNameLst>
                                          </p:cBhvr>
                                          <p:tavLst>
                                            <p:tav tm="0">
                                              <p:val>
                                                <p:fltVal val="0"/>
                                              </p:val>
                                            </p:tav>
                                            <p:tav tm="100000">
                                              <p:val>
                                                <p:strVal val="#ppt_h"/>
                                              </p:val>
                                            </p:tav>
                                          </p:tavLst>
                                        </p:anim>
                                        <p:animEffect transition="in" filter="fade">
                                          <p:cBhvr>
                                            <p:cTn id="137" dur="300"/>
                                            <p:tgtEl>
                                              <p:spTgt spid="38"/>
                                            </p:tgtEl>
                                          </p:cBhvr>
                                        </p:animEffect>
                                      </p:childTnLst>
                                    </p:cTn>
                                  </p:par>
                                </p:childTnLst>
                              </p:cTn>
                            </p:par>
                            <p:par>
                              <p:cTn id="138" fill="hold">
                                <p:stCondLst>
                                  <p:cond delay="9920"/>
                                </p:stCondLst>
                                <p:childTnLst>
                                  <p:par>
                                    <p:cTn id="139" presetID="22" presetClass="entr" presetSubtype="4" fill="hold" grpId="0" nodeType="afterEffect">
                                      <p:stCondLst>
                                        <p:cond delay="0"/>
                                      </p:stCondLst>
                                      <p:childTnLst>
                                        <p:set>
                                          <p:cBhvr>
                                            <p:cTn id="140" dur="1" fill="hold">
                                              <p:stCondLst>
                                                <p:cond delay="0"/>
                                              </p:stCondLst>
                                            </p:cTn>
                                            <p:tgtEl>
                                              <p:spTgt spid="29"/>
                                            </p:tgtEl>
                                            <p:attrNameLst>
                                              <p:attrName>style.visibility</p:attrName>
                                            </p:attrNameLst>
                                          </p:cBhvr>
                                          <p:to>
                                            <p:strVal val="visible"/>
                                          </p:to>
                                        </p:set>
                                        <p:animEffect transition="in" filter="wipe(down)">
                                          <p:cBhvr>
                                            <p:cTn id="141" dur="500"/>
                                            <p:tgtEl>
                                              <p:spTgt spid="29"/>
                                            </p:tgtEl>
                                          </p:cBhvr>
                                        </p:animEffect>
                                      </p:childTnLst>
                                    </p:cTn>
                                  </p:par>
                                </p:childTnLst>
                              </p:cTn>
                            </p:par>
                            <p:par>
                              <p:cTn id="142" fill="hold">
                                <p:stCondLst>
                                  <p:cond delay="10420"/>
                                </p:stCondLst>
                                <p:childTnLst>
                                  <p:par>
                                    <p:cTn id="143" presetID="31" presetClass="entr" presetSubtype="0" fill="hold" grpId="0" nodeType="afterEffect">
                                      <p:stCondLst>
                                        <p:cond delay="0"/>
                                      </p:stCondLst>
                                      <p:childTnLst>
                                        <p:set>
                                          <p:cBhvr>
                                            <p:cTn id="144" dur="1" fill="hold">
                                              <p:stCondLst>
                                                <p:cond delay="0"/>
                                              </p:stCondLst>
                                            </p:cTn>
                                            <p:tgtEl>
                                              <p:spTgt spid="50"/>
                                            </p:tgtEl>
                                            <p:attrNameLst>
                                              <p:attrName>style.visibility</p:attrName>
                                            </p:attrNameLst>
                                          </p:cBhvr>
                                          <p:to>
                                            <p:strVal val="visible"/>
                                          </p:to>
                                        </p:set>
                                        <p:anim calcmode="lin" valueType="num">
                                          <p:cBhvr>
                                            <p:cTn id="145" dur="400" fill="hold"/>
                                            <p:tgtEl>
                                              <p:spTgt spid="50"/>
                                            </p:tgtEl>
                                            <p:attrNameLst>
                                              <p:attrName>ppt_w</p:attrName>
                                            </p:attrNameLst>
                                          </p:cBhvr>
                                          <p:tavLst>
                                            <p:tav tm="0">
                                              <p:val>
                                                <p:fltVal val="0"/>
                                              </p:val>
                                            </p:tav>
                                            <p:tav tm="100000">
                                              <p:val>
                                                <p:strVal val="#ppt_w"/>
                                              </p:val>
                                            </p:tav>
                                          </p:tavLst>
                                        </p:anim>
                                        <p:anim calcmode="lin" valueType="num">
                                          <p:cBhvr>
                                            <p:cTn id="146" dur="400" fill="hold"/>
                                            <p:tgtEl>
                                              <p:spTgt spid="50"/>
                                            </p:tgtEl>
                                            <p:attrNameLst>
                                              <p:attrName>ppt_h</p:attrName>
                                            </p:attrNameLst>
                                          </p:cBhvr>
                                          <p:tavLst>
                                            <p:tav tm="0">
                                              <p:val>
                                                <p:fltVal val="0"/>
                                              </p:val>
                                            </p:tav>
                                            <p:tav tm="100000">
                                              <p:val>
                                                <p:strVal val="#ppt_h"/>
                                              </p:val>
                                            </p:tav>
                                          </p:tavLst>
                                        </p:anim>
                                        <p:anim calcmode="lin" valueType="num">
                                          <p:cBhvr>
                                            <p:cTn id="147" dur="400" fill="hold"/>
                                            <p:tgtEl>
                                              <p:spTgt spid="50"/>
                                            </p:tgtEl>
                                            <p:attrNameLst>
                                              <p:attrName>style.rotation</p:attrName>
                                            </p:attrNameLst>
                                          </p:cBhvr>
                                          <p:tavLst>
                                            <p:tav tm="0">
                                              <p:val>
                                                <p:fltVal val="90"/>
                                              </p:val>
                                            </p:tav>
                                            <p:tav tm="100000">
                                              <p:val>
                                                <p:fltVal val="0"/>
                                              </p:val>
                                            </p:tav>
                                          </p:tavLst>
                                        </p:anim>
                                        <p:animEffect transition="in" filter="fade">
                                          <p:cBhvr>
                                            <p:cTn id="148" dur="400"/>
                                            <p:tgtEl>
                                              <p:spTgt spid="50"/>
                                            </p:tgtEl>
                                          </p:cBhvr>
                                        </p:animEffect>
                                      </p:childTnLst>
                                    </p:cTn>
                                  </p:par>
                                </p:childTnLst>
                              </p:cTn>
                            </p:par>
                            <p:par>
                              <p:cTn id="149" fill="hold">
                                <p:stCondLst>
                                  <p:cond delay="10820"/>
                                </p:stCondLst>
                                <p:childTnLst>
                                  <p:par>
                                    <p:cTn id="150" presetID="22" presetClass="entr" presetSubtype="1" fill="hold" grpId="0" nodeType="afterEffect">
                                      <p:stCondLst>
                                        <p:cond delay="0"/>
                                      </p:stCondLst>
                                      <p:childTnLst>
                                        <p:set>
                                          <p:cBhvr>
                                            <p:cTn id="151" dur="1" fill="hold">
                                              <p:stCondLst>
                                                <p:cond delay="0"/>
                                              </p:stCondLst>
                                            </p:cTn>
                                            <p:tgtEl>
                                              <p:spTgt spid="49"/>
                                            </p:tgtEl>
                                            <p:attrNameLst>
                                              <p:attrName>style.visibility</p:attrName>
                                            </p:attrNameLst>
                                          </p:cBhvr>
                                          <p:to>
                                            <p:strVal val="visible"/>
                                          </p:to>
                                        </p:set>
                                        <p:animEffect transition="in" filter="wipe(up)">
                                          <p:cBhvr>
                                            <p:cTn id="15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p:bldP spid="41" grpId="0"/>
          <p:bldP spid="43" grpId="0"/>
          <p:bldP spid="44" grpId="0"/>
          <p:bldP spid="48" grpId="0"/>
          <p:bldP spid="49" grpId="0"/>
          <p:bldP spid="50" grpId="0"/>
          <p:bldP spid="5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9" name="任意多边形 38"/>
          <p:cNvSpPr/>
          <p:nvPr/>
        </p:nvSpPr>
        <p:spPr bwMode="auto">
          <a:xfrm flipV="1">
            <a:off x="8261735" y="0"/>
            <a:ext cx="3935028" cy="2636912"/>
          </a:xfrm>
          <a:custGeom>
            <a:avLst/>
            <a:gdLst>
              <a:gd name="connsiteX0" fmla="*/ 3935028 w 3935028"/>
              <a:gd name="connsiteY0" fmla="*/ 198975 h 2636912"/>
              <a:gd name="connsiteX1" fmla="*/ 3935028 w 3935028"/>
              <a:gd name="connsiteY1" fmla="*/ 0 h 2636912"/>
              <a:gd name="connsiteX2" fmla="*/ 3935024 w 3935028"/>
              <a:gd name="connsiteY2" fmla="*/ 0 h 2636912"/>
              <a:gd name="connsiteX3" fmla="*/ 3935024 w 3935028"/>
              <a:gd name="connsiteY3" fmla="*/ 198974 h 2636912"/>
              <a:gd name="connsiteX4" fmla="*/ 0 w 3935028"/>
              <a:gd name="connsiteY4" fmla="*/ 2636912 h 2636912"/>
              <a:gd name="connsiteX5" fmla="*/ 3935028 w 3935028"/>
              <a:gd name="connsiteY5" fmla="*/ 2636912 h 2636912"/>
              <a:gd name="connsiteX6" fmla="*/ 3935028 w 3935028"/>
              <a:gd name="connsiteY6" fmla="*/ 841978 h 2636912"/>
              <a:gd name="connsiteX7" fmla="*/ 3423011 w 3935028"/>
              <a:gd name="connsiteY7" fmla="*/ 132900 h 2636912"/>
              <a:gd name="connsiteX8" fmla="*/ 49168 w 3935028"/>
              <a:gd name="connsiteY8" fmla="*/ 2596879 h 2636912"/>
              <a:gd name="connsiteX9" fmla="*/ 0 w 3935028"/>
              <a:gd name="connsiteY9" fmla="*/ 2636911 h 263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5028" h="2636912">
                <a:moveTo>
                  <a:pt x="3935028" y="198975"/>
                </a:moveTo>
                <a:lnTo>
                  <a:pt x="3935028" y="0"/>
                </a:lnTo>
                <a:lnTo>
                  <a:pt x="3935024" y="0"/>
                </a:lnTo>
                <a:lnTo>
                  <a:pt x="3935024" y="198974"/>
                </a:lnTo>
                <a:close/>
                <a:moveTo>
                  <a:pt x="0" y="2636912"/>
                </a:moveTo>
                <a:lnTo>
                  <a:pt x="3935028" y="2636912"/>
                </a:lnTo>
                <a:lnTo>
                  <a:pt x="3935028" y="841978"/>
                </a:lnTo>
                <a:lnTo>
                  <a:pt x="3423011" y="132900"/>
                </a:lnTo>
                <a:lnTo>
                  <a:pt x="49168" y="2596879"/>
                </a:lnTo>
                <a:lnTo>
                  <a:pt x="0" y="2636911"/>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701"/>
          <a:stretch/>
        </p:blipFill>
        <p:spPr>
          <a:xfrm>
            <a:off x="-1" y="0"/>
            <a:ext cx="10418862" cy="6858000"/>
          </a:xfrm>
          <a:prstGeom prst="rect">
            <a:avLst/>
          </a:prstGeom>
        </p:spPr>
      </p:pic>
      <p:sp>
        <p:nvSpPr>
          <p:cNvPr id="4" name="等腰三角形 3"/>
          <p:cNvSpPr/>
          <p:nvPr/>
        </p:nvSpPr>
        <p:spPr bwMode="auto">
          <a:xfrm rot="5400000">
            <a:off x="-1219474" y="2092899"/>
            <a:ext cx="4663255" cy="2224308"/>
          </a:xfrm>
          <a:prstGeom prst="triangle">
            <a:avLst>
              <a:gd name="adj" fmla="val 36213"/>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任意多边形 34"/>
          <p:cNvSpPr/>
          <p:nvPr/>
        </p:nvSpPr>
        <p:spPr bwMode="auto">
          <a:xfrm>
            <a:off x="9067422" y="3354912"/>
            <a:ext cx="3129342" cy="3503088"/>
          </a:xfrm>
          <a:custGeom>
            <a:avLst/>
            <a:gdLst>
              <a:gd name="connsiteX0" fmla="*/ 2575574 w 3129342"/>
              <a:gd name="connsiteY0" fmla="*/ 0 h 3503088"/>
              <a:gd name="connsiteX1" fmla="*/ 2579896 w 3129342"/>
              <a:gd name="connsiteY1" fmla="*/ 0 h 3503088"/>
              <a:gd name="connsiteX2" fmla="*/ 3129339 w 3129342"/>
              <a:gd name="connsiteY2" fmla="*/ 434126 h 3503088"/>
              <a:gd name="connsiteX3" fmla="*/ 3129339 w 3129342"/>
              <a:gd name="connsiteY3" fmla="*/ 0 h 3503088"/>
              <a:gd name="connsiteX4" fmla="*/ 3129342 w 3129342"/>
              <a:gd name="connsiteY4" fmla="*/ 0 h 3503088"/>
              <a:gd name="connsiteX5" fmla="*/ 3129342 w 3129342"/>
              <a:gd name="connsiteY5" fmla="*/ 3503088 h 3503088"/>
              <a:gd name="connsiteX6" fmla="*/ 0 w 3129342"/>
              <a:gd name="connsiteY6" fmla="*/ 3503088 h 3503088"/>
              <a:gd name="connsiteX7" fmla="*/ 0 w 3129342"/>
              <a:gd name="connsiteY7" fmla="*/ 3503087 h 350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342" h="3503088">
                <a:moveTo>
                  <a:pt x="2575574" y="0"/>
                </a:moveTo>
                <a:lnTo>
                  <a:pt x="2579896" y="0"/>
                </a:lnTo>
                <a:lnTo>
                  <a:pt x="3129339" y="434126"/>
                </a:lnTo>
                <a:lnTo>
                  <a:pt x="3129339" y="0"/>
                </a:lnTo>
                <a:lnTo>
                  <a:pt x="3129342" y="0"/>
                </a:lnTo>
                <a:lnTo>
                  <a:pt x="3129342" y="3503088"/>
                </a:lnTo>
                <a:lnTo>
                  <a:pt x="0" y="3503088"/>
                </a:lnTo>
                <a:lnTo>
                  <a:pt x="0" y="3503087"/>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TextBox 58"/>
          <p:cNvSpPr txBox="1"/>
          <p:nvPr/>
        </p:nvSpPr>
        <p:spPr>
          <a:xfrm>
            <a:off x="430959" y="1792264"/>
            <a:ext cx="1010213" cy="1862048"/>
          </a:xfrm>
          <a:prstGeom prst="rect">
            <a:avLst/>
          </a:prstGeom>
          <a:noFill/>
        </p:spPr>
        <p:txBody>
          <a:bodyPr wrap="none" rtlCol="0">
            <a:spAutoFit/>
          </a:bodyPr>
          <a:lstStyle>
            <a:defPPr>
              <a:defRPr lang="zh-CN"/>
            </a:defPPr>
            <a:lvl1pPr algn="ctr">
              <a:defRPr sz="11500" b="1">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5</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TextBox 12"/>
          <p:cNvSpPr txBox="1"/>
          <p:nvPr/>
        </p:nvSpPr>
        <p:spPr>
          <a:xfrm>
            <a:off x="2327395" y="2098139"/>
            <a:ext cx="7443393" cy="1015663"/>
          </a:xfrm>
          <a:prstGeom prst="rect">
            <a:avLst/>
          </a:prstGeom>
          <a:noFill/>
        </p:spPr>
        <p:txBody>
          <a:bodyPr wrap="square" rtlCol="0">
            <a:spAutoFit/>
          </a:bodyPr>
          <a:lstStyle>
            <a:defPPr>
              <a:defRPr lang="zh-CN"/>
            </a:defPPr>
            <a:lvl1pPr>
              <a:defRPr sz="6000" b="1">
                <a:solidFill>
                  <a:srgbClr val="313530"/>
                </a:solidFill>
                <a:latin typeface="+mj-ea"/>
                <a:ea typeface="+mj-ea"/>
              </a:defRPr>
            </a:lvl1pPr>
          </a:lstStyle>
          <a:p>
            <a:r>
              <a:rPr lang="zh-CN" altLang="en-US" dirty="0">
                <a:latin typeface="Century Gothic" panose="020B0502020202020204" pitchFamily="34" charset="0"/>
                <a:ea typeface="思源黑体 CN Normal" panose="020B0400000000000000" pitchFamily="34" charset="-122"/>
                <a:cs typeface="宋体" pitchFamily="2" charset="-122"/>
                <a:sym typeface="Century Gothic" panose="020B0502020202020204" pitchFamily="34" charset="0"/>
              </a:rPr>
              <a:t>融资和财务分析</a:t>
            </a:r>
          </a:p>
        </p:txBody>
      </p:sp>
      <p:sp>
        <p:nvSpPr>
          <p:cNvPr id="54" name="TextBox 65"/>
          <p:cNvSpPr txBox="1"/>
          <p:nvPr/>
        </p:nvSpPr>
        <p:spPr>
          <a:xfrm>
            <a:off x="2718396" y="3238550"/>
            <a:ext cx="1563555" cy="369332"/>
          </a:xfrm>
          <a:prstGeom prst="rect">
            <a:avLst/>
          </a:prstGeom>
          <a:noFill/>
        </p:spPr>
        <p:txBody>
          <a:bodyPr wrap="square" rtlCol="0">
            <a:spAutoFit/>
          </a:body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融资方案</a:t>
            </a:r>
          </a:p>
        </p:txBody>
      </p:sp>
      <p:sp>
        <p:nvSpPr>
          <p:cNvPr id="55" name="TextBox 66"/>
          <p:cNvSpPr txBox="1"/>
          <p:nvPr/>
        </p:nvSpPr>
        <p:spPr>
          <a:xfrm>
            <a:off x="4522241"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费用预算</a:t>
            </a:r>
          </a:p>
        </p:txBody>
      </p:sp>
      <p:sp>
        <p:nvSpPr>
          <p:cNvPr id="60" name="Freeform 21"/>
          <p:cNvSpPr>
            <a:spLocks noEditPoints="1"/>
          </p:cNvSpPr>
          <p:nvPr/>
        </p:nvSpPr>
        <p:spPr bwMode="auto">
          <a:xfrm>
            <a:off x="2436313"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Freeform 22"/>
          <p:cNvSpPr>
            <a:spLocks noEditPoints="1"/>
          </p:cNvSpPr>
          <p:nvPr/>
        </p:nvSpPr>
        <p:spPr bwMode="auto">
          <a:xfrm>
            <a:off x="4225150"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TextBox 15"/>
          <p:cNvSpPr txBox="1"/>
          <p:nvPr/>
        </p:nvSpPr>
        <p:spPr>
          <a:xfrm>
            <a:off x="6436808" y="323855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未来规划</a:t>
            </a:r>
          </a:p>
        </p:txBody>
      </p:sp>
      <p:sp>
        <p:nvSpPr>
          <p:cNvPr id="63" name="Freeform 22"/>
          <p:cNvSpPr>
            <a:spLocks noEditPoints="1"/>
          </p:cNvSpPr>
          <p:nvPr/>
        </p:nvSpPr>
        <p:spPr bwMode="auto">
          <a:xfrm>
            <a:off x="6139717"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44071702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childTnLst>
                              </p:cTn>
                            </p:par>
                            <p:par>
                              <p:cTn id="48" fill="hold">
                                <p:stCondLst>
                                  <p:cond delay="3150"/>
                                </p:stCondLst>
                                <p:childTnLst>
                                  <p:par>
                                    <p:cTn id="49" presetID="22" presetClass="entr" presetSubtype="8"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500"/>
                                            <p:tgtEl>
                                              <p:spTgt spid="5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60" grpId="0" animBg="1"/>
          <p:bldP spid="61" grpId="0" animBg="1"/>
          <p:bldP spid="62" grpId="0"/>
          <p:bldP spid="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4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childTnLst>
                              </p:cTn>
                            </p:par>
                            <p:par>
                              <p:cTn id="48" fill="hold">
                                <p:stCondLst>
                                  <p:cond delay="3150"/>
                                </p:stCondLst>
                                <p:childTnLst>
                                  <p:par>
                                    <p:cTn id="49" presetID="22" presetClass="entr" presetSubtype="8"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500"/>
                                            <p:tgtEl>
                                              <p:spTgt spid="5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60" grpId="0" animBg="1"/>
          <p:bldP spid="61" grpId="0" animBg="1"/>
          <p:bldP spid="62" grpId="0"/>
          <p:bldP spid="63"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融资方案</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TextBox 76"/>
          <p:cNvSpPr txBox="1"/>
          <p:nvPr/>
        </p:nvSpPr>
        <p:spPr>
          <a:xfrm>
            <a:off x="1638883" y="4635492"/>
            <a:ext cx="2058528" cy="584775"/>
          </a:xfrm>
          <a:prstGeom prst="rect">
            <a:avLst/>
          </a:prstGeom>
          <a:noFill/>
        </p:spPr>
        <p:txBody>
          <a:bodyPr wrap="square" rtlCol="0">
            <a:spAutoFit/>
          </a:bodyPr>
          <a:lstStyle/>
          <a:p>
            <a:pPr algn="ctr"/>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200</a:t>
            </a:r>
            <a:r>
              <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万元</a:t>
            </a:r>
          </a:p>
        </p:txBody>
      </p:sp>
      <p:sp>
        <p:nvSpPr>
          <p:cNvPr id="26" name="文本框 25"/>
          <p:cNvSpPr txBox="1"/>
          <p:nvPr/>
        </p:nvSpPr>
        <p:spPr>
          <a:xfrm>
            <a:off x="1385507" y="5180817"/>
            <a:ext cx="2565280" cy="707886"/>
          </a:xfrm>
          <a:prstGeom prst="rect">
            <a:avLst/>
          </a:prstGeom>
          <a:noFill/>
        </p:spPr>
        <p:txBody>
          <a:bodyPr wrap="square" rtlCol="0">
            <a:spAutoFit/>
          </a:bodyPr>
          <a:lstStyle/>
          <a:p>
            <a:pPr algn="ct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由个创始人共同出资</a:t>
            </a:r>
            <a:endPar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endParaRPr>
          </a:p>
          <a:p>
            <a:pPr algn="ct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（已落实）</a:t>
            </a:r>
            <a:endPar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TextBox 76"/>
          <p:cNvSpPr txBox="1"/>
          <p:nvPr/>
        </p:nvSpPr>
        <p:spPr>
          <a:xfrm>
            <a:off x="2616554" y="1233297"/>
            <a:ext cx="6963654" cy="646331"/>
          </a:xfrm>
          <a:prstGeom prst="rect">
            <a:avLst/>
          </a:prstGeom>
          <a:noFill/>
        </p:spPr>
        <p:txBody>
          <a:bodyPr wrap="square" rtlCol="0">
            <a:spAutoFit/>
          </a:bodyPr>
          <a:lstStyle/>
          <a:p>
            <a:pPr algn="ctr"/>
            <a:r>
              <a:rPr lang="zh-CN" altLang="en-US" sz="2800" b="1" dirty="0">
                <a:latin typeface="Century Gothic" panose="020B0502020202020204" pitchFamily="34" charset="0"/>
                <a:ea typeface="思源黑体 CN Normal" panose="020B0400000000000000" pitchFamily="34" charset="-122"/>
                <a:sym typeface="Century Gothic" panose="020B0502020202020204" pitchFamily="34" charset="0"/>
              </a:rPr>
              <a:t>一期投资</a:t>
            </a:r>
            <a:r>
              <a:rPr lang="en-US" altLang="zh-CN" sz="36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350</a:t>
            </a:r>
            <a:r>
              <a:rPr lang="zh-CN" altLang="en-US" sz="2800" b="1" dirty="0">
                <a:latin typeface="Century Gothic" panose="020B0502020202020204" pitchFamily="34" charset="0"/>
                <a:ea typeface="思源黑体 CN Normal" panose="020B0400000000000000" pitchFamily="34" charset="-122"/>
                <a:sym typeface="Century Gothic" panose="020B0502020202020204" pitchFamily="34" charset="0"/>
              </a:rPr>
              <a:t>万元，资金来源如下：</a:t>
            </a:r>
          </a:p>
        </p:txBody>
      </p:sp>
      <p:sp>
        <p:nvSpPr>
          <p:cNvPr id="28" name="TextBox 76"/>
          <p:cNvSpPr txBox="1"/>
          <p:nvPr/>
        </p:nvSpPr>
        <p:spPr>
          <a:xfrm>
            <a:off x="4968937" y="4635492"/>
            <a:ext cx="2058528" cy="584775"/>
          </a:xfrm>
          <a:prstGeom prst="rect">
            <a:avLst/>
          </a:prstGeom>
          <a:noFill/>
        </p:spPr>
        <p:txBody>
          <a:bodyPr wrap="square" rtlCol="0">
            <a:spAutoFit/>
          </a:bodyPr>
          <a:lstStyle/>
          <a:p>
            <a:pPr algn="ctr"/>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100</a:t>
            </a:r>
            <a:r>
              <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万元</a:t>
            </a:r>
          </a:p>
        </p:txBody>
      </p:sp>
      <p:sp>
        <p:nvSpPr>
          <p:cNvPr id="29" name="文本框 28"/>
          <p:cNvSpPr txBox="1"/>
          <p:nvPr/>
        </p:nvSpPr>
        <p:spPr>
          <a:xfrm>
            <a:off x="4715561" y="5180817"/>
            <a:ext cx="2565280" cy="707886"/>
          </a:xfrm>
          <a:prstGeom prst="rect">
            <a:avLst/>
          </a:prstGeom>
          <a:noFill/>
        </p:spPr>
        <p:txBody>
          <a:bodyPr wrap="square" rtlCol="0">
            <a:spAutoFit/>
          </a:bodyPr>
          <a:lstStyle/>
          <a:p>
            <a:pPr algn="ct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来自风险投资机构</a:t>
            </a:r>
            <a:endPar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endParaRPr>
          </a:p>
          <a:p>
            <a:pPr algn="ctr"/>
            <a:r>
              <a:rPr lang="zh-CN" altLang="en-US"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（未落实）</a:t>
            </a:r>
            <a:endParaRPr lang="en-US" altLang="zh-CN" sz="20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TextBox 76"/>
          <p:cNvSpPr txBox="1"/>
          <p:nvPr/>
        </p:nvSpPr>
        <p:spPr>
          <a:xfrm>
            <a:off x="8449116" y="4635492"/>
            <a:ext cx="2058528" cy="584775"/>
          </a:xfrm>
          <a:prstGeom prst="rect">
            <a:avLst/>
          </a:prstGeom>
          <a:noFill/>
        </p:spPr>
        <p:txBody>
          <a:bodyPr wrap="square" rtlCol="0">
            <a:spAutoFit/>
          </a:bodyPr>
          <a:lstStyle/>
          <a:p>
            <a:pPr algn="ctr"/>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50</a:t>
            </a:r>
            <a:r>
              <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万元</a:t>
            </a:r>
          </a:p>
        </p:txBody>
      </p:sp>
      <p:sp>
        <p:nvSpPr>
          <p:cNvPr id="31" name="文本框 30"/>
          <p:cNvSpPr txBox="1"/>
          <p:nvPr/>
        </p:nvSpPr>
        <p:spPr>
          <a:xfrm>
            <a:off x="8195740" y="5180817"/>
            <a:ext cx="2565280" cy="707886"/>
          </a:xfrm>
          <a:prstGeom prst="rect">
            <a:avLst/>
          </a:prstGeom>
          <a:noFill/>
        </p:spPr>
        <p:txBody>
          <a:bodyPr wrap="square" rtlCol="0">
            <a:spAutoFit/>
          </a:bodyPr>
          <a:lstStyle/>
          <a:p>
            <a:pPr algn="ct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银行贷款</a:t>
            </a:r>
            <a:endPar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endParaRPr>
          </a:p>
          <a:p>
            <a:pPr algn="ct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（办理中）</a:t>
            </a:r>
            <a:endParaRPr lang="en-US" altLang="zh-CN" sz="20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椭圆 32"/>
          <p:cNvSpPr/>
          <p:nvPr/>
        </p:nvSpPr>
        <p:spPr bwMode="auto">
          <a:xfrm>
            <a:off x="8525999" y="2371105"/>
            <a:ext cx="2103914" cy="2103914"/>
          </a:xfrm>
          <a:prstGeom prst="ellipse">
            <a:avLst/>
          </a:prstGeom>
          <a:solidFill>
            <a:schemeClr val="accent2"/>
          </a:solidFill>
          <a:ln w="9525" cap="flat" cmpd="sng" algn="ctr">
            <a:solidFill>
              <a:schemeClr val="tx2">
                <a:lumMod val="9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椭圆 33"/>
          <p:cNvSpPr/>
          <p:nvPr/>
        </p:nvSpPr>
        <p:spPr bwMode="auto">
          <a:xfrm>
            <a:off x="5010949" y="2371105"/>
            <a:ext cx="2103914" cy="2103914"/>
          </a:xfrm>
          <a:prstGeom prst="ellipse">
            <a:avLst/>
          </a:prstGeom>
          <a:solidFill>
            <a:schemeClr val="accent2"/>
          </a:solidFill>
          <a:ln w="9525" cap="flat" cmpd="sng" algn="ctr">
            <a:solidFill>
              <a:schemeClr val="tx2">
                <a:lumMod val="9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椭圆 34"/>
          <p:cNvSpPr/>
          <p:nvPr/>
        </p:nvSpPr>
        <p:spPr bwMode="auto">
          <a:xfrm>
            <a:off x="1638883" y="2371105"/>
            <a:ext cx="2103914" cy="2103914"/>
          </a:xfrm>
          <a:prstGeom prst="ellipse">
            <a:avLst/>
          </a:prstGeom>
          <a:solidFill>
            <a:schemeClr val="accent2"/>
          </a:solidFill>
          <a:ln w="9525" cap="flat" cmpd="sng" algn="ctr">
            <a:solidFill>
              <a:schemeClr val="tx2">
                <a:lumMod val="9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Pie 10"/>
          <p:cNvSpPr/>
          <p:nvPr/>
        </p:nvSpPr>
        <p:spPr>
          <a:xfrm>
            <a:off x="4998126" y="2387038"/>
            <a:ext cx="2072050" cy="2072048"/>
          </a:xfrm>
          <a:prstGeom prst="pie">
            <a:avLst>
              <a:gd name="adj1" fmla="val 6748909"/>
              <a:gd name="adj2" fmla="val 16200000"/>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7" name="Pie 11"/>
          <p:cNvSpPr/>
          <p:nvPr/>
        </p:nvSpPr>
        <p:spPr>
          <a:xfrm>
            <a:off x="8517174" y="2387038"/>
            <a:ext cx="2072050" cy="2072048"/>
          </a:xfrm>
          <a:prstGeom prst="pie">
            <a:avLst>
              <a:gd name="adj1" fmla="val 10552658"/>
              <a:gd name="adj2" fmla="val 14945890"/>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39" name="Pie 9"/>
          <p:cNvSpPr/>
          <p:nvPr/>
        </p:nvSpPr>
        <p:spPr>
          <a:xfrm>
            <a:off x="1622063" y="2387038"/>
            <a:ext cx="2072050" cy="2072048"/>
          </a:xfrm>
          <a:prstGeom prst="pie">
            <a:avLst>
              <a:gd name="adj1" fmla="val 11220407"/>
              <a:gd name="adj2" fmla="val 16200000"/>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40" name="Oval 1"/>
          <p:cNvSpPr/>
          <p:nvPr/>
        </p:nvSpPr>
        <p:spPr>
          <a:xfrm>
            <a:off x="1990553" y="2755527"/>
            <a:ext cx="1335070" cy="1335070"/>
          </a:xfrm>
          <a:prstGeom prst="ellipse">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Oval 2"/>
          <p:cNvSpPr/>
          <p:nvPr/>
        </p:nvSpPr>
        <p:spPr>
          <a:xfrm>
            <a:off x="5366616" y="2755527"/>
            <a:ext cx="1335070" cy="1335070"/>
          </a:xfrm>
          <a:prstGeom prst="ellipse">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Oval 3"/>
          <p:cNvSpPr/>
          <p:nvPr/>
        </p:nvSpPr>
        <p:spPr>
          <a:xfrm>
            <a:off x="8885663" y="2755527"/>
            <a:ext cx="1335070" cy="1335070"/>
          </a:xfrm>
          <a:prstGeom prst="ellipse">
            <a:avLst/>
          </a:prstGeom>
          <a:solidFill>
            <a:schemeClr val="bg1"/>
          </a:solidFill>
          <a:ln w="38100">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TextBox 29"/>
          <p:cNvSpPr txBox="1"/>
          <p:nvPr/>
        </p:nvSpPr>
        <p:spPr>
          <a:xfrm>
            <a:off x="2179430" y="3110911"/>
            <a:ext cx="957314"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rPr>
              <a:t>57%</a:t>
            </a:r>
            <a:endParaRPr kumimoji="0" lang="en-US" sz="3200" i="0" u="none" strike="noStrike" kern="120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49" name="TextBox 30"/>
          <p:cNvSpPr txBox="1"/>
          <p:nvPr/>
        </p:nvSpPr>
        <p:spPr>
          <a:xfrm>
            <a:off x="5555493" y="3110911"/>
            <a:ext cx="957314"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rPr>
              <a:t>29%</a:t>
            </a:r>
            <a:endParaRPr kumimoji="0" lang="en-US" sz="3200" i="0" u="none" strike="noStrike" kern="120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
        <p:nvSpPr>
          <p:cNvPr id="50" name="TextBox 31"/>
          <p:cNvSpPr txBox="1"/>
          <p:nvPr/>
        </p:nvSpPr>
        <p:spPr>
          <a:xfrm>
            <a:off x="9074542" y="3110911"/>
            <a:ext cx="957314"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rPr>
              <a:t>14%</a:t>
            </a:r>
            <a:endParaRPr kumimoji="0" lang="en-US" sz="3200" i="0" u="none" strike="noStrike" kern="120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cs typeface="+mn-ea"/>
              <a:sym typeface="Century Gothic" panose="020B0502020202020204" pitchFamily="34" charset="0"/>
            </a:endParaRPr>
          </a:p>
        </p:txBody>
      </p:sp>
    </p:spTree>
    <p:extLst>
      <p:ext uri="{BB962C8B-B14F-4D97-AF65-F5344CB8AC3E}">
        <p14:creationId xmlns:p14="http://schemas.microsoft.com/office/powerpoint/2010/main" val="121662044"/>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27"/>
                                            </p:tgtEl>
                                            <p:attrNameLst>
                                              <p:attrName>style.visibility</p:attrName>
                                            </p:attrNameLst>
                                          </p:cBhvr>
                                          <p:to>
                                            <p:strVal val="visible"/>
                                          </p:to>
                                        </p:set>
                                        <p:anim by="(-#ppt_w*2)" calcmode="lin" valueType="num">
                                          <p:cBhvr rctx="PPT">
                                            <p:cTn id="23" dur="250" autoRev="1" fill="hold">
                                              <p:stCondLst>
                                                <p:cond delay="0"/>
                                              </p:stCondLst>
                                            </p:cTn>
                                            <p:tgtEl>
                                              <p:spTgt spid="27"/>
                                            </p:tgtEl>
                                            <p:attrNameLst>
                                              <p:attrName>ppt_w</p:attrName>
                                            </p:attrNameLst>
                                          </p:cBhvr>
                                        </p:anim>
                                        <p:anim by="(#ppt_w*0.50)" calcmode="lin" valueType="num">
                                          <p:cBhvr>
                                            <p:cTn id="24" dur="250" decel="50000" autoRev="1" fill="hold">
                                              <p:stCondLst>
                                                <p:cond delay="0"/>
                                              </p:stCondLst>
                                            </p:cTn>
                                            <p:tgtEl>
                                              <p:spTgt spid="27"/>
                                            </p:tgtEl>
                                            <p:attrNameLst>
                                              <p:attrName>ppt_x</p:attrName>
                                            </p:attrNameLst>
                                          </p:cBhvr>
                                        </p:anim>
                                        <p:anim from="(-#ppt_h/2)" to="(#ppt_y)" calcmode="lin" valueType="num">
                                          <p:cBhvr>
                                            <p:cTn id="25" dur="500" fill="hold">
                                              <p:stCondLst>
                                                <p:cond delay="0"/>
                                              </p:stCondLst>
                                            </p:cTn>
                                            <p:tgtEl>
                                              <p:spTgt spid="27"/>
                                            </p:tgtEl>
                                            <p:attrNameLst>
                                              <p:attrName>ppt_y</p:attrName>
                                            </p:attrNameLst>
                                          </p:cBhvr>
                                        </p:anim>
                                        <p:animRot by="21600000">
                                          <p:cBhvr>
                                            <p:cTn id="26" dur="500" fill="hold">
                                              <p:stCondLst>
                                                <p:cond delay="0"/>
                                              </p:stCondLst>
                                            </p:cTn>
                                            <p:tgtEl>
                                              <p:spTgt spid="27"/>
                                            </p:tgtEl>
                                            <p:attrNameLst>
                                              <p:attrName>r</p:attrName>
                                            </p:attrNameLst>
                                          </p:cBhvr>
                                        </p:animRot>
                                      </p:childTnLst>
                                    </p:cTn>
                                  </p:par>
                                </p:childTnLst>
                              </p:cTn>
                            </p:par>
                            <p:par>
                              <p:cTn id="27" fill="hold">
                                <p:stCondLst>
                                  <p:cond delay="2220"/>
                                </p:stCondLst>
                                <p:childTnLst>
                                  <p:par>
                                    <p:cTn id="28" presetID="2" presetClass="entr" presetSubtype="1" fill="hold" grpId="0" nodeType="afterEffect" p14:presetBounceEnd="33333">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14:bounceEnd="33333">
                                          <p:cBhvr additive="base">
                                            <p:cTn id="30" dur="300" fill="hold"/>
                                            <p:tgtEl>
                                              <p:spTgt spid="40"/>
                                            </p:tgtEl>
                                            <p:attrNameLst>
                                              <p:attrName>ppt_x</p:attrName>
                                            </p:attrNameLst>
                                          </p:cBhvr>
                                          <p:tavLst>
                                            <p:tav tm="0">
                                              <p:val>
                                                <p:strVal val="#ppt_x"/>
                                              </p:val>
                                            </p:tav>
                                            <p:tav tm="100000">
                                              <p:val>
                                                <p:strVal val="#ppt_x"/>
                                              </p:val>
                                            </p:tav>
                                          </p:tavLst>
                                        </p:anim>
                                        <p:anim calcmode="lin" valueType="num" p14:bounceEnd="33333">
                                          <p:cBhvr additive="base">
                                            <p:cTn id="31" dur="3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33333">
                                      <p:stCondLst>
                                        <p:cond delay="100"/>
                                      </p:stCondLst>
                                      <p:childTnLst>
                                        <p:set>
                                          <p:cBhvr>
                                            <p:cTn id="33" dur="1" fill="hold">
                                              <p:stCondLst>
                                                <p:cond delay="0"/>
                                              </p:stCondLst>
                                            </p:cTn>
                                            <p:tgtEl>
                                              <p:spTgt spid="41"/>
                                            </p:tgtEl>
                                            <p:attrNameLst>
                                              <p:attrName>style.visibility</p:attrName>
                                            </p:attrNameLst>
                                          </p:cBhvr>
                                          <p:to>
                                            <p:strVal val="visible"/>
                                          </p:to>
                                        </p:set>
                                        <p:anim calcmode="lin" valueType="num" p14:bounceEnd="33333">
                                          <p:cBhvr additive="base">
                                            <p:cTn id="34" dur="300" fill="hold"/>
                                            <p:tgtEl>
                                              <p:spTgt spid="41"/>
                                            </p:tgtEl>
                                            <p:attrNameLst>
                                              <p:attrName>ppt_x</p:attrName>
                                            </p:attrNameLst>
                                          </p:cBhvr>
                                          <p:tavLst>
                                            <p:tav tm="0">
                                              <p:val>
                                                <p:strVal val="#ppt_x"/>
                                              </p:val>
                                            </p:tav>
                                            <p:tav tm="100000">
                                              <p:val>
                                                <p:strVal val="#ppt_x"/>
                                              </p:val>
                                            </p:tav>
                                          </p:tavLst>
                                        </p:anim>
                                        <p:anim calcmode="lin" valueType="num" p14:bounceEnd="33333">
                                          <p:cBhvr additive="base">
                                            <p:cTn id="35" dur="300" fill="hold"/>
                                            <p:tgtEl>
                                              <p:spTgt spid="41"/>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33333">
                                      <p:stCondLst>
                                        <p:cond delay="200"/>
                                      </p:stCondLst>
                                      <p:childTnLst>
                                        <p:set>
                                          <p:cBhvr>
                                            <p:cTn id="37" dur="1" fill="hold">
                                              <p:stCondLst>
                                                <p:cond delay="0"/>
                                              </p:stCondLst>
                                            </p:cTn>
                                            <p:tgtEl>
                                              <p:spTgt spid="43"/>
                                            </p:tgtEl>
                                            <p:attrNameLst>
                                              <p:attrName>style.visibility</p:attrName>
                                            </p:attrNameLst>
                                          </p:cBhvr>
                                          <p:to>
                                            <p:strVal val="visible"/>
                                          </p:to>
                                        </p:set>
                                        <p:anim calcmode="lin" valueType="num" p14:bounceEnd="33333">
                                          <p:cBhvr additive="base">
                                            <p:cTn id="38" dur="300" fill="hold"/>
                                            <p:tgtEl>
                                              <p:spTgt spid="43"/>
                                            </p:tgtEl>
                                            <p:attrNameLst>
                                              <p:attrName>ppt_x</p:attrName>
                                            </p:attrNameLst>
                                          </p:cBhvr>
                                          <p:tavLst>
                                            <p:tav tm="0">
                                              <p:val>
                                                <p:strVal val="#ppt_x"/>
                                              </p:val>
                                            </p:tav>
                                            <p:tav tm="100000">
                                              <p:val>
                                                <p:strVal val="#ppt_x"/>
                                              </p:val>
                                            </p:tav>
                                          </p:tavLst>
                                        </p:anim>
                                        <p:anim calcmode="lin" valueType="num" p14:bounceEnd="33333">
                                          <p:cBhvr additive="base">
                                            <p:cTn id="39" dur="300" fill="hold"/>
                                            <p:tgtEl>
                                              <p:spTgt spid="43"/>
                                            </p:tgtEl>
                                            <p:attrNameLst>
                                              <p:attrName>ppt_y</p:attrName>
                                            </p:attrNameLst>
                                          </p:cBhvr>
                                          <p:tavLst>
                                            <p:tav tm="0">
                                              <p:val>
                                                <p:strVal val="0-#ppt_h/2"/>
                                              </p:val>
                                            </p:tav>
                                            <p:tav tm="100000">
                                              <p:val>
                                                <p:strVal val="#ppt_y"/>
                                              </p:val>
                                            </p:tav>
                                          </p:tavLst>
                                        </p:anim>
                                      </p:childTnLst>
                                    </p:cTn>
                                  </p:par>
                                </p:childTnLst>
                              </p:cTn>
                            </p:par>
                            <p:par>
                              <p:cTn id="40" fill="hold">
                                <p:stCondLst>
                                  <p:cond delay="272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3420"/>
                                </p:stCondLst>
                                <p:childTnLst>
                                  <p:par>
                                    <p:cTn id="57" presetID="31"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fltVal val="0"/>
                                              </p:val>
                                            </p:tav>
                                            <p:tav tm="100000">
                                              <p:val>
                                                <p:strVal val="#ppt_w"/>
                                              </p:val>
                                            </p:tav>
                                          </p:tavLst>
                                        </p:anim>
                                        <p:anim calcmode="lin" valueType="num">
                                          <p:cBhvr>
                                            <p:cTn id="60" dur="500" fill="hold"/>
                                            <p:tgtEl>
                                              <p:spTgt spid="48"/>
                                            </p:tgtEl>
                                            <p:attrNameLst>
                                              <p:attrName>ppt_h</p:attrName>
                                            </p:attrNameLst>
                                          </p:cBhvr>
                                          <p:tavLst>
                                            <p:tav tm="0">
                                              <p:val>
                                                <p:fltVal val="0"/>
                                              </p:val>
                                            </p:tav>
                                            <p:tav tm="100000">
                                              <p:val>
                                                <p:strVal val="#ppt_h"/>
                                              </p:val>
                                            </p:tav>
                                          </p:tavLst>
                                        </p:anim>
                                        <p:anim calcmode="lin" valueType="num">
                                          <p:cBhvr>
                                            <p:cTn id="61" dur="500" fill="hold"/>
                                            <p:tgtEl>
                                              <p:spTgt spid="48"/>
                                            </p:tgtEl>
                                            <p:attrNameLst>
                                              <p:attrName>style.rotation</p:attrName>
                                            </p:attrNameLst>
                                          </p:cBhvr>
                                          <p:tavLst>
                                            <p:tav tm="0">
                                              <p:val>
                                                <p:fltVal val="90"/>
                                              </p:val>
                                            </p:tav>
                                            <p:tav tm="100000">
                                              <p:val>
                                                <p:fltVal val="0"/>
                                              </p:val>
                                            </p:tav>
                                          </p:tavLst>
                                        </p:anim>
                                        <p:animEffect transition="in" filter="fade">
                                          <p:cBhvr>
                                            <p:cTn id="62" dur="500"/>
                                            <p:tgtEl>
                                              <p:spTgt spid="48"/>
                                            </p:tgtEl>
                                          </p:cBhvr>
                                        </p:animEffect>
                                      </p:childTnLst>
                                    </p:cTn>
                                  </p:par>
                                </p:childTnLst>
                              </p:cTn>
                            </p:par>
                            <p:par>
                              <p:cTn id="63" fill="hold">
                                <p:stCondLst>
                                  <p:cond delay="3920"/>
                                </p:stCondLst>
                                <p:childTnLst>
                                  <p:par>
                                    <p:cTn id="64" presetID="22" presetClass="entr" presetSubtype="1" fill="hold" grpId="0"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up)">
                                          <p:cBhvr>
                                            <p:cTn id="66" dur="500"/>
                                            <p:tgtEl>
                                              <p:spTgt spid="39"/>
                                            </p:tgtEl>
                                          </p:cBhvr>
                                        </p:animEffect>
                                      </p:childTnLst>
                                    </p:cTn>
                                  </p:par>
                                </p:childTnLst>
                              </p:cTn>
                            </p:par>
                            <p:par>
                              <p:cTn id="67" fill="hold">
                                <p:stCondLst>
                                  <p:cond delay="4420"/>
                                </p:stCondLst>
                                <p:childTnLst>
                                  <p:par>
                                    <p:cTn id="68" presetID="31"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p:cTn id="70" dur="400" fill="hold"/>
                                            <p:tgtEl>
                                              <p:spTgt spid="25"/>
                                            </p:tgtEl>
                                            <p:attrNameLst>
                                              <p:attrName>ppt_w</p:attrName>
                                            </p:attrNameLst>
                                          </p:cBhvr>
                                          <p:tavLst>
                                            <p:tav tm="0">
                                              <p:val>
                                                <p:fltVal val="0"/>
                                              </p:val>
                                            </p:tav>
                                            <p:tav tm="100000">
                                              <p:val>
                                                <p:strVal val="#ppt_w"/>
                                              </p:val>
                                            </p:tav>
                                          </p:tavLst>
                                        </p:anim>
                                        <p:anim calcmode="lin" valueType="num">
                                          <p:cBhvr>
                                            <p:cTn id="71" dur="400" fill="hold"/>
                                            <p:tgtEl>
                                              <p:spTgt spid="25"/>
                                            </p:tgtEl>
                                            <p:attrNameLst>
                                              <p:attrName>ppt_h</p:attrName>
                                            </p:attrNameLst>
                                          </p:cBhvr>
                                          <p:tavLst>
                                            <p:tav tm="0">
                                              <p:val>
                                                <p:fltVal val="0"/>
                                              </p:val>
                                            </p:tav>
                                            <p:tav tm="100000">
                                              <p:val>
                                                <p:strVal val="#ppt_h"/>
                                              </p:val>
                                            </p:tav>
                                          </p:tavLst>
                                        </p:anim>
                                        <p:anim calcmode="lin" valueType="num">
                                          <p:cBhvr>
                                            <p:cTn id="72" dur="400" fill="hold"/>
                                            <p:tgtEl>
                                              <p:spTgt spid="25"/>
                                            </p:tgtEl>
                                            <p:attrNameLst>
                                              <p:attrName>style.rotation</p:attrName>
                                            </p:attrNameLst>
                                          </p:cBhvr>
                                          <p:tavLst>
                                            <p:tav tm="0">
                                              <p:val>
                                                <p:fltVal val="90"/>
                                              </p:val>
                                            </p:tav>
                                            <p:tav tm="100000">
                                              <p:val>
                                                <p:fltVal val="0"/>
                                              </p:val>
                                            </p:tav>
                                          </p:tavLst>
                                        </p:anim>
                                        <p:animEffect transition="in" filter="fade">
                                          <p:cBhvr>
                                            <p:cTn id="73" dur="400"/>
                                            <p:tgtEl>
                                              <p:spTgt spid="25"/>
                                            </p:tgtEl>
                                          </p:cBhvr>
                                        </p:animEffect>
                                      </p:childTnLst>
                                    </p:cTn>
                                  </p:par>
                                </p:childTnLst>
                              </p:cTn>
                            </p:par>
                            <p:par>
                              <p:cTn id="74" fill="hold">
                                <p:stCondLst>
                                  <p:cond delay="4820"/>
                                </p:stCondLst>
                                <p:childTnLst>
                                  <p:par>
                                    <p:cTn id="75" presetID="22" presetClass="entr" presetSubtype="1"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up)">
                                          <p:cBhvr>
                                            <p:cTn id="77" dur="500"/>
                                            <p:tgtEl>
                                              <p:spTgt spid="26"/>
                                            </p:tgtEl>
                                          </p:cBhvr>
                                        </p:animEffect>
                                      </p:childTnLst>
                                    </p:cTn>
                                  </p:par>
                                </p:childTnLst>
                              </p:cTn>
                            </p:par>
                            <p:par>
                              <p:cTn id="78" fill="hold">
                                <p:stCondLst>
                                  <p:cond delay="5320"/>
                                </p:stCondLst>
                                <p:childTnLst>
                                  <p:par>
                                    <p:cTn id="79" presetID="31"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 calcmode="lin" valueType="num">
                                          <p:cBhvr>
                                            <p:cTn id="83" dur="500" fill="hold"/>
                                            <p:tgtEl>
                                              <p:spTgt spid="49"/>
                                            </p:tgtEl>
                                            <p:attrNameLst>
                                              <p:attrName>style.rotation</p:attrName>
                                            </p:attrNameLst>
                                          </p:cBhvr>
                                          <p:tavLst>
                                            <p:tav tm="0">
                                              <p:val>
                                                <p:fltVal val="90"/>
                                              </p:val>
                                            </p:tav>
                                            <p:tav tm="100000">
                                              <p:val>
                                                <p:fltVal val="0"/>
                                              </p:val>
                                            </p:tav>
                                          </p:tavLst>
                                        </p:anim>
                                        <p:animEffect transition="in" filter="fade">
                                          <p:cBhvr>
                                            <p:cTn id="84" dur="500"/>
                                            <p:tgtEl>
                                              <p:spTgt spid="49"/>
                                            </p:tgtEl>
                                          </p:cBhvr>
                                        </p:animEffect>
                                      </p:childTnLst>
                                    </p:cTn>
                                  </p:par>
                                </p:childTnLst>
                              </p:cTn>
                            </p:par>
                            <p:par>
                              <p:cTn id="85" fill="hold">
                                <p:stCondLst>
                                  <p:cond delay="5820"/>
                                </p:stCondLst>
                                <p:childTnLst>
                                  <p:par>
                                    <p:cTn id="86" presetID="22" presetClass="entr" presetSubtype="1"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up)">
                                          <p:cBhvr>
                                            <p:cTn id="88" dur="500"/>
                                            <p:tgtEl>
                                              <p:spTgt spid="36"/>
                                            </p:tgtEl>
                                          </p:cBhvr>
                                        </p:animEffect>
                                      </p:childTnLst>
                                    </p:cTn>
                                  </p:par>
                                </p:childTnLst>
                              </p:cTn>
                            </p:par>
                            <p:par>
                              <p:cTn id="89" fill="hold">
                                <p:stCondLst>
                                  <p:cond delay="6320"/>
                                </p:stCondLst>
                                <p:childTnLst>
                                  <p:par>
                                    <p:cTn id="90" presetID="31" presetClass="entr" presetSubtype="0"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400" fill="hold"/>
                                            <p:tgtEl>
                                              <p:spTgt spid="28"/>
                                            </p:tgtEl>
                                            <p:attrNameLst>
                                              <p:attrName>ppt_w</p:attrName>
                                            </p:attrNameLst>
                                          </p:cBhvr>
                                          <p:tavLst>
                                            <p:tav tm="0">
                                              <p:val>
                                                <p:fltVal val="0"/>
                                              </p:val>
                                            </p:tav>
                                            <p:tav tm="100000">
                                              <p:val>
                                                <p:strVal val="#ppt_w"/>
                                              </p:val>
                                            </p:tav>
                                          </p:tavLst>
                                        </p:anim>
                                        <p:anim calcmode="lin" valueType="num">
                                          <p:cBhvr>
                                            <p:cTn id="93" dur="400" fill="hold"/>
                                            <p:tgtEl>
                                              <p:spTgt spid="28"/>
                                            </p:tgtEl>
                                            <p:attrNameLst>
                                              <p:attrName>ppt_h</p:attrName>
                                            </p:attrNameLst>
                                          </p:cBhvr>
                                          <p:tavLst>
                                            <p:tav tm="0">
                                              <p:val>
                                                <p:fltVal val="0"/>
                                              </p:val>
                                            </p:tav>
                                            <p:tav tm="100000">
                                              <p:val>
                                                <p:strVal val="#ppt_h"/>
                                              </p:val>
                                            </p:tav>
                                          </p:tavLst>
                                        </p:anim>
                                        <p:anim calcmode="lin" valueType="num">
                                          <p:cBhvr>
                                            <p:cTn id="94" dur="400" fill="hold"/>
                                            <p:tgtEl>
                                              <p:spTgt spid="28"/>
                                            </p:tgtEl>
                                            <p:attrNameLst>
                                              <p:attrName>style.rotation</p:attrName>
                                            </p:attrNameLst>
                                          </p:cBhvr>
                                          <p:tavLst>
                                            <p:tav tm="0">
                                              <p:val>
                                                <p:fltVal val="90"/>
                                              </p:val>
                                            </p:tav>
                                            <p:tav tm="100000">
                                              <p:val>
                                                <p:fltVal val="0"/>
                                              </p:val>
                                            </p:tav>
                                          </p:tavLst>
                                        </p:anim>
                                        <p:animEffect transition="in" filter="fade">
                                          <p:cBhvr>
                                            <p:cTn id="95" dur="400"/>
                                            <p:tgtEl>
                                              <p:spTgt spid="28"/>
                                            </p:tgtEl>
                                          </p:cBhvr>
                                        </p:animEffect>
                                      </p:childTnLst>
                                    </p:cTn>
                                  </p:par>
                                </p:childTnLst>
                              </p:cTn>
                            </p:par>
                            <p:par>
                              <p:cTn id="96" fill="hold">
                                <p:stCondLst>
                                  <p:cond delay="6720"/>
                                </p:stCondLst>
                                <p:childTnLst>
                                  <p:par>
                                    <p:cTn id="97" presetID="22" presetClass="entr" presetSubtype="1"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up)">
                                          <p:cBhvr>
                                            <p:cTn id="99" dur="500"/>
                                            <p:tgtEl>
                                              <p:spTgt spid="29"/>
                                            </p:tgtEl>
                                          </p:cBhvr>
                                        </p:animEffect>
                                      </p:childTnLst>
                                    </p:cTn>
                                  </p:par>
                                </p:childTnLst>
                              </p:cTn>
                            </p:par>
                            <p:par>
                              <p:cTn id="100" fill="hold">
                                <p:stCondLst>
                                  <p:cond delay="7220"/>
                                </p:stCondLst>
                                <p:childTnLst>
                                  <p:par>
                                    <p:cTn id="101" presetID="31" presetClass="entr" presetSubtype="0" fill="hold" grpId="0" nodeType="afterEffect">
                                      <p:stCondLst>
                                        <p:cond delay="0"/>
                                      </p:stCondLst>
                                      <p:childTnLst>
                                        <p:set>
                                          <p:cBhvr>
                                            <p:cTn id="102" dur="1" fill="hold">
                                              <p:stCondLst>
                                                <p:cond delay="0"/>
                                              </p:stCondLst>
                                            </p:cTn>
                                            <p:tgtEl>
                                              <p:spTgt spid="50"/>
                                            </p:tgtEl>
                                            <p:attrNameLst>
                                              <p:attrName>style.visibility</p:attrName>
                                            </p:attrNameLst>
                                          </p:cBhvr>
                                          <p:to>
                                            <p:strVal val="visible"/>
                                          </p:to>
                                        </p:set>
                                        <p:anim calcmode="lin" valueType="num">
                                          <p:cBhvr>
                                            <p:cTn id="103" dur="500" fill="hold"/>
                                            <p:tgtEl>
                                              <p:spTgt spid="50"/>
                                            </p:tgtEl>
                                            <p:attrNameLst>
                                              <p:attrName>ppt_w</p:attrName>
                                            </p:attrNameLst>
                                          </p:cBhvr>
                                          <p:tavLst>
                                            <p:tav tm="0">
                                              <p:val>
                                                <p:fltVal val="0"/>
                                              </p:val>
                                            </p:tav>
                                            <p:tav tm="100000">
                                              <p:val>
                                                <p:strVal val="#ppt_w"/>
                                              </p:val>
                                            </p:tav>
                                          </p:tavLst>
                                        </p:anim>
                                        <p:anim calcmode="lin" valueType="num">
                                          <p:cBhvr>
                                            <p:cTn id="104" dur="500" fill="hold"/>
                                            <p:tgtEl>
                                              <p:spTgt spid="50"/>
                                            </p:tgtEl>
                                            <p:attrNameLst>
                                              <p:attrName>ppt_h</p:attrName>
                                            </p:attrNameLst>
                                          </p:cBhvr>
                                          <p:tavLst>
                                            <p:tav tm="0">
                                              <p:val>
                                                <p:fltVal val="0"/>
                                              </p:val>
                                            </p:tav>
                                            <p:tav tm="100000">
                                              <p:val>
                                                <p:strVal val="#ppt_h"/>
                                              </p:val>
                                            </p:tav>
                                          </p:tavLst>
                                        </p:anim>
                                        <p:anim calcmode="lin" valueType="num">
                                          <p:cBhvr>
                                            <p:cTn id="105" dur="500" fill="hold"/>
                                            <p:tgtEl>
                                              <p:spTgt spid="50"/>
                                            </p:tgtEl>
                                            <p:attrNameLst>
                                              <p:attrName>style.rotation</p:attrName>
                                            </p:attrNameLst>
                                          </p:cBhvr>
                                          <p:tavLst>
                                            <p:tav tm="0">
                                              <p:val>
                                                <p:fltVal val="90"/>
                                              </p:val>
                                            </p:tav>
                                            <p:tav tm="100000">
                                              <p:val>
                                                <p:fltVal val="0"/>
                                              </p:val>
                                            </p:tav>
                                          </p:tavLst>
                                        </p:anim>
                                        <p:animEffect transition="in" filter="fade">
                                          <p:cBhvr>
                                            <p:cTn id="106" dur="500"/>
                                            <p:tgtEl>
                                              <p:spTgt spid="50"/>
                                            </p:tgtEl>
                                          </p:cBhvr>
                                        </p:animEffect>
                                      </p:childTnLst>
                                    </p:cTn>
                                  </p:par>
                                </p:childTnLst>
                              </p:cTn>
                            </p:par>
                            <p:par>
                              <p:cTn id="107" fill="hold">
                                <p:stCondLst>
                                  <p:cond delay="7720"/>
                                </p:stCondLst>
                                <p:childTnLst>
                                  <p:par>
                                    <p:cTn id="108" presetID="22" presetClass="entr" presetSubtype="1" fill="hold" grpId="0" nodeType="after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wipe(up)">
                                          <p:cBhvr>
                                            <p:cTn id="110" dur="500"/>
                                            <p:tgtEl>
                                              <p:spTgt spid="37"/>
                                            </p:tgtEl>
                                          </p:cBhvr>
                                        </p:animEffect>
                                      </p:childTnLst>
                                    </p:cTn>
                                  </p:par>
                                </p:childTnLst>
                              </p:cTn>
                            </p:par>
                            <p:par>
                              <p:cTn id="111" fill="hold">
                                <p:stCondLst>
                                  <p:cond delay="8220"/>
                                </p:stCondLst>
                                <p:childTnLst>
                                  <p:par>
                                    <p:cTn id="112" presetID="31"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400" fill="hold"/>
                                            <p:tgtEl>
                                              <p:spTgt spid="30"/>
                                            </p:tgtEl>
                                            <p:attrNameLst>
                                              <p:attrName>ppt_w</p:attrName>
                                            </p:attrNameLst>
                                          </p:cBhvr>
                                          <p:tavLst>
                                            <p:tav tm="0">
                                              <p:val>
                                                <p:fltVal val="0"/>
                                              </p:val>
                                            </p:tav>
                                            <p:tav tm="100000">
                                              <p:val>
                                                <p:strVal val="#ppt_w"/>
                                              </p:val>
                                            </p:tav>
                                          </p:tavLst>
                                        </p:anim>
                                        <p:anim calcmode="lin" valueType="num">
                                          <p:cBhvr>
                                            <p:cTn id="115" dur="400" fill="hold"/>
                                            <p:tgtEl>
                                              <p:spTgt spid="30"/>
                                            </p:tgtEl>
                                            <p:attrNameLst>
                                              <p:attrName>ppt_h</p:attrName>
                                            </p:attrNameLst>
                                          </p:cBhvr>
                                          <p:tavLst>
                                            <p:tav tm="0">
                                              <p:val>
                                                <p:fltVal val="0"/>
                                              </p:val>
                                            </p:tav>
                                            <p:tav tm="100000">
                                              <p:val>
                                                <p:strVal val="#ppt_h"/>
                                              </p:val>
                                            </p:tav>
                                          </p:tavLst>
                                        </p:anim>
                                        <p:anim calcmode="lin" valueType="num">
                                          <p:cBhvr>
                                            <p:cTn id="116" dur="400" fill="hold"/>
                                            <p:tgtEl>
                                              <p:spTgt spid="30"/>
                                            </p:tgtEl>
                                            <p:attrNameLst>
                                              <p:attrName>style.rotation</p:attrName>
                                            </p:attrNameLst>
                                          </p:cBhvr>
                                          <p:tavLst>
                                            <p:tav tm="0">
                                              <p:val>
                                                <p:fltVal val="90"/>
                                              </p:val>
                                            </p:tav>
                                            <p:tav tm="100000">
                                              <p:val>
                                                <p:fltVal val="0"/>
                                              </p:val>
                                            </p:tav>
                                          </p:tavLst>
                                        </p:anim>
                                        <p:animEffect transition="in" filter="fade">
                                          <p:cBhvr>
                                            <p:cTn id="117" dur="400"/>
                                            <p:tgtEl>
                                              <p:spTgt spid="30"/>
                                            </p:tgtEl>
                                          </p:cBhvr>
                                        </p:animEffect>
                                      </p:childTnLst>
                                    </p:cTn>
                                  </p:par>
                                </p:childTnLst>
                              </p:cTn>
                            </p:par>
                            <p:par>
                              <p:cTn id="118" fill="hold">
                                <p:stCondLst>
                                  <p:cond delay="8620"/>
                                </p:stCondLst>
                                <p:childTnLst>
                                  <p:par>
                                    <p:cTn id="119" presetID="22" presetClass="entr" presetSubtype="1" fill="hold" grpId="0" nodeType="after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up)">
                                          <p:cBhvr>
                                            <p:cTn id="12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5" grpId="0"/>
          <p:bldP spid="26" grpId="0"/>
          <p:bldP spid="27" grpId="0"/>
          <p:bldP spid="28" grpId="0"/>
          <p:bldP spid="29" grpId="0"/>
          <p:bldP spid="30" grpId="0"/>
          <p:bldP spid="31" grpId="0"/>
          <p:bldP spid="33" grpId="0" animBg="1"/>
          <p:bldP spid="34" grpId="0" animBg="1"/>
          <p:bldP spid="35" grpId="0" animBg="1"/>
          <p:bldP spid="36" grpId="0" animBg="1"/>
          <p:bldP spid="37" grpId="0" animBg="1"/>
          <p:bldP spid="39" grpId="0" animBg="1"/>
          <p:bldP spid="40" grpId="0" animBg="1"/>
          <p:bldP spid="41" grpId="0" animBg="1"/>
          <p:bldP spid="43" grpId="0" animBg="1"/>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27"/>
                                            </p:tgtEl>
                                            <p:attrNameLst>
                                              <p:attrName>style.visibility</p:attrName>
                                            </p:attrNameLst>
                                          </p:cBhvr>
                                          <p:to>
                                            <p:strVal val="visible"/>
                                          </p:to>
                                        </p:set>
                                        <p:anim by="(-#ppt_w*2)" calcmode="lin" valueType="num">
                                          <p:cBhvr rctx="PPT">
                                            <p:cTn id="23" dur="250" autoRev="1" fill="hold">
                                              <p:stCondLst>
                                                <p:cond delay="0"/>
                                              </p:stCondLst>
                                            </p:cTn>
                                            <p:tgtEl>
                                              <p:spTgt spid="27"/>
                                            </p:tgtEl>
                                            <p:attrNameLst>
                                              <p:attrName>ppt_w</p:attrName>
                                            </p:attrNameLst>
                                          </p:cBhvr>
                                        </p:anim>
                                        <p:anim by="(#ppt_w*0.50)" calcmode="lin" valueType="num">
                                          <p:cBhvr>
                                            <p:cTn id="24" dur="250" decel="50000" autoRev="1" fill="hold">
                                              <p:stCondLst>
                                                <p:cond delay="0"/>
                                              </p:stCondLst>
                                            </p:cTn>
                                            <p:tgtEl>
                                              <p:spTgt spid="27"/>
                                            </p:tgtEl>
                                            <p:attrNameLst>
                                              <p:attrName>ppt_x</p:attrName>
                                            </p:attrNameLst>
                                          </p:cBhvr>
                                        </p:anim>
                                        <p:anim from="(-#ppt_h/2)" to="(#ppt_y)" calcmode="lin" valueType="num">
                                          <p:cBhvr>
                                            <p:cTn id="25" dur="500" fill="hold">
                                              <p:stCondLst>
                                                <p:cond delay="0"/>
                                              </p:stCondLst>
                                            </p:cTn>
                                            <p:tgtEl>
                                              <p:spTgt spid="27"/>
                                            </p:tgtEl>
                                            <p:attrNameLst>
                                              <p:attrName>ppt_y</p:attrName>
                                            </p:attrNameLst>
                                          </p:cBhvr>
                                        </p:anim>
                                        <p:animRot by="21600000">
                                          <p:cBhvr>
                                            <p:cTn id="26" dur="500" fill="hold">
                                              <p:stCondLst>
                                                <p:cond delay="0"/>
                                              </p:stCondLst>
                                            </p:cTn>
                                            <p:tgtEl>
                                              <p:spTgt spid="27"/>
                                            </p:tgtEl>
                                            <p:attrNameLst>
                                              <p:attrName>r</p:attrName>
                                            </p:attrNameLst>
                                          </p:cBhvr>
                                        </p:animRot>
                                      </p:childTnLst>
                                    </p:cTn>
                                  </p:par>
                                </p:childTnLst>
                              </p:cTn>
                            </p:par>
                            <p:par>
                              <p:cTn id="27" fill="hold">
                                <p:stCondLst>
                                  <p:cond delay="2220"/>
                                </p:stCondLst>
                                <p:childTnLst>
                                  <p:par>
                                    <p:cTn id="28" presetID="2" presetClass="entr" presetSubtype="1"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300" fill="hold"/>
                                            <p:tgtEl>
                                              <p:spTgt spid="40"/>
                                            </p:tgtEl>
                                            <p:attrNameLst>
                                              <p:attrName>ppt_x</p:attrName>
                                            </p:attrNameLst>
                                          </p:cBhvr>
                                          <p:tavLst>
                                            <p:tav tm="0">
                                              <p:val>
                                                <p:strVal val="#ppt_x"/>
                                              </p:val>
                                            </p:tav>
                                            <p:tav tm="100000">
                                              <p:val>
                                                <p:strVal val="#ppt_x"/>
                                              </p:val>
                                            </p:tav>
                                          </p:tavLst>
                                        </p:anim>
                                        <p:anim calcmode="lin" valueType="num">
                                          <p:cBhvr additive="base">
                                            <p:cTn id="31" dur="3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300" fill="hold"/>
                                            <p:tgtEl>
                                              <p:spTgt spid="41"/>
                                            </p:tgtEl>
                                            <p:attrNameLst>
                                              <p:attrName>ppt_x</p:attrName>
                                            </p:attrNameLst>
                                          </p:cBhvr>
                                          <p:tavLst>
                                            <p:tav tm="0">
                                              <p:val>
                                                <p:strVal val="#ppt_x"/>
                                              </p:val>
                                            </p:tav>
                                            <p:tav tm="100000">
                                              <p:val>
                                                <p:strVal val="#ppt_x"/>
                                              </p:val>
                                            </p:tav>
                                          </p:tavLst>
                                        </p:anim>
                                        <p:anim calcmode="lin" valueType="num">
                                          <p:cBhvr additive="base">
                                            <p:cTn id="35" dur="300" fill="hold"/>
                                            <p:tgtEl>
                                              <p:spTgt spid="41"/>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300" fill="hold"/>
                                            <p:tgtEl>
                                              <p:spTgt spid="43"/>
                                            </p:tgtEl>
                                            <p:attrNameLst>
                                              <p:attrName>ppt_x</p:attrName>
                                            </p:attrNameLst>
                                          </p:cBhvr>
                                          <p:tavLst>
                                            <p:tav tm="0">
                                              <p:val>
                                                <p:strVal val="#ppt_x"/>
                                              </p:val>
                                            </p:tav>
                                            <p:tav tm="100000">
                                              <p:val>
                                                <p:strVal val="#ppt_x"/>
                                              </p:val>
                                            </p:tav>
                                          </p:tavLst>
                                        </p:anim>
                                        <p:anim calcmode="lin" valueType="num">
                                          <p:cBhvr additive="base">
                                            <p:cTn id="39" dur="300" fill="hold"/>
                                            <p:tgtEl>
                                              <p:spTgt spid="43"/>
                                            </p:tgtEl>
                                            <p:attrNameLst>
                                              <p:attrName>ppt_y</p:attrName>
                                            </p:attrNameLst>
                                          </p:cBhvr>
                                          <p:tavLst>
                                            <p:tav tm="0">
                                              <p:val>
                                                <p:strVal val="0-#ppt_h/2"/>
                                              </p:val>
                                            </p:tav>
                                            <p:tav tm="100000">
                                              <p:val>
                                                <p:strVal val="#ppt_y"/>
                                              </p:val>
                                            </p:tav>
                                          </p:tavLst>
                                        </p:anim>
                                      </p:childTnLst>
                                    </p:cTn>
                                  </p:par>
                                </p:childTnLst>
                              </p:cTn>
                            </p:par>
                            <p:par>
                              <p:cTn id="40" fill="hold">
                                <p:stCondLst>
                                  <p:cond delay="272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3420"/>
                                </p:stCondLst>
                                <p:childTnLst>
                                  <p:par>
                                    <p:cTn id="57" presetID="31" presetClass="entr" presetSubtype="0"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p:cTn id="59" dur="500" fill="hold"/>
                                            <p:tgtEl>
                                              <p:spTgt spid="48"/>
                                            </p:tgtEl>
                                            <p:attrNameLst>
                                              <p:attrName>ppt_w</p:attrName>
                                            </p:attrNameLst>
                                          </p:cBhvr>
                                          <p:tavLst>
                                            <p:tav tm="0">
                                              <p:val>
                                                <p:fltVal val="0"/>
                                              </p:val>
                                            </p:tav>
                                            <p:tav tm="100000">
                                              <p:val>
                                                <p:strVal val="#ppt_w"/>
                                              </p:val>
                                            </p:tav>
                                          </p:tavLst>
                                        </p:anim>
                                        <p:anim calcmode="lin" valueType="num">
                                          <p:cBhvr>
                                            <p:cTn id="60" dur="500" fill="hold"/>
                                            <p:tgtEl>
                                              <p:spTgt spid="48"/>
                                            </p:tgtEl>
                                            <p:attrNameLst>
                                              <p:attrName>ppt_h</p:attrName>
                                            </p:attrNameLst>
                                          </p:cBhvr>
                                          <p:tavLst>
                                            <p:tav tm="0">
                                              <p:val>
                                                <p:fltVal val="0"/>
                                              </p:val>
                                            </p:tav>
                                            <p:tav tm="100000">
                                              <p:val>
                                                <p:strVal val="#ppt_h"/>
                                              </p:val>
                                            </p:tav>
                                          </p:tavLst>
                                        </p:anim>
                                        <p:anim calcmode="lin" valueType="num">
                                          <p:cBhvr>
                                            <p:cTn id="61" dur="500" fill="hold"/>
                                            <p:tgtEl>
                                              <p:spTgt spid="48"/>
                                            </p:tgtEl>
                                            <p:attrNameLst>
                                              <p:attrName>style.rotation</p:attrName>
                                            </p:attrNameLst>
                                          </p:cBhvr>
                                          <p:tavLst>
                                            <p:tav tm="0">
                                              <p:val>
                                                <p:fltVal val="90"/>
                                              </p:val>
                                            </p:tav>
                                            <p:tav tm="100000">
                                              <p:val>
                                                <p:fltVal val="0"/>
                                              </p:val>
                                            </p:tav>
                                          </p:tavLst>
                                        </p:anim>
                                        <p:animEffect transition="in" filter="fade">
                                          <p:cBhvr>
                                            <p:cTn id="62" dur="500"/>
                                            <p:tgtEl>
                                              <p:spTgt spid="48"/>
                                            </p:tgtEl>
                                          </p:cBhvr>
                                        </p:animEffect>
                                      </p:childTnLst>
                                    </p:cTn>
                                  </p:par>
                                </p:childTnLst>
                              </p:cTn>
                            </p:par>
                            <p:par>
                              <p:cTn id="63" fill="hold">
                                <p:stCondLst>
                                  <p:cond delay="3920"/>
                                </p:stCondLst>
                                <p:childTnLst>
                                  <p:par>
                                    <p:cTn id="64" presetID="22" presetClass="entr" presetSubtype="1" fill="hold" grpId="0"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up)">
                                          <p:cBhvr>
                                            <p:cTn id="66" dur="500"/>
                                            <p:tgtEl>
                                              <p:spTgt spid="39"/>
                                            </p:tgtEl>
                                          </p:cBhvr>
                                        </p:animEffect>
                                      </p:childTnLst>
                                    </p:cTn>
                                  </p:par>
                                </p:childTnLst>
                              </p:cTn>
                            </p:par>
                            <p:par>
                              <p:cTn id="67" fill="hold">
                                <p:stCondLst>
                                  <p:cond delay="4420"/>
                                </p:stCondLst>
                                <p:childTnLst>
                                  <p:par>
                                    <p:cTn id="68" presetID="31"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p:cTn id="70" dur="400" fill="hold"/>
                                            <p:tgtEl>
                                              <p:spTgt spid="25"/>
                                            </p:tgtEl>
                                            <p:attrNameLst>
                                              <p:attrName>ppt_w</p:attrName>
                                            </p:attrNameLst>
                                          </p:cBhvr>
                                          <p:tavLst>
                                            <p:tav tm="0">
                                              <p:val>
                                                <p:fltVal val="0"/>
                                              </p:val>
                                            </p:tav>
                                            <p:tav tm="100000">
                                              <p:val>
                                                <p:strVal val="#ppt_w"/>
                                              </p:val>
                                            </p:tav>
                                          </p:tavLst>
                                        </p:anim>
                                        <p:anim calcmode="lin" valueType="num">
                                          <p:cBhvr>
                                            <p:cTn id="71" dur="400" fill="hold"/>
                                            <p:tgtEl>
                                              <p:spTgt spid="25"/>
                                            </p:tgtEl>
                                            <p:attrNameLst>
                                              <p:attrName>ppt_h</p:attrName>
                                            </p:attrNameLst>
                                          </p:cBhvr>
                                          <p:tavLst>
                                            <p:tav tm="0">
                                              <p:val>
                                                <p:fltVal val="0"/>
                                              </p:val>
                                            </p:tav>
                                            <p:tav tm="100000">
                                              <p:val>
                                                <p:strVal val="#ppt_h"/>
                                              </p:val>
                                            </p:tav>
                                          </p:tavLst>
                                        </p:anim>
                                        <p:anim calcmode="lin" valueType="num">
                                          <p:cBhvr>
                                            <p:cTn id="72" dur="400" fill="hold"/>
                                            <p:tgtEl>
                                              <p:spTgt spid="25"/>
                                            </p:tgtEl>
                                            <p:attrNameLst>
                                              <p:attrName>style.rotation</p:attrName>
                                            </p:attrNameLst>
                                          </p:cBhvr>
                                          <p:tavLst>
                                            <p:tav tm="0">
                                              <p:val>
                                                <p:fltVal val="90"/>
                                              </p:val>
                                            </p:tav>
                                            <p:tav tm="100000">
                                              <p:val>
                                                <p:fltVal val="0"/>
                                              </p:val>
                                            </p:tav>
                                          </p:tavLst>
                                        </p:anim>
                                        <p:animEffect transition="in" filter="fade">
                                          <p:cBhvr>
                                            <p:cTn id="73" dur="400"/>
                                            <p:tgtEl>
                                              <p:spTgt spid="25"/>
                                            </p:tgtEl>
                                          </p:cBhvr>
                                        </p:animEffect>
                                      </p:childTnLst>
                                    </p:cTn>
                                  </p:par>
                                </p:childTnLst>
                              </p:cTn>
                            </p:par>
                            <p:par>
                              <p:cTn id="74" fill="hold">
                                <p:stCondLst>
                                  <p:cond delay="4820"/>
                                </p:stCondLst>
                                <p:childTnLst>
                                  <p:par>
                                    <p:cTn id="75" presetID="22" presetClass="entr" presetSubtype="1"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ipe(up)">
                                          <p:cBhvr>
                                            <p:cTn id="77" dur="500"/>
                                            <p:tgtEl>
                                              <p:spTgt spid="26"/>
                                            </p:tgtEl>
                                          </p:cBhvr>
                                        </p:animEffect>
                                      </p:childTnLst>
                                    </p:cTn>
                                  </p:par>
                                </p:childTnLst>
                              </p:cTn>
                            </p:par>
                            <p:par>
                              <p:cTn id="78" fill="hold">
                                <p:stCondLst>
                                  <p:cond delay="5320"/>
                                </p:stCondLst>
                                <p:childTnLst>
                                  <p:par>
                                    <p:cTn id="79" presetID="31" presetClass="entr" presetSubtype="0"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500" fill="hold"/>
                                            <p:tgtEl>
                                              <p:spTgt spid="49"/>
                                            </p:tgtEl>
                                            <p:attrNameLst>
                                              <p:attrName>ppt_w</p:attrName>
                                            </p:attrNameLst>
                                          </p:cBhvr>
                                          <p:tavLst>
                                            <p:tav tm="0">
                                              <p:val>
                                                <p:fltVal val="0"/>
                                              </p:val>
                                            </p:tav>
                                            <p:tav tm="100000">
                                              <p:val>
                                                <p:strVal val="#ppt_w"/>
                                              </p:val>
                                            </p:tav>
                                          </p:tavLst>
                                        </p:anim>
                                        <p:anim calcmode="lin" valueType="num">
                                          <p:cBhvr>
                                            <p:cTn id="82" dur="500" fill="hold"/>
                                            <p:tgtEl>
                                              <p:spTgt spid="49"/>
                                            </p:tgtEl>
                                            <p:attrNameLst>
                                              <p:attrName>ppt_h</p:attrName>
                                            </p:attrNameLst>
                                          </p:cBhvr>
                                          <p:tavLst>
                                            <p:tav tm="0">
                                              <p:val>
                                                <p:fltVal val="0"/>
                                              </p:val>
                                            </p:tav>
                                            <p:tav tm="100000">
                                              <p:val>
                                                <p:strVal val="#ppt_h"/>
                                              </p:val>
                                            </p:tav>
                                          </p:tavLst>
                                        </p:anim>
                                        <p:anim calcmode="lin" valueType="num">
                                          <p:cBhvr>
                                            <p:cTn id="83" dur="500" fill="hold"/>
                                            <p:tgtEl>
                                              <p:spTgt spid="49"/>
                                            </p:tgtEl>
                                            <p:attrNameLst>
                                              <p:attrName>style.rotation</p:attrName>
                                            </p:attrNameLst>
                                          </p:cBhvr>
                                          <p:tavLst>
                                            <p:tav tm="0">
                                              <p:val>
                                                <p:fltVal val="90"/>
                                              </p:val>
                                            </p:tav>
                                            <p:tav tm="100000">
                                              <p:val>
                                                <p:fltVal val="0"/>
                                              </p:val>
                                            </p:tav>
                                          </p:tavLst>
                                        </p:anim>
                                        <p:animEffect transition="in" filter="fade">
                                          <p:cBhvr>
                                            <p:cTn id="84" dur="500"/>
                                            <p:tgtEl>
                                              <p:spTgt spid="49"/>
                                            </p:tgtEl>
                                          </p:cBhvr>
                                        </p:animEffect>
                                      </p:childTnLst>
                                    </p:cTn>
                                  </p:par>
                                </p:childTnLst>
                              </p:cTn>
                            </p:par>
                            <p:par>
                              <p:cTn id="85" fill="hold">
                                <p:stCondLst>
                                  <p:cond delay="5820"/>
                                </p:stCondLst>
                                <p:childTnLst>
                                  <p:par>
                                    <p:cTn id="86" presetID="22" presetClass="entr" presetSubtype="1"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up)">
                                          <p:cBhvr>
                                            <p:cTn id="88" dur="500"/>
                                            <p:tgtEl>
                                              <p:spTgt spid="36"/>
                                            </p:tgtEl>
                                          </p:cBhvr>
                                        </p:animEffect>
                                      </p:childTnLst>
                                    </p:cTn>
                                  </p:par>
                                </p:childTnLst>
                              </p:cTn>
                            </p:par>
                            <p:par>
                              <p:cTn id="89" fill="hold">
                                <p:stCondLst>
                                  <p:cond delay="6320"/>
                                </p:stCondLst>
                                <p:childTnLst>
                                  <p:par>
                                    <p:cTn id="90" presetID="31" presetClass="entr" presetSubtype="0"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400" fill="hold"/>
                                            <p:tgtEl>
                                              <p:spTgt spid="28"/>
                                            </p:tgtEl>
                                            <p:attrNameLst>
                                              <p:attrName>ppt_w</p:attrName>
                                            </p:attrNameLst>
                                          </p:cBhvr>
                                          <p:tavLst>
                                            <p:tav tm="0">
                                              <p:val>
                                                <p:fltVal val="0"/>
                                              </p:val>
                                            </p:tav>
                                            <p:tav tm="100000">
                                              <p:val>
                                                <p:strVal val="#ppt_w"/>
                                              </p:val>
                                            </p:tav>
                                          </p:tavLst>
                                        </p:anim>
                                        <p:anim calcmode="lin" valueType="num">
                                          <p:cBhvr>
                                            <p:cTn id="93" dur="400" fill="hold"/>
                                            <p:tgtEl>
                                              <p:spTgt spid="28"/>
                                            </p:tgtEl>
                                            <p:attrNameLst>
                                              <p:attrName>ppt_h</p:attrName>
                                            </p:attrNameLst>
                                          </p:cBhvr>
                                          <p:tavLst>
                                            <p:tav tm="0">
                                              <p:val>
                                                <p:fltVal val="0"/>
                                              </p:val>
                                            </p:tav>
                                            <p:tav tm="100000">
                                              <p:val>
                                                <p:strVal val="#ppt_h"/>
                                              </p:val>
                                            </p:tav>
                                          </p:tavLst>
                                        </p:anim>
                                        <p:anim calcmode="lin" valueType="num">
                                          <p:cBhvr>
                                            <p:cTn id="94" dur="400" fill="hold"/>
                                            <p:tgtEl>
                                              <p:spTgt spid="28"/>
                                            </p:tgtEl>
                                            <p:attrNameLst>
                                              <p:attrName>style.rotation</p:attrName>
                                            </p:attrNameLst>
                                          </p:cBhvr>
                                          <p:tavLst>
                                            <p:tav tm="0">
                                              <p:val>
                                                <p:fltVal val="90"/>
                                              </p:val>
                                            </p:tav>
                                            <p:tav tm="100000">
                                              <p:val>
                                                <p:fltVal val="0"/>
                                              </p:val>
                                            </p:tav>
                                          </p:tavLst>
                                        </p:anim>
                                        <p:animEffect transition="in" filter="fade">
                                          <p:cBhvr>
                                            <p:cTn id="95" dur="400"/>
                                            <p:tgtEl>
                                              <p:spTgt spid="28"/>
                                            </p:tgtEl>
                                          </p:cBhvr>
                                        </p:animEffect>
                                      </p:childTnLst>
                                    </p:cTn>
                                  </p:par>
                                </p:childTnLst>
                              </p:cTn>
                            </p:par>
                            <p:par>
                              <p:cTn id="96" fill="hold">
                                <p:stCondLst>
                                  <p:cond delay="6720"/>
                                </p:stCondLst>
                                <p:childTnLst>
                                  <p:par>
                                    <p:cTn id="97" presetID="22" presetClass="entr" presetSubtype="1"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wipe(up)">
                                          <p:cBhvr>
                                            <p:cTn id="99" dur="500"/>
                                            <p:tgtEl>
                                              <p:spTgt spid="29"/>
                                            </p:tgtEl>
                                          </p:cBhvr>
                                        </p:animEffect>
                                      </p:childTnLst>
                                    </p:cTn>
                                  </p:par>
                                </p:childTnLst>
                              </p:cTn>
                            </p:par>
                            <p:par>
                              <p:cTn id="100" fill="hold">
                                <p:stCondLst>
                                  <p:cond delay="7220"/>
                                </p:stCondLst>
                                <p:childTnLst>
                                  <p:par>
                                    <p:cTn id="101" presetID="31" presetClass="entr" presetSubtype="0" fill="hold" grpId="0" nodeType="afterEffect">
                                      <p:stCondLst>
                                        <p:cond delay="0"/>
                                      </p:stCondLst>
                                      <p:childTnLst>
                                        <p:set>
                                          <p:cBhvr>
                                            <p:cTn id="102" dur="1" fill="hold">
                                              <p:stCondLst>
                                                <p:cond delay="0"/>
                                              </p:stCondLst>
                                            </p:cTn>
                                            <p:tgtEl>
                                              <p:spTgt spid="50"/>
                                            </p:tgtEl>
                                            <p:attrNameLst>
                                              <p:attrName>style.visibility</p:attrName>
                                            </p:attrNameLst>
                                          </p:cBhvr>
                                          <p:to>
                                            <p:strVal val="visible"/>
                                          </p:to>
                                        </p:set>
                                        <p:anim calcmode="lin" valueType="num">
                                          <p:cBhvr>
                                            <p:cTn id="103" dur="500" fill="hold"/>
                                            <p:tgtEl>
                                              <p:spTgt spid="50"/>
                                            </p:tgtEl>
                                            <p:attrNameLst>
                                              <p:attrName>ppt_w</p:attrName>
                                            </p:attrNameLst>
                                          </p:cBhvr>
                                          <p:tavLst>
                                            <p:tav tm="0">
                                              <p:val>
                                                <p:fltVal val="0"/>
                                              </p:val>
                                            </p:tav>
                                            <p:tav tm="100000">
                                              <p:val>
                                                <p:strVal val="#ppt_w"/>
                                              </p:val>
                                            </p:tav>
                                          </p:tavLst>
                                        </p:anim>
                                        <p:anim calcmode="lin" valueType="num">
                                          <p:cBhvr>
                                            <p:cTn id="104" dur="500" fill="hold"/>
                                            <p:tgtEl>
                                              <p:spTgt spid="50"/>
                                            </p:tgtEl>
                                            <p:attrNameLst>
                                              <p:attrName>ppt_h</p:attrName>
                                            </p:attrNameLst>
                                          </p:cBhvr>
                                          <p:tavLst>
                                            <p:tav tm="0">
                                              <p:val>
                                                <p:fltVal val="0"/>
                                              </p:val>
                                            </p:tav>
                                            <p:tav tm="100000">
                                              <p:val>
                                                <p:strVal val="#ppt_h"/>
                                              </p:val>
                                            </p:tav>
                                          </p:tavLst>
                                        </p:anim>
                                        <p:anim calcmode="lin" valueType="num">
                                          <p:cBhvr>
                                            <p:cTn id="105" dur="500" fill="hold"/>
                                            <p:tgtEl>
                                              <p:spTgt spid="50"/>
                                            </p:tgtEl>
                                            <p:attrNameLst>
                                              <p:attrName>style.rotation</p:attrName>
                                            </p:attrNameLst>
                                          </p:cBhvr>
                                          <p:tavLst>
                                            <p:tav tm="0">
                                              <p:val>
                                                <p:fltVal val="90"/>
                                              </p:val>
                                            </p:tav>
                                            <p:tav tm="100000">
                                              <p:val>
                                                <p:fltVal val="0"/>
                                              </p:val>
                                            </p:tav>
                                          </p:tavLst>
                                        </p:anim>
                                        <p:animEffect transition="in" filter="fade">
                                          <p:cBhvr>
                                            <p:cTn id="106" dur="500"/>
                                            <p:tgtEl>
                                              <p:spTgt spid="50"/>
                                            </p:tgtEl>
                                          </p:cBhvr>
                                        </p:animEffect>
                                      </p:childTnLst>
                                    </p:cTn>
                                  </p:par>
                                </p:childTnLst>
                              </p:cTn>
                            </p:par>
                            <p:par>
                              <p:cTn id="107" fill="hold">
                                <p:stCondLst>
                                  <p:cond delay="7720"/>
                                </p:stCondLst>
                                <p:childTnLst>
                                  <p:par>
                                    <p:cTn id="108" presetID="22" presetClass="entr" presetSubtype="1" fill="hold" grpId="0" nodeType="after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wipe(up)">
                                          <p:cBhvr>
                                            <p:cTn id="110" dur="500"/>
                                            <p:tgtEl>
                                              <p:spTgt spid="37"/>
                                            </p:tgtEl>
                                          </p:cBhvr>
                                        </p:animEffect>
                                      </p:childTnLst>
                                    </p:cTn>
                                  </p:par>
                                </p:childTnLst>
                              </p:cTn>
                            </p:par>
                            <p:par>
                              <p:cTn id="111" fill="hold">
                                <p:stCondLst>
                                  <p:cond delay="8220"/>
                                </p:stCondLst>
                                <p:childTnLst>
                                  <p:par>
                                    <p:cTn id="112" presetID="31"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400" fill="hold"/>
                                            <p:tgtEl>
                                              <p:spTgt spid="30"/>
                                            </p:tgtEl>
                                            <p:attrNameLst>
                                              <p:attrName>ppt_w</p:attrName>
                                            </p:attrNameLst>
                                          </p:cBhvr>
                                          <p:tavLst>
                                            <p:tav tm="0">
                                              <p:val>
                                                <p:fltVal val="0"/>
                                              </p:val>
                                            </p:tav>
                                            <p:tav tm="100000">
                                              <p:val>
                                                <p:strVal val="#ppt_w"/>
                                              </p:val>
                                            </p:tav>
                                          </p:tavLst>
                                        </p:anim>
                                        <p:anim calcmode="lin" valueType="num">
                                          <p:cBhvr>
                                            <p:cTn id="115" dur="400" fill="hold"/>
                                            <p:tgtEl>
                                              <p:spTgt spid="30"/>
                                            </p:tgtEl>
                                            <p:attrNameLst>
                                              <p:attrName>ppt_h</p:attrName>
                                            </p:attrNameLst>
                                          </p:cBhvr>
                                          <p:tavLst>
                                            <p:tav tm="0">
                                              <p:val>
                                                <p:fltVal val="0"/>
                                              </p:val>
                                            </p:tav>
                                            <p:tav tm="100000">
                                              <p:val>
                                                <p:strVal val="#ppt_h"/>
                                              </p:val>
                                            </p:tav>
                                          </p:tavLst>
                                        </p:anim>
                                        <p:anim calcmode="lin" valueType="num">
                                          <p:cBhvr>
                                            <p:cTn id="116" dur="400" fill="hold"/>
                                            <p:tgtEl>
                                              <p:spTgt spid="30"/>
                                            </p:tgtEl>
                                            <p:attrNameLst>
                                              <p:attrName>style.rotation</p:attrName>
                                            </p:attrNameLst>
                                          </p:cBhvr>
                                          <p:tavLst>
                                            <p:tav tm="0">
                                              <p:val>
                                                <p:fltVal val="90"/>
                                              </p:val>
                                            </p:tav>
                                            <p:tav tm="100000">
                                              <p:val>
                                                <p:fltVal val="0"/>
                                              </p:val>
                                            </p:tav>
                                          </p:tavLst>
                                        </p:anim>
                                        <p:animEffect transition="in" filter="fade">
                                          <p:cBhvr>
                                            <p:cTn id="117" dur="400"/>
                                            <p:tgtEl>
                                              <p:spTgt spid="30"/>
                                            </p:tgtEl>
                                          </p:cBhvr>
                                        </p:animEffect>
                                      </p:childTnLst>
                                    </p:cTn>
                                  </p:par>
                                </p:childTnLst>
                              </p:cTn>
                            </p:par>
                            <p:par>
                              <p:cTn id="118" fill="hold">
                                <p:stCondLst>
                                  <p:cond delay="8620"/>
                                </p:stCondLst>
                                <p:childTnLst>
                                  <p:par>
                                    <p:cTn id="119" presetID="22" presetClass="entr" presetSubtype="1" fill="hold" grpId="0" nodeType="after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up)">
                                          <p:cBhvr>
                                            <p:cTn id="12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5" grpId="0"/>
          <p:bldP spid="26" grpId="0"/>
          <p:bldP spid="27" grpId="0"/>
          <p:bldP spid="28" grpId="0"/>
          <p:bldP spid="29" grpId="0"/>
          <p:bldP spid="30" grpId="0"/>
          <p:bldP spid="31" grpId="0"/>
          <p:bldP spid="33" grpId="0" animBg="1"/>
          <p:bldP spid="34" grpId="0" animBg="1"/>
          <p:bldP spid="35" grpId="0" animBg="1"/>
          <p:bldP spid="36" grpId="0" animBg="1"/>
          <p:bldP spid="37" grpId="0" animBg="1"/>
          <p:bldP spid="39" grpId="0" animBg="1"/>
          <p:bldP spid="40" grpId="0" animBg="1"/>
          <p:bldP spid="41" grpId="0" animBg="1"/>
          <p:bldP spid="43" grpId="0" animBg="1"/>
          <p:bldP spid="48" grpId="0"/>
          <p:bldP spid="49" grpId="0"/>
          <p:bldP spid="50"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9" name="任意多边形 38"/>
          <p:cNvSpPr/>
          <p:nvPr/>
        </p:nvSpPr>
        <p:spPr bwMode="auto">
          <a:xfrm flipV="1">
            <a:off x="8261735" y="0"/>
            <a:ext cx="3935028" cy="2636912"/>
          </a:xfrm>
          <a:custGeom>
            <a:avLst/>
            <a:gdLst>
              <a:gd name="connsiteX0" fmla="*/ 3935028 w 3935028"/>
              <a:gd name="connsiteY0" fmla="*/ 198975 h 2636912"/>
              <a:gd name="connsiteX1" fmla="*/ 3935028 w 3935028"/>
              <a:gd name="connsiteY1" fmla="*/ 0 h 2636912"/>
              <a:gd name="connsiteX2" fmla="*/ 3935024 w 3935028"/>
              <a:gd name="connsiteY2" fmla="*/ 0 h 2636912"/>
              <a:gd name="connsiteX3" fmla="*/ 3935024 w 3935028"/>
              <a:gd name="connsiteY3" fmla="*/ 198974 h 2636912"/>
              <a:gd name="connsiteX4" fmla="*/ 0 w 3935028"/>
              <a:gd name="connsiteY4" fmla="*/ 2636912 h 2636912"/>
              <a:gd name="connsiteX5" fmla="*/ 3935028 w 3935028"/>
              <a:gd name="connsiteY5" fmla="*/ 2636912 h 2636912"/>
              <a:gd name="connsiteX6" fmla="*/ 3935028 w 3935028"/>
              <a:gd name="connsiteY6" fmla="*/ 841978 h 2636912"/>
              <a:gd name="connsiteX7" fmla="*/ 3423011 w 3935028"/>
              <a:gd name="connsiteY7" fmla="*/ 132900 h 2636912"/>
              <a:gd name="connsiteX8" fmla="*/ 49168 w 3935028"/>
              <a:gd name="connsiteY8" fmla="*/ 2596879 h 2636912"/>
              <a:gd name="connsiteX9" fmla="*/ 0 w 3935028"/>
              <a:gd name="connsiteY9" fmla="*/ 2636911 h 263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5028" h="2636912">
                <a:moveTo>
                  <a:pt x="3935028" y="198975"/>
                </a:moveTo>
                <a:lnTo>
                  <a:pt x="3935028" y="0"/>
                </a:lnTo>
                <a:lnTo>
                  <a:pt x="3935024" y="0"/>
                </a:lnTo>
                <a:lnTo>
                  <a:pt x="3935024" y="198974"/>
                </a:lnTo>
                <a:close/>
                <a:moveTo>
                  <a:pt x="0" y="2636912"/>
                </a:moveTo>
                <a:lnTo>
                  <a:pt x="3935028" y="2636912"/>
                </a:lnTo>
                <a:lnTo>
                  <a:pt x="3935028" y="841978"/>
                </a:lnTo>
                <a:lnTo>
                  <a:pt x="3423011" y="132900"/>
                </a:lnTo>
                <a:lnTo>
                  <a:pt x="49168" y="2596879"/>
                </a:lnTo>
                <a:lnTo>
                  <a:pt x="0" y="2636911"/>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701"/>
          <a:stretch/>
        </p:blipFill>
        <p:spPr>
          <a:xfrm>
            <a:off x="-1" y="0"/>
            <a:ext cx="10418862" cy="6858000"/>
          </a:xfrm>
          <a:prstGeom prst="rect">
            <a:avLst/>
          </a:prstGeom>
        </p:spPr>
      </p:pic>
      <p:sp>
        <p:nvSpPr>
          <p:cNvPr id="4" name="等腰三角形 3"/>
          <p:cNvSpPr/>
          <p:nvPr/>
        </p:nvSpPr>
        <p:spPr bwMode="auto">
          <a:xfrm rot="5400000">
            <a:off x="-1219474" y="2092899"/>
            <a:ext cx="4663255" cy="2224308"/>
          </a:xfrm>
          <a:prstGeom prst="triangle">
            <a:avLst>
              <a:gd name="adj" fmla="val 36213"/>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任意多边形 34"/>
          <p:cNvSpPr/>
          <p:nvPr/>
        </p:nvSpPr>
        <p:spPr bwMode="auto">
          <a:xfrm>
            <a:off x="9067422" y="3354912"/>
            <a:ext cx="3129342" cy="3503088"/>
          </a:xfrm>
          <a:custGeom>
            <a:avLst/>
            <a:gdLst>
              <a:gd name="connsiteX0" fmla="*/ 2575574 w 3129342"/>
              <a:gd name="connsiteY0" fmla="*/ 0 h 3503088"/>
              <a:gd name="connsiteX1" fmla="*/ 2579896 w 3129342"/>
              <a:gd name="connsiteY1" fmla="*/ 0 h 3503088"/>
              <a:gd name="connsiteX2" fmla="*/ 3129339 w 3129342"/>
              <a:gd name="connsiteY2" fmla="*/ 434126 h 3503088"/>
              <a:gd name="connsiteX3" fmla="*/ 3129339 w 3129342"/>
              <a:gd name="connsiteY3" fmla="*/ 0 h 3503088"/>
              <a:gd name="connsiteX4" fmla="*/ 3129342 w 3129342"/>
              <a:gd name="connsiteY4" fmla="*/ 0 h 3503088"/>
              <a:gd name="connsiteX5" fmla="*/ 3129342 w 3129342"/>
              <a:gd name="connsiteY5" fmla="*/ 3503088 h 3503088"/>
              <a:gd name="connsiteX6" fmla="*/ 0 w 3129342"/>
              <a:gd name="connsiteY6" fmla="*/ 3503088 h 3503088"/>
              <a:gd name="connsiteX7" fmla="*/ 0 w 3129342"/>
              <a:gd name="connsiteY7" fmla="*/ 3503087 h 350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342" h="3503088">
                <a:moveTo>
                  <a:pt x="2575574" y="0"/>
                </a:moveTo>
                <a:lnTo>
                  <a:pt x="2579896" y="0"/>
                </a:lnTo>
                <a:lnTo>
                  <a:pt x="3129339" y="434126"/>
                </a:lnTo>
                <a:lnTo>
                  <a:pt x="3129339" y="0"/>
                </a:lnTo>
                <a:lnTo>
                  <a:pt x="3129342" y="0"/>
                </a:lnTo>
                <a:lnTo>
                  <a:pt x="3129342" y="3503088"/>
                </a:lnTo>
                <a:lnTo>
                  <a:pt x="0" y="3503088"/>
                </a:lnTo>
                <a:lnTo>
                  <a:pt x="0" y="3503087"/>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TextBox 58"/>
          <p:cNvSpPr txBox="1"/>
          <p:nvPr/>
        </p:nvSpPr>
        <p:spPr>
          <a:xfrm>
            <a:off x="430960" y="1792264"/>
            <a:ext cx="1010212" cy="1862048"/>
          </a:xfrm>
          <a:prstGeom prst="rect">
            <a:avLst/>
          </a:prstGeom>
          <a:noFill/>
        </p:spPr>
        <p:txBody>
          <a:bodyPr wrap="none" rtlCol="0">
            <a:spAutoFit/>
          </a:bodyPr>
          <a:lstStyle>
            <a:defPPr>
              <a:defRPr lang="zh-CN"/>
            </a:defPPr>
            <a:lvl1pPr algn="ctr">
              <a:defRPr sz="11500" b="1">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TextBox 12"/>
          <p:cNvSpPr txBox="1"/>
          <p:nvPr/>
        </p:nvSpPr>
        <p:spPr>
          <a:xfrm>
            <a:off x="2327395" y="2098139"/>
            <a:ext cx="7443393" cy="1015663"/>
          </a:xfrm>
          <a:prstGeom prst="rect">
            <a:avLst/>
          </a:prstGeom>
          <a:noFill/>
        </p:spPr>
        <p:txBody>
          <a:bodyPr wrap="square" rtlCol="0">
            <a:spAutoFit/>
          </a:bodyPr>
          <a:lstStyle>
            <a:defPPr>
              <a:defRPr lang="zh-CN"/>
            </a:defPPr>
            <a:lvl1pPr>
              <a:defRPr sz="6000" b="1">
                <a:solidFill>
                  <a:srgbClr val="313530"/>
                </a:solidFill>
                <a:latin typeface="+mj-ea"/>
                <a:ea typeface="+mj-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项目背景和市场现状</a:t>
            </a:r>
          </a:p>
        </p:txBody>
      </p:sp>
      <p:sp>
        <p:nvSpPr>
          <p:cNvPr id="54" name="TextBox 65"/>
          <p:cNvSpPr txBox="1"/>
          <p:nvPr/>
        </p:nvSpPr>
        <p:spPr>
          <a:xfrm>
            <a:off x="2718397" y="3238550"/>
            <a:ext cx="1533164" cy="400110"/>
          </a:xfrm>
          <a:prstGeom prst="rect">
            <a:avLst/>
          </a:prstGeom>
          <a:noFill/>
        </p:spPr>
        <p:txBody>
          <a:bodyPr wrap="square" rtlCol="0">
            <a:spAutoFit/>
          </a:bodyPr>
          <a:lstStyle/>
          <a:p>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项目背景</a:t>
            </a:r>
          </a:p>
        </p:txBody>
      </p:sp>
      <p:sp>
        <p:nvSpPr>
          <p:cNvPr id="55" name="TextBox 66"/>
          <p:cNvSpPr txBox="1"/>
          <p:nvPr/>
        </p:nvSpPr>
        <p:spPr>
          <a:xfrm>
            <a:off x="4522241" y="3238550"/>
            <a:ext cx="1752548"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行业前景</a:t>
            </a:r>
          </a:p>
        </p:txBody>
      </p:sp>
      <p:sp>
        <p:nvSpPr>
          <p:cNvPr id="56" name="TextBox 69"/>
          <p:cNvSpPr txBox="1"/>
          <p:nvPr/>
        </p:nvSpPr>
        <p:spPr>
          <a:xfrm>
            <a:off x="2699564" y="3763408"/>
            <a:ext cx="1551997"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项目目标</a:t>
            </a:r>
          </a:p>
        </p:txBody>
      </p:sp>
      <p:sp>
        <p:nvSpPr>
          <p:cNvPr id="57" name="TextBox 70"/>
          <p:cNvSpPr txBox="1"/>
          <p:nvPr/>
        </p:nvSpPr>
        <p:spPr>
          <a:xfrm>
            <a:off x="4491850" y="3763408"/>
            <a:ext cx="1551997"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我们的机会</a:t>
            </a:r>
          </a:p>
        </p:txBody>
      </p:sp>
      <p:sp>
        <p:nvSpPr>
          <p:cNvPr id="58" name="Freeform 18"/>
          <p:cNvSpPr>
            <a:spLocks noEditPoints="1"/>
          </p:cNvSpPr>
          <p:nvPr/>
        </p:nvSpPr>
        <p:spPr bwMode="auto">
          <a:xfrm>
            <a:off x="2431276" y="3829319"/>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9 h 234"/>
              <a:gd name="T20" fmla="*/ 135 w 235"/>
              <a:gd name="T21" fmla="*/ 99 h 234"/>
              <a:gd name="T22" fmla="*/ 135 w 235"/>
              <a:gd name="T23" fmla="*/ 35 h 234"/>
              <a:gd name="T24" fmla="*/ 99 w 235"/>
              <a:gd name="T25" fmla="*/ 35 h 234"/>
              <a:gd name="T26" fmla="*/ 99 w 235"/>
              <a:gd name="T27" fmla="*/ 99 h 234"/>
              <a:gd name="T28" fmla="*/ 35 w 235"/>
              <a:gd name="T29" fmla="*/ 99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Freeform 19"/>
          <p:cNvSpPr>
            <a:spLocks noEditPoints="1"/>
          </p:cNvSpPr>
          <p:nvPr/>
        </p:nvSpPr>
        <p:spPr bwMode="auto">
          <a:xfrm>
            <a:off x="4223562" y="3829319"/>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8 h 234"/>
              <a:gd name="T20" fmla="*/ 135 w 235"/>
              <a:gd name="T21" fmla="*/ 98 h 234"/>
              <a:gd name="T22" fmla="*/ 135 w 235"/>
              <a:gd name="T23" fmla="*/ 35 h 234"/>
              <a:gd name="T24" fmla="*/ 99 w 235"/>
              <a:gd name="T25" fmla="*/ 35 h 234"/>
              <a:gd name="T26" fmla="*/ 99 w 235"/>
              <a:gd name="T27" fmla="*/ 98 h 234"/>
              <a:gd name="T28" fmla="*/ 35 w 235"/>
              <a:gd name="T29" fmla="*/ 98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Freeform 21"/>
          <p:cNvSpPr>
            <a:spLocks noEditPoints="1"/>
          </p:cNvSpPr>
          <p:nvPr/>
        </p:nvSpPr>
        <p:spPr bwMode="auto">
          <a:xfrm>
            <a:off x="2436313"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Freeform 22"/>
          <p:cNvSpPr>
            <a:spLocks noEditPoints="1"/>
          </p:cNvSpPr>
          <p:nvPr/>
        </p:nvSpPr>
        <p:spPr bwMode="auto">
          <a:xfrm>
            <a:off x="4225150"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TextBox 15"/>
          <p:cNvSpPr txBox="1"/>
          <p:nvPr/>
        </p:nvSpPr>
        <p:spPr>
          <a:xfrm>
            <a:off x="6436808" y="3238550"/>
            <a:ext cx="1752548"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市场规模</a:t>
            </a:r>
          </a:p>
        </p:txBody>
      </p:sp>
      <p:sp>
        <p:nvSpPr>
          <p:cNvPr id="63" name="Freeform 22"/>
          <p:cNvSpPr>
            <a:spLocks noEditPoints="1"/>
          </p:cNvSpPr>
          <p:nvPr/>
        </p:nvSpPr>
        <p:spPr bwMode="auto">
          <a:xfrm>
            <a:off x="6139717"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826737430"/>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5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4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5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4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费用预算</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Oval 5"/>
          <p:cNvSpPr>
            <a:spLocks noChangeArrowheads="1"/>
          </p:cNvSpPr>
          <p:nvPr/>
        </p:nvSpPr>
        <p:spPr bwMode="auto">
          <a:xfrm>
            <a:off x="5296932" y="1805792"/>
            <a:ext cx="3804421" cy="3820496"/>
          </a:xfrm>
          <a:prstGeom prst="ellipse">
            <a:avLst/>
          </a:prstGeom>
          <a:noFill/>
          <a:ln w="9525" cap="flat">
            <a:solidFill>
              <a:schemeClr val="tx1">
                <a:lumMod val="50000"/>
                <a:lumOff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Oval 6"/>
          <p:cNvSpPr>
            <a:spLocks noChangeArrowheads="1"/>
          </p:cNvSpPr>
          <p:nvPr/>
        </p:nvSpPr>
        <p:spPr bwMode="auto">
          <a:xfrm>
            <a:off x="3158954" y="1805792"/>
            <a:ext cx="3804421" cy="3820496"/>
          </a:xfrm>
          <a:prstGeom prst="ellipse">
            <a:avLst/>
          </a:prstGeom>
          <a:noFill/>
          <a:ln w="9525" cap="flat">
            <a:solidFill>
              <a:schemeClr val="tx1">
                <a:lumMod val="50000"/>
                <a:lumOff val="5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8" name="Oval 7"/>
          <p:cNvSpPr>
            <a:spLocks noChangeArrowheads="1"/>
          </p:cNvSpPr>
          <p:nvPr/>
        </p:nvSpPr>
        <p:spPr bwMode="auto">
          <a:xfrm>
            <a:off x="4952212" y="2550601"/>
            <a:ext cx="2320161" cy="2330878"/>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Line 14"/>
          <p:cNvSpPr>
            <a:spLocks noChangeShapeType="1"/>
          </p:cNvSpPr>
          <p:nvPr/>
        </p:nvSpPr>
        <p:spPr bwMode="auto">
          <a:xfrm>
            <a:off x="7149131" y="4433164"/>
            <a:ext cx="901987" cy="630498"/>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Line 15"/>
          <p:cNvSpPr>
            <a:spLocks noChangeShapeType="1"/>
          </p:cNvSpPr>
          <p:nvPr/>
        </p:nvSpPr>
        <p:spPr bwMode="auto">
          <a:xfrm>
            <a:off x="4235981" y="2393423"/>
            <a:ext cx="848404" cy="59299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Line 16"/>
          <p:cNvSpPr>
            <a:spLocks noChangeShapeType="1"/>
          </p:cNvSpPr>
          <p:nvPr/>
        </p:nvSpPr>
        <p:spPr bwMode="auto">
          <a:xfrm>
            <a:off x="7370609" y="3731222"/>
            <a:ext cx="1350302" cy="3572"/>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Line 17"/>
          <p:cNvSpPr>
            <a:spLocks noChangeShapeType="1"/>
          </p:cNvSpPr>
          <p:nvPr/>
        </p:nvSpPr>
        <p:spPr bwMode="auto">
          <a:xfrm>
            <a:off x="3564402" y="3724078"/>
            <a:ext cx="1289574" cy="178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3" name="Line 18"/>
          <p:cNvSpPr>
            <a:spLocks noChangeShapeType="1"/>
          </p:cNvSpPr>
          <p:nvPr/>
        </p:nvSpPr>
        <p:spPr bwMode="auto">
          <a:xfrm flipV="1">
            <a:off x="7172351" y="2423787"/>
            <a:ext cx="898415" cy="609065"/>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Line 19"/>
          <p:cNvSpPr>
            <a:spLocks noChangeShapeType="1"/>
          </p:cNvSpPr>
          <p:nvPr/>
        </p:nvSpPr>
        <p:spPr bwMode="auto">
          <a:xfrm flipV="1">
            <a:off x="4214547" y="4445667"/>
            <a:ext cx="869837" cy="587631"/>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Freeform 20"/>
          <p:cNvSpPr>
            <a:spLocks noEditPoints="1"/>
          </p:cNvSpPr>
          <p:nvPr/>
        </p:nvSpPr>
        <p:spPr bwMode="auto">
          <a:xfrm>
            <a:off x="5879641" y="2863585"/>
            <a:ext cx="651784" cy="613829"/>
          </a:xfrm>
          <a:custGeom>
            <a:avLst/>
            <a:gdLst>
              <a:gd name="T0" fmla="*/ 33 w 999"/>
              <a:gd name="T1" fmla="*/ 742 h 936"/>
              <a:gd name="T2" fmla="*/ 713 w 999"/>
              <a:gd name="T3" fmla="*/ 557 h 936"/>
              <a:gd name="T4" fmla="*/ 653 w 999"/>
              <a:gd name="T5" fmla="*/ 767 h 936"/>
              <a:gd name="T6" fmla="*/ 632 w 999"/>
              <a:gd name="T7" fmla="*/ 585 h 936"/>
              <a:gd name="T8" fmla="*/ 634 w 999"/>
              <a:gd name="T9" fmla="*/ 422 h 936"/>
              <a:gd name="T10" fmla="*/ 616 w 999"/>
              <a:gd name="T11" fmla="*/ 429 h 936"/>
              <a:gd name="T12" fmla="*/ 629 w 999"/>
              <a:gd name="T13" fmla="*/ 453 h 936"/>
              <a:gd name="T14" fmla="*/ 645 w 999"/>
              <a:gd name="T15" fmla="*/ 447 h 936"/>
              <a:gd name="T16" fmla="*/ 552 w 999"/>
              <a:gd name="T17" fmla="*/ 469 h 936"/>
              <a:gd name="T18" fmla="*/ 560 w 999"/>
              <a:gd name="T19" fmla="*/ 500 h 936"/>
              <a:gd name="T20" fmla="*/ 571 w 999"/>
              <a:gd name="T21" fmla="*/ 489 h 936"/>
              <a:gd name="T22" fmla="*/ 504 w 999"/>
              <a:gd name="T23" fmla="*/ 529 h 936"/>
              <a:gd name="T24" fmla="*/ 495 w 999"/>
              <a:gd name="T25" fmla="*/ 546 h 936"/>
              <a:gd name="T26" fmla="*/ 520 w 999"/>
              <a:gd name="T27" fmla="*/ 557 h 936"/>
              <a:gd name="T28" fmla="*/ 528 w 999"/>
              <a:gd name="T29" fmla="*/ 543 h 936"/>
              <a:gd name="T30" fmla="*/ 474 w 999"/>
              <a:gd name="T31" fmla="*/ 620 h 936"/>
              <a:gd name="T32" fmla="*/ 500 w 999"/>
              <a:gd name="T33" fmla="*/ 638 h 936"/>
              <a:gd name="T34" fmla="*/ 501 w 999"/>
              <a:gd name="T35" fmla="*/ 622 h 936"/>
              <a:gd name="T36" fmla="*/ 478 w 999"/>
              <a:gd name="T37" fmla="*/ 698 h 936"/>
              <a:gd name="T38" fmla="*/ 483 w 999"/>
              <a:gd name="T39" fmla="*/ 717 h 936"/>
              <a:gd name="T40" fmla="*/ 508 w 999"/>
              <a:gd name="T41" fmla="*/ 706 h 936"/>
              <a:gd name="T42" fmla="*/ 504 w 999"/>
              <a:gd name="T43" fmla="*/ 690 h 936"/>
              <a:gd name="T44" fmla="*/ 516 w 999"/>
              <a:gd name="T45" fmla="*/ 785 h 936"/>
              <a:gd name="T46" fmla="*/ 548 w 999"/>
              <a:gd name="T47" fmla="*/ 781 h 936"/>
              <a:gd name="T48" fmla="*/ 538 w 999"/>
              <a:gd name="T49" fmla="*/ 768 h 936"/>
              <a:gd name="T50" fmla="*/ 570 w 999"/>
              <a:gd name="T51" fmla="*/ 840 h 936"/>
              <a:gd name="T52" fmla="*/ 586 w 999"/>
              <a:gd name="T53" fmla="*/ 850 h 936"/>
              <a:gd name="T54" fmla="*/ 600 w 999"/>
              <a:gd name="T55" fmla="*/ 827 h 936"/>
              <a:gd name="T56" fmla="*/ 586 w 999"/>
              <a:gd name="T57" fmla="*/ 818 h 936"/>
              <a:gd name="T58" fmla="*/ 656 w 999"/>
              <a:gd name="T59" fmla="*/ 879 h 936"/>
              <a:gd name="T60" fmla="*/ 675 w 999"/>
              <a:gd name="T61" fmla="*/ 883 h 936"/>
              <a:gd name="T62" fmla="*/ 664 w 999"/>
              <a:gd name="T63" fmla="*/ 853 h 936"/>
              <a:gd name="T64" fmla="*/ 733 w 999"/>
              <a:gd name="T65" fmla="*/ 884 h 936"/>
              <a:gd name="T66" fmla="*/ 752 w 999"/>
              <a:gd name="T67" fmla="*/ 882 h 936"/>
              <a:gd name="T68" fmla="*/ 750 w 999"/>
              <a:gd name="T69" fmla="*/ 854 h 936"/>
              <a:gd name="T70" fmla="*/ 733 w 999"/>
              <a:gd name="T71" fmla="*/ 857 h 936"/>
              <a:gd name="T72" fmla="*/ 824 w 999"/>
              <a:gd name="T73" fmla="*/ 857 h 936"/>
              <a:gd name="T74" fmla="*/ 840 w 999"/>
              <a:gd name="T75" fmla="*/ 847 h 936"/>
              <a:gd name="T76" fmla="*/ 814 w 999"/>
              <a:gd name="T77" fmla="*/ 831 h 936"/>
              <a:gd name="T78" fmla="*/ 885 w 999"/>
              <a:gd name="T79" fmla="*/ 809 h 936"/>
              <a:gd name="T80" fmla="*/ 896 w 999"/>
              <a:gd name="T81" fmla="*/ 795 h 936"/>
              <a:gd name="T82" fmla="*/ 878 w 999"/>
              <a:gd name="T83" fmla="*/ 774 h 936"/>
              <a:gd name="T84" fmla="*/ 868 w 999"/>
              <a:gd name="T85" fmla="*/ 787 h 936"/>
              <a:gd name="T86" fmla="*/ 934 w 999"/>
              <a:gd name="T87" fmla="*/ 728 h 936"/>
              <a:gd name="T88" fmla="*/ 940 w 999"/>
              <a:gd name="T89" fmla="*/ 710 h 936"/>
              <a:gd name="T90" fmla="*/ 910 w 999"/>
              <a:gd name="T91" fmla="*/ 712 h 936"/>
              <a:gd name="T92" fmla="*/ 948 w 999"/>
              <a:gd name="T93" fmla="*/ 651 h 936"/>
              <a:gd name="T94" fmla="*/ 948 w 999"/>
              <a:gd name="T95" fmla="*/ 634 h 936"/>
              <a:gd name="T96" fmla="*/ 920 w 999"/>
              <a:gd name="T97" fmla="*/ 630 h 936"/>
              <a:gd name="T98" fmla="*/ 921 w 999"/>
              <a:gd name="T99" fmla="*/ 647 h 936"/>
              <a:gd name="T100" fmla="*/ 930 w 999"/>
              <a:gd name="T101" fmla="*/ 556 h 936"/>
              <a:gd name="T102" fmla="*/ 922 w 999"/>
              <a:gd name="T103" fmla="*/ 539 h 936"/>
              <a:gd name="T104" fmla="*/ 903 w 999"/>
              <a:gd name="T105" fmla="*/ 563 h 936"/>
              <a:gd name="T106" fmla="*/ 889 w 999"/>
              <a:gd name="T107" fmla="*/ 491 h 936"/>
              <a:gd name="T108" fmla="*/ 877 w 999"/>
              <a:gd name="T109" fmla="*/ 478 h 936"/>
              <a:gd name="T110" fmla="*/ 854 w 999"/>
              <a:gd name="T111" fmla="*/ 494 h 936"/>
              <a:gd name="T112" fmla="*/ 866 w 999"/>
              <a:gd name="T113" fmla="*/ 506 h 936"/>
              <a:gd name="T114" fmla="*/ 815 w 999"/>
              <a:gd name="T115" fmla="*/ 434 h 936"/>
              <a:gd name="T116" fmla="*/ 797 w 999"/>
              <a:gd name="T117" fmla="*/ 426 h 936"/>
              <a:gd name="T118" fmla="*/ 797 w 999"/>
              <a:gd name="T119" fmla="*/ 456 h 936"/>
              <a:gd name="T120" fmla="*/ 710 w 999"/>
              <a:gd name="T121" fmla="*/ 358 h 936"/>
              <a:gd name="T122" fmla="*/ 556 w 999"/>
              <a:gd name="T123" fmla="*/ 14 h 936"/>
              <a:gd name="T124" fmla="*/ 46 w 999"/>
              <a:gd name="T125" fmla="*/ 238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9" h="936">
                <a:moveTo>
                  <a:pt x="80" y="695"/>
                </a:moveTo>
                <a:cubicBezTo>
                  <a:pt x="129" y="691"/>
                  <a:pt x="179" y="687"/>
                  <a:pt x="228" y="686"/>
                </a:cubicBezTo>
                <a:cubicBezTo>
                  <a:pt x="198" y="684"/>
                  <a:pt x="168" y="681"/>
                  <a:pt x="137" y="678"/>
                </a:cubicBezTo>
                <a:cubicBezTo>
                  <a:pt x="112" y="675"/>
                  <a:pt x="91" y="657"/>
                  <a:pt x="91" y="632"/>
                </a:cubicBezTo>
                <a:cubicBezTo>
                  <a:pt x="91" y="594"/>
                  <a:pt x="91" y="557"/>
                  <a:pt x="91" y="520"/>
                </a:cubicBezTo>
                <a:cubicBezTo>
                  <a:pt x="91" y="494"/>
                  <a:pt x="112" y="476"/>
                  <a:pt x="137" y="473"/>
                </a:cubicBezTo>
                <a:cubicBezTo>
                  <a:pt x="230" y="465"/>
                  <a:pt x="322" y="461"/>
                  <a:pt x="414" y="463"/>
                </a:cubicBezTo>
                <a:cubicBezTo>
                  <a:pt x="381" y="517"/>
                  <a:pt x="362" y="580"/>
                  <a:pt x="362" y="647"/>
                </a:cubicBezTo>
                <a:cubicBezTo>
                  <a:pt x="362" y="744"/>
                  <a:pt x="401" y="831"/>
                  <a:pt x="464" y="894"/>
                </a:cubicBezTo>
                <a:cubicBezTo>
                  <a:pt x="468" y="898"/>
                  <a:pt x="472" y="902"/>
                  <a:pt x="476" y="905"/>
                </a:cubicBezTo>
                <a:cubicBezTo>
                  <a:pt x="344" y="916"/>
                  <a:pt x="212" y="914"/>
                  <a:pt x="80" y="900"/>
                </a:cubicBezTo>
                <a:cubicBezTo>
                  <a:pt x="54" y="897"/>
                  <a:pt x="33" y="879"/>
                  <a:pt x="33" y="853"/>
                </a:cubicBezTo>
                <a:cubicBezTo>
                  <a:pt x="33" y="816"/>
                  <a:pt x="33" y="779"/>
                  <a:pt x="33" y="742"/>
                </a:cubicBezTo>
                <a:cubicBezTo>
                  <a:pt x="33" y="716"/>
                  <a:pt x="54" y="698"/>
                  <a:pt x="80" y="695"/>
                </a:cubicBezTo>
                <a:close/>
                <a:moveTo>
                  <a:pt x="686" y="411"/>
                </a:moveTo>
                <a:lnTo>
                  <a:pt x="686" y="411"/>
                </a:lnTo>
                <a:cubicBezTo>
                  <a:pt x="706" y="408"/>
                  <a:pt x="725" y="407"/>
                  <a:pt x="744" y="412"/>
                </a:cubicBezTo>
                <a:cubicBezTo>
                  <a:pt x="743" y="422"/>
                  <a:pt x="742" y="431"/>
                  <a:pt x="741" y="441"/>
                </a:cubicBezTo>
                <a:cubicBezTo>
                  <a:pt x="723" y="439"/>
                  <a:pt x="706" y="439"/>
                  <a:pt x="690" y="441"/>
                </a:cubicBezTo>
                <a:cubicBezTo>
                  <a:pt x="689" y="431"/>
                  <a:pt x="688" y="421"/>
                  <a:pt x="686" y="411"/>
                </a:cubicBezTo>
                <a:close/>
                <a:moveTo>
                  <a:pt x="792" y="597"/>
                </a:moveTo>
                <a:lnTo>
                  <a:pt x="792" y="597"/>
                </a:lnTo>
                <a:lnTo>
                  <a:pt x="725" y="597"/>
                </a:lnTo>
                <a:lnTo>
                  <a:pt x="725" y="585"/>
                </a:lnTo>
                <a:cubicBezTo>
                  <a:pt x="725" y="574"/>
                  <a:pt x="725" y="566"/>
                  <a:pt x="723" y="562"/>
                </a:cubicBezTo>
                <a:cubicBezTo>
                  <a:pt x="721" y="559"/>
                  <a:pt x="718" y="557"/>
                  <a:pt x="713" y="557"/>
                </a:cubicBezTo>
                <a:cubicBezTo>
                  <a:pt x="709" y="557"/>
                  <a:pt x="706" y="558"/>
                  <a:pt x="704" y="562"/>
                </a:cubicBezTo>
                <a:cubicBezTo>
                  <a:pt x="702" y="565"/>
                  <a:pt x="701" y="569"/>
                  <a:pt x="701" y="576"/>
                </a:cubicBezTo>
                <a:cubicBezTo>
                  <a:pt x="701" y="586"/>
                  <a:pt x="703" y="594"/>
                  <a:pt x="707" y="598"/>
                </a:cubicBezTo>
                <a:cubicBezTo>
                  <a:pt x="711" y="602"/>
                  <a:pt x="723" y="610"/>
                  <a:pt x="743" y="622"/>
                </a:cubicBezTo>
                <a:cubicBezTo>
                  <a:pt x="760" y="633"/>
                  <a:pt x="772" y="641"/>
                  <a:pt x="778" y="646"/>
                </a:cubicBezTo>
                <a:cubicBezTo>
                  <a:pt x="784" y="652"/>
                  <a:pt x="790" y="659"/>
                  <a:pt x="794" y="669"/>
                </a:cubicBezTo>
                <a:cubicBezTo>
                  <a:pt x="798" y="679"/>
                  <a:pt x="800" y="692"/>
                  <a:pt x="800" y="707"/>
                </a:cubicBezTo>
                <a:cubicBezTo>
                  <a:pt x="800" y="731"/>
                  <a:pt x="795" y="750"/>
                  <a:pt x="783" y="763"/>
                </a:cubicBezTo>
                <a:cubicBezTo>
                  <a:pt x="771" y="777"/>
                  <a:pt x="754" y="785"/>
                  <a:pt x="731" y="789"/>
                </a:cubicBezTo>
                <a:lnTo>
                  <a:pt x="731" y="814"/>
                </a:lnTo>
                <a:lnTo>
                  <a:pt x="700" y="814"/>
                </a:lnTo>
                <a:lnTo>
                  <a:pt x="700" y="788"/>
                </a:lnTo>
                <a:cubicBezTo>
                  <a:pt x="682" y="786"/>
                  <a:pt x="666" y="779"/>
                  <a:pt x="653" y="767"/>
                </a:cubicBezTo>
                <a:cubicBezTo>
                  <a:pt x="640" y="755"/>
                  <a:pt x="633" y="734"/>
                  <a:pt x="633" y="704"/>
                </a:cubicBezTo>
                <a:lnTo>
                  <a:pt x="633" y="691"/>
                </a:lnTo>
                <a:lnTo>
                  <a:pt x="700" y="691"/>
                </a:lnTo>
                <a:lnTo>
                  <a:pt x="700" y="707"/>
                </a:lnTo>
                <a:cubicBezTo>
                  <a:pt x="700" y="726"/>
                  <a:pt x="701" y="737"/>
                  <a:pt x="702" y="741"/>
                </a:cubicBezTo>
                <a:cubicBezTo>
                  <a:pt x="704" y="746"/>
                  <a:pt x="707" y="748"/>
                  <a:pt x="712" y="748"/>
                </a:cubicBezTo>
                <a:cubicBezTo>
                  <a:pt x="717" y="748"/>
                  <a:pt x="720" y="746"/>
                  <a:pt x="722" y="743"/>
                </a:cubicBezTo>
                <a:cubicBezTo>
                  <a:pt x="725" y="740"/>
                  <a:pt x="726" y="735"/>
                  <a:pt x="726" y="730"/>
                </a:cubicBezTo>
                <a:cubicBezTo>
                  <a:pt x="726" y="714"/>
                  <a:pt x="725" y="704"/>
                  <a:pt x="723" y="697"/>
                </a:cubicBezTo>
                <a:cubicBezTo>
                  <a:pt x="720" y="691"/>
                  <a:pt x="713" y="684"/>
                  <a:pt x="701" y="676"/>
                </a:cubicBezTo>
                <a:cubicBezTo>
                  <a:pt x="680" y="663"/>
                  <a:pt x="666" y="654"/>
                  <a:pt x="659" y="648"/>
                </a:cubicBezTo>
                <a:cubicBezTo>
                  <a:pt x="652" y="642"/>
                  <a:pt x="645" y="633"/>
                  <a:pt x="640" y="622"/>
                </a:cubicBezTo>
                <a:cubicBezTo>
                  <a:pt x="635" y="611"/>
                  <a:pt x="632" y="599"/>
                  <a:pt x="632" y="585"/>
                </a:cubicBezTo>
                <a:cubicBezTo>
                  <a:pt x="632" y="565"/>
                  <a:pt x="638" y="549"/>
                  <a:pt x="649" y="538"/>
                </a:cubicBezTo>
                <a:cubicBezTo>
                  <a:pt x="660" y="526"/>
                  <a:pt x="677" y="519"/>
                  <a:pt x="700" y="517"/>
                </a:cubicBezTo>
                <a:lnTo>
                  <a:pt x="700" y="495"/>
                </a:lnTo>
                <a:lnTo>
                  <a:pt x="731" y="495"/>
                </a:lnTo>
                <a:lnTo>
                  <a:pt x="731" y="517"/>
                </a:lnTo>
                <a:cubicBezTo>
                  <a:pt x="752" y="519"/>
                  <a:pt x="767" y="526"/>
                  <a:pt x="778" y="537"/>
                </a:cubicBezTo>
                <a:cubicBezTo>
                  <a:pt x="788" y="549"/>
                  <a:pt x="793" y="564"/>
                  <a:pt x="793" y="584"/>
                </a:cubicBezTo>
                <a:cubicBezTo>
                  <a:pt x="793" y="587"/>
                  <a:pt x="793" y="591"/>
                  <a:pt x="792" y="597"/>
                </a:cubicBezTo>
                <a:close/>
                <a:moveTo>
                  <a:pt x="638" y="421"/>
                </a:moveTo>
                <a:lnTo>
                  <a:pt x="638" y="421"/>
                </a:lnTo>
                <a:lnTo>
                  <a:pt x="637" y="421"/>
                </a:lnTo>
                <a:lnTo>
                  <a:pt x="635" y="422"/>
                </a:lnTo>
                <a:lnTo>
                  <a:pt x="634" y="422"/>
                </a:lnTo>
                <a:lnTo>
                  <a:pt x="633" y="423"/>
                </a:lnTo>
                <a:lnTo>
                  <a:pt x="631" y="423"/>
                </a:lnTo>
                <a:lnTo>
                  <a:pt x="630" y="423"/>
                </a:lnTo>
                <a:lnTo>
                  <a:pt x="628" y="424"/>
                </a:lnTo>
                <a:lnTo>
                  <a:pt x="627" y="425"/>
                </a:lnTo>
                <a:lnTo>
                  <a:pt x="626" y="425"/>
                </a:lnTo>
                <a:lnTo>
                  <a:pt x="624" y="426"/>
                </a:lnTo>
                <a:lnTo>
                  <a:pt x="623" y="426"/>
                </a:lnTo>
                <a:lnTo>
                  <a:pt x="622" y="427"/>
                </a:lnTo>
                <a:lnTo>
                  <a:pt x="620" y="427"/>
                </a:lnTo>
                <a:lnTo>
                  <a:pt x="619" y="428"/>
                </a:lnTo>
                <a:lnTo>
                  <a:pt x="618" y="428"/>
                </a:lnTo>
                <a:lnTo>
                  <a:pt x="616" y="429"/>
                </a:lnTo>
                <a:lnTo>
                  <a:pt x="615" y="429"/>
                </a:lnTo>
                <a:lnTo>
                  <a:pt x="614" y="430"/>
                </a:lnTo>
                <a:lnTo>
                  <a:pt x="612" y="431"/>
                </a:lnTo>
                <a:lnTo>
                  <a:pt x="611" y="431"/>
                </a:lnTo>
                <a:lnTo>
                  <a:pt x="611" y="431"/>
                </a:lnTo>
                <a:lnTo>
                  <a:pt x="622" y="456"/>
                </a:lnTo>
                <a:lnTo>
                  <a:pt x="622" y="456"/>
                </a:lnTo>
                <a:lnTo>
                  <a:pt x="624" y="456"/>
                </a:lnTo>
                <a:lnTo>
                  <a:pt x="625" y="455"/>
                </a:lnTo>
                <a:lnTo>
                  <a:pt x="626" y="454"/>
                </a:lnTo>
                <a:lnTo>
                  <a:pt x="627" y="454"/>
                </a:lnTo>
                <a:lnTo>
                  <a:pt x="628" y="453"/>
                </a:lnTo>
                <a:lnTo>
                  <a:pt x="629" y="453"/>
                </a:lnTo>
                <a:lnTo>
                  <a:pt x="631" y="452"/>
                </a:lnTo>
                <a:lnTo>
                  <a:pt x="632" y="452"/>
                </a:lnTo>
                <a:lnTo>
                  <a:pt x="633" y="452"/>
                </a:lnTo>
                <a:lnTo>
                  <a:pt x="634" y="451"/>
                </a:lnTo>
                <a:lnTo>
                  <a:pt x="635" y="451"/>
                </a:lnTo>
                <a:lnTo>
                  <a:pt x="637" y="450"/>
                </a:lnTo>
                <a:lnTo>
                  <a:pt x="638" y="450"/>
                </a:lnTo>
                <a:lnTo>
                  <a:pt x="639" y="449"/>
                </a:lnTo>
                <a:lnTo>
                  <a:pt x="640" y="449"/>
                </a:lnTo>
                <a:lnTo>
                  <a:pt x="641" y="448"/>
                </a:lnTo>
                <a:lnTo>
                  <a:pt x="643" y="448"/>
                </a:lnTo>
                <a:lnTo>
                  <a:pt x="644" y="448"/>
                </a:lnTo>
                <a:lnTo>
                  <a:pt x="645" y="447"/>
                </a:lnTo>
                <a:lnTo>
                  <a:pt x="646" y="447"/>
                </a:lnTo>
                <a:lnTo>
                  <a:pt x="638" y="421"/>
                </a:lnTo>
                <a:close/>
                <a:moveTo>
                  <a:pt x="562" y="462"/>
                </a:moveTo>
                <a:lnTo>
                  <a:pt x="562" y="462"/>
                </a:lnTo>
                <a:lnTo>
                  <a:pt x="561" y="462"/>
                </a:lnTo>
                <a:lnTo>
                  <a:pt x="560" y="463"/>
                </a:lnTo>
                <a:lnTo>
                  <a:pt x="559" y="464"/>
                </a:lnTo>
                <a:lnTo>
                  <a:pt x="558" y="465"/>
                </a:lnTo>
                <a:lnTo>
                  <a:pt x="557" y="466"/>
                </a:lnTo>
                <a:lnTo>
                  <a:pt x="556" y="467"/>
                </a:lnTo>
                <a:lnTo>
                  <a:pt x="555" y="468"/>
                </a:lnTo>
                <a:lnTo>
                  <a:pt x="553" y="469"/>
                </a:lnTo>
                <a:lnTo>
                  <a:pt x="552" y="469"/>
                </a:lnTo>
                <a:lnTo>
                  <a:pt x="551" y="470"/>
                </a:lnTo>
                <a:lnTo>
                  <a:pt x="550" y="471"/>
                </a:lnTo>
                <a:lnTo>
                  <a:pt x="549" y="472"/>
                </a:lnTo>
                <a:lnTo>
                  <a:pt x="548" y="473"/>
                </a:lnTo>
                <a:lnTo>
                  <a:pt x="547" y="474"/>
                </a:lnTo>
                <a:lnTo>
                  <a:pt x="546" y="475"/>
                </a:lnTo>
                <a:lnTo>
                  <a:pt x="545" y="476"/>
                </a:lnTo>
                <a:lnTo>
                  <a:pt x="544" y="477"/>
                </a:lnTo>
                <a:lnTo>
                  <a:pt x="543" y="478"/>
                </a:lnTo>
                <a:lnTo>
                  <a:pt x="542" y="479"/>
                </a:lnTo>
                <a:lnTo>
                  <a:pt x="541" y="480"/>
                </a:lnTo>
                <a:lnTo>
                  <a:pt x="540" y="481"/>
                </a:lnTo>
                <a:lnTo>
                  <a:pt x="560" y="500"/>
                </a:lnTo>
                <a:lnTo>
                  <a:pt x="560" y="499"/>
                </a:lnTo>
                <a:lnTo>
                  <a:pt x="561" y="498"/>
                </a:lnTo>
                <a:lnTo>
                  <a:pt x="562" y="498"/>
                </a:lnTo>
                <a:lnTo>
                  <a:pt x="563" y="497"/>
                </a:lnTo>
                <a:lnTo>
                  <a:pt x="564" y="496"/>
                </a:lnTo>
                <a:lnTo>
                  <a:pt x="565" y="495"/>
                </a:lnTo>
                <a:lnTo>
                  <a:pt x="566" y="494"/>
                </a:lnTo>
                <a:lnTo>
                  <a:pt x="567" y="493"/>
                </a:lnTo>
                <a:lnTo>
                  <a:pt x="568" y="492"/>
                </a:lnTo>
                <a:lnTo>
                  <a:pt x="569" y="492"/>
                </a:lnTo>
                <a:lnTo>
                  <a:pt x="570" y="491"/>
                </a:lnTo>
                <a:lnTo>
                  <a:pt x="571" y="490"/>
                </a:lnTo>
                <a:lnTo>
                  <a:pt x="571" y="489"/>
                </a:lnTo>
                <a:lnTo>
                  <a:pt x="572" y="488"/>
                </a:lnTo>
                <a:lnTo>
                  <a:pt x="573" y="487"/>
                </a:lnTo>
                <a:lnTo>
                  <a:pt x="574" y="487"/>
                </a:lnTo>
                <a:lnTo>
                  <a:pt x="575" y="486"/>
                </a:lnTo>
                <a:lnTo>
                  <a:pt x="576" y="485"/>
                </a:lnTo>
                <a:lnTo>
                  <a:pt x="577" y="484"/>
                </a:lnTo>
                <a:lnTo>
                  <a:pt x="578" y="483"/>
                </a:lnTo>
                <a:lnTo>
                  <a:pt x="579" y="483"/>
                </a:lnTo>
                <a:lnTo>
                  <a:pt x="562" y="462"/>
                </a:lnTo>
                <a:close/>
                <a:moveTo>
                  <a:pt x="505" y="527"/>
                </a:moveTo>
                <a:lnTo>
                  <a:pt x="505" y="527"/>
                </a:lnTo>
                <a:lnTo>
                  <a:pt x="505" y="528"/>
                </a:lnTo>
                <a:lnTo>
                  <a:pt x="504" y="529"/>
                </a:lnTo>
                <a:lnTo>
                  <a:pt x="503" y="530"/>
                </a:lnTo>
                <a:lnTo>
                  <a:pt x="502" y="532"/>
                </a:lnTo>
                <a:lnTo>
                  <a:pt x="502" y="533"/>
                </a:lnTo>
                <a:lnTo>
                  <a:pt x="501" y="534"/>
                </a:lnTo>
                <a:lnTo>
                  <a:pt x="500" y="535"/>
                </a:lnTo>
                <a:lnTo>
                  <a:pt x="500" y="537"/>
                </a:lnTo>
                <a:lnTo>
                  <a:pt x="499" y="538"/>
                </a:lnTo>
                <a:lnTo>
                  <a:pt x="498" y="539"/>
                </a:lnTo>
                <a:lnTo>
                  <a:pt x="498" y="540"/>
                </a:lnTo>
                <a:lnTo>
                  <a:pt x="497" y="542"/>
                </a:lnTo>
                <a:lnTo>
                  <a:pt x="496" y="543"/>
                </a:lnTo>
                <a:lnTo>
                  <a:pt x="496" y="544"/>
                </a:lnTo>
                <a:lnTo>
                  <a:pt x="495" y="546"/>
                </a:lnTo>
                <a:lnTo>
                  <a:pt x="495" y="547"/>
                </a:lnTo>
                <a:lnTo>
                  <a:pt x="494" y="548"/>
                </a:lnTo>
                <a:lnTo>
                  <a:pt x="493" y="550"/>
                </a:lnTo>
                <a:lnTo>
                  <a:pt x="493" y="551"/>
                </a:lnTo>
                <a:lnTo>
                  <a:pt x="492" y="552"/>
                </a:lnTo>
                <a:lnTo>
                  <a:pt x="492" y="553"/>
                </a:lnTo>
                <a:lnTo>
                  <a:pt x="517" y="564"/>
                </a:lnTo>
                <a:lnTo>
                  <a:pt x="517" y="563"/>
                </a:lnTo>
                <a:lnTo>
                  <a:pt x="518" y="562"/>
                </a:lnTo>
                <a:lnTo>
                  <a:pt x="518" y="561"/>
                </a:lnTo>
                <a:lnTo>
                  <a:pt x="519" y="560"/>
                </a:lnTo>
                <a:lnTo>
                  <a:pt x="519" y="558"/>
                </a:lnTo>
                <a:lnTo>
                  <a:pt x="520" y="557"/>
                </a:lnTo>
                <a:lnTo>
                  <a:pt x="520" y="556"/>
                </a:lnTo>
                <a:lnTo>
                  <a:pt x="521" y="555"/>
                </a:lnTo>
                <a:lnTo>
                  <a:pt x="522" y="554"/>
                </a:lnTo>
                <a:lnTo>
                  <a:pt x="522" y="553"/>
                </a:lnTo>
                <a:lnTo>
                  <a:pt x="523" y="552"/>
                </a:lnTo>
                <a:lnTo>
                  <a:pt x="523" y="550"/>
                </a:lnTo>
                <a:lnTo>
                  <a:pt x="524" y="549"/>
                </a:lnTo>
                <a:lnTo>
                  <a:pt x="524" y="548"/>
                </a:lnTo>
                <a:lnTo>
                  <a:pt x="525" y="547"/>
                </a:lnTo>
                <a:lnTo>
                  <a:pt x="526" y="546"/>
                </a:lnTo>
                <a:lnTo>
                  <a:pt x="526" y="545"/>
                </a:lnTo>
                <a:lnTo>
                  <a:pt x="527" y="544"/>
                </a:lnTo>
                <a:lnTo>
                  <a:pt x="528" y="543"/>
                </a:lnTo>
                <a:lnTo>
                  <a:pt x="528" y="542"/>
                </a:lnTo>
                <a:lnTo>
                  <a:pt x="529" y="541"/>
                </a:lnTo>
                <a:lnTo>
                  <a:pt x="505" y="527"/>
                </a:lnTo>
                <a:close/>
                <a:moveTo>
                  <a:pt x="476" y="609"/>
                </a:moveTo>
                <a:lnTo>
                  <a:pt x="476" y="609"/>
                </a:lnTo>
                <a:lnTo>
                  <a:pt x="475" y="610"/>
                </a:lnTo>
                <a:lnTo>
                  <a:pt x="475" y="611"/>
                </a:lnTo>
                <a:lnTo>
                  <a:pt x="475" y="613"/>
                </a:lnTo>
                <a:lnTo>
                  <a:pt x="475" y="614"/>
                </a:lnTo>
                <a:lnTo>
                  <a:pt x="474" y="616"/>
                </a:lnTo>
                <a:lnTo>
                  <a:pt x="474" y="617"/>
                </a:lnTo>
                <a:lnTo>
                  <a:pt x="474" y="619"/>
                </a:lnTo>
                <a:lnTo>
                  <a:pt x="474" y="620"/>
                </a:lnTo>
                <a:lnTo>
                  <a:pt x="474" y="622"/>
                </a:lnTo>
                <a:lnTo>
                  <a:pt x="474" y="623"/>
                </a:lnTo>
                <a:lnTo>
                  <a:pt x="473" y="625"/>
                </a:lnTo>
                <a:lnTo>
                  <a:pt x="473" y="626"/>
                </a:lnTo>
                <a:lnTo>
                  <a:pt x="473" y="628"/>
                </a:lnTo>
                <a:lnTo>
                  <a:pt x="473" y="629"/>
                </a:lnTo>
                <a:lnTo>
                  <a:pt x="473" y="631"/>
                </a:lnTo>
                <a:lnTo>
                  <a:pt x="473" y="632"/>
                </a:lnTo>
                <a:lnTo>
                  <a:pt x="473" y="634"/>
                </a:lnTo>
                <a:lnTo>
                  <a:pt x="473" y="635"/>
                </a:lnTo>
                <a:lnTo>
                  <a:pt x="473" y="637"/>
                </a:lnTo>
                <a:lnTo>
                  <a:pt x="473" y="637"/>
                </a:lnTo>
                <a:lnTo>
                  <a:pt x="500" y="638"/>
                </a:lnTo>
                <a:lnTo>
                  <a:pt x="500" y="638"/>
                </a:lnTo>
                <a:lnTo>
                  <a:pt x="500" y="637"/>
                </a:lnTo>
                <a:lnTo>
                  <a:pt x="500" y="635"/>
                </a:lnTo>
                <a:lnTo>
                  <a:pt x="500" y="634"/>
                </a:lnTo>
                <a:lnTo>
                  <a:pt x="500" y="633"/>
                </a:lnTo>
                <a:lnTo>
                  <a:pt x="500" y="631"/>
                </a:lnTo>
                <a:lnTo>
                  <a:pt x="500" y="630"/>
                </a:lnTo>
                <a:lnTo>
                  <a:pt x="501" y="629"/>
                </a:lnTo>
                <a:lnTo>
                  <a:pt x="501" y="627"/>
                </a:lnTo>
                <a:lnTo>
                  <a:pt x="501" y="626"/>
                </a:lnTo>
                <a:lnTo>
                  <a:pt x="501" y="625"/>
                </a:lnTo>
                <a:lnTo>
                  <a:pt x="501" y="623"/>
                </a:lnTo>
                <a:lnTo>
                  <a:pt x="501" y="622"/>
                </a:lnTo>
                <a:lnTo>
                  <a:pt x="501" y="621"/>
                </a:lnTo>
                <a:lnTo>
                  <a:pt x="502" y="619"/>
                </a:lnTo>
                <a:lnTo>
                  <a:pt x="502" y="618"/>
                </a:lnTo>
                <a:lnTo>
                  <a:pt x="502" y="617"/>
                </a:lnTo>
                <a:lnTo>
                  <a:pt x="502" y="615"/>
                </a:lnTo>
                <a:lnTo>
                  <a:pt x="502" y="614"/>
                </a:lnTo>
                <a:lnTo>
                  <a:pt x="503" y="613"/>
                </a:lnTo>
                <a:lnTo>
                  <a:pt x="476" y="609"/>
                </a:lnTo>
                <a:close/>
                <a:moveTo>
                  <a:pt x="477" y="695"/>
                </a:moveTo>
                <a:lnTo>
                  <a:pt x="477" y="695"/>
                </a:lnTo>
                <a:lnTo>
                  <a:pt x="477" y="695"/>
                </a:lnTo>
                <a:lnTo>
                  <a:pt x="477" y="697"/>
                </a:lnTo>
                <a:lnTo>
                  <a:pt x="478" y="698"/>
                </a:lnTo>
                <a:lnTo>
                  <a:pt x="478" y="700"/>
                </a:lnTo>
                <a:lnTo>
                  <a:pt x="478" y="701"/>
                </a:lnTo>
                <a:lnTo>
                  <a:pt x="479" y="703"/>
                </a:lnTo>
                <a:lnTo>
                  <a:pt x="479" y="704"/>
                </a:lnTo>
                <a:lnTo>
                  <a:pt x="479" y="705"/>
                </a:lnTo>
                <a:lnTo>
                  <a:pt x="480" y="707"/>
                </a:lnTo>
                <a:lnTo>
                  <a:pt x="480" y="708"/>
                </a:lnTo>
                <a:lnTo>
                  <a:pt x="481" y="710"/>
                </a:lnTo>
                <a:lnTo>
                  <a:pt x="481" y="711"/>
                </a:lnTo>
                <a:lnTo>
                  <a:pt x="481" y="712"/>
                </a:lnTo>
                <a:lnTo>
                  <a:pt x="482" y="714"/>
                </a:lnTo>
                <a:lnTo>
                  <a:pt x="482" y="715"/>
                </a:lnTo>
                <a:lnTo>
                  <a:pt x="483" y="717"/>
                </a:lnTo>
                <a:lnTo>
                  <a:pt x="483" y="718"/>
                </a:lnTo>
                <a:lnTo>
                  <a:pt x="483" y="720"/>
                </a:lnTo>
                <a:lnTo>
                  <a:pt x="484" y="721"/>
                </a:lnTo>
                <a:lnTo>
                  <a:pt x="484" y="722"/>
                </a:lnTo>
                <a:lnTo>
                  <a:pt x="485" y="723"/>
                </a:lnTo>
                <a:lnTo>
                  <a:pt x="510" y="714"/>
                </a:lnTo>
                <a:lnTo>
                  <a:pt x="510" y="714"/>
                </a:lnTo>
                <a:lnTo>
                  <a:pt x="510" y="712"/>
                </a:lnTo>
                <a:lnTo>
                  <a:pt x="510" y="711"/>
                </a:lnTo>
                <a:lnTo>
                  <a:pt x="509" y="710"/>
                </a:lnTo>
                <a:lnTo>
                  <a:pt x="509" y="709"/>
                </a:lnTo>
                <a:lnTo>
                  <a:pt x="508" y="708"/>
                </a:lnTo>
                <a:lnTo>
                  <a:pt x="508" y="706"/>
                </a:lnTo>
                <a:lnTo>
                  <a:pt x="508" y="705"/>
                </a:lnTo>
                <a:lnTo>
                  <a:pt x="507" y="704"/>
                </a:lnTo>
                <a:lnTo>
                  <a:pt x="507" y="703"/>
                </a:lnTo>
                <a:lnTo>
                  <a:pt x="507" y="701"/>
                </a:lnTo>
                <a:lnTo>
                  <a:pt x="506" y="700"/>
                </a:lnTo>
                <a:lnTo>
                  <a:pt x="506" y="699"/>
                </a:lnTo>
                <a:lnTo>
                  <a:pt x="506" y="697"/>
                </a:lnTo>
                <a:lnTo>
                  <a:pt x="505" y="696"/>
                </a:lnTo>
                <a:lnTo>
                  <a:pt x="505" y="695"/>
                </a:lnTo>
                <a:lnTo>
                  <a:pt x="505" y="694"/>
                </a:lnTo>
                <a:lnTo>
                  <a:pt x="505" y="692"/>
                </a:lnTo>
                <a:lnTo>
                  <a:pt x="504" y="691"/>
                </a:lnTo>
                <a:lnTo>
                  <a:pt x="504" y="690"/>
                </a:lnTo>
                <a:lnTo>
                  <a:pt x="504" y="689"/>
                </a:lnTo>
                <a:lnTo>
                  <a:pt x="477" y="695"/>
                </a:lnTo>
                <a:close/>
                <a:moveTo>
                  <a:pt x="510" y="775"/>
                </a:moveTo>
                <a:lnTo>
                  <a:pt x="510" y="775"/>
                </a:lnTo>
                <a:lnTo>
                  <a:pt x="510" y="776"/>
                </a:lnTo>
                <a:lnTo>
                  <a:pt x="511" y="777"/>
                </a:lnTo>
                <a:lnTo>
                  <a:pt x="511" y="778"/>
                </a:lnTo>
                <a:lnTo>
                  <a:pt x="512" y="779"/>
                </a:lnTo>
                <a:lnTo>
                  <a:pt x="513" y="780"/>
                </a:lnTo>
                <a:lnTo>
                  <a:pt x="514" y="782"/>
                </a:lnTo>
                <a:lnTo>
                  <a:pt x="515" y="783"/>
                </a:lnTo>
                <a:lnTo>
                  <a:pt x="515" y="784"/>
                </a:lnTo>
                <a:lnTo>
                  <a:pt x="516" y="785"/>
                </a:lnTo>
                <a:lnTo>
                  <a:pt x="517" y="786"/>
                </a:lnTo>
                <a:lnTo>
                  <a:pt x="518" y="787"/>
                </a:lnTo>
                <a:lnTo>
                  <a:pt x="519" y="789"/>
                </a:lnTo>
                <a:lnTo>
                  <a:pt x="520" y="790"/>
                </a:lnTo>
                <a:lnTo>
                  <a:pt x="520" y="791"/>
                </a:lnTo>
                <a:lnTo>
                  <a:pt x="521" y="792"/>
                </a:lnTo>
                <a:lnTo>
                  <a:pt x="522" y="793"/>
                </a:lnTo>
                <a:lnTo>
                  <a:pt x="523" y="794"/>
                </a:lnTo>
                <a:lnTo>
                  <a:pt x="524" y="795"/>
                </a:lnTo>
                <a:lnTo>
                  <a:pt x="525" y="796"/>
                </a:lnTo>
                <a:lnTo>
                  <a:pt x="526" y="798"/>
                </a:lnTo>
                <a:lnTo>
                  <a:pt x="527" y="799"/>
                </a:lnTo>
                <a:lnTo>
                  <a:pt x="548" y="781"/>
                </a:lnTo>
                <a:lnTo>
                  <a:pt x="547" y="780"/>
                </a:lnTo>
                <a:lnTo>
                  <a:pt x="546" y="779"/>
                </a:lnTo>
                <a:lnTo>
                  <a:pt x="545" y="778"/>
                </a:lnTo>
                <a:lnTo>
                  <a:pt x="545" y="777"/>
                </a:lnTo>
                <a:lnTo>
                  <a:pt x="544" y="776"/>
                </a:lnTo>
                <a:lnTo>
                  <a:pt x="543" y="775"/>
                </a:lnTo>
                <a:lnTo>
                  <a:pt x="542" y="774"/>
                </a:lnTo>
                <a:lnTo>
                  <a:pt x="541" y="773"/>
                </a:lnTo>
                <a:lnTo>
                  <a:pt x="541" y="772"/>
                </a:lnTo>
                <a:lnTo>
                  <a:pt x="540" y="771"/>
                </a:lnTo>
                <a:lnTo>
                  <a:pt x="539" y="770"/>
                </a:lnTo>
                <a:lnTo>
                  <a:pt x="539" y="769"/>
                </a:lnTo>
                <a:lnTo>
                  <a:pt x="538" y="768"/>
                </a:lnTo>
                <a:lnTo>
                  <a:pt x="537" y="767"/>
                </a:lnTo>
                <a:lnTo>
                  <a:pt x="536" y="766"/>
                </a:lnTo>
                <a:lnTo>
                  <a:pt x="536" y="765"/>
                </a:lnTo>
                <a:lnTo>
                  <a:pt x="535" y="764"/>
                </a:lnTo>
                <a:lnTo>
                  <a:pt x="534" y="763"/>
                </a:lnTo>
                <a:lnTo>
                  <a:pt x="534" y="762"/>
                </a:lnTo>
                <a:lnTo>
                  <a:pt x="533" y="761"/>
                </a:lnTo>
                <a:lnTo>
                  <a:pt x="533" y="760"/>
                </a:lnTo>
                <a:lnTo>
                  <a:pt x="510" y="775"/>
                </a:lnTo>
                <a:close/>
                <a:moveTo>
                  <a:pt x="568" y="838"/>
                </a:moveTo>
                <a:lnTo>
                  <a:pt x="568" y="838"/>
                </a:lnTo>
                <a:lnTo>
                  <a:pt x="569" y="839"/>
                </a:lnTo>
                <a:lnTo>
                  <a:pt x="570" y="840"/>
                </a:lnTo>
                <a:lnTo>
                  <a:pt x="571" y="841"/>
                </a:lnTo>
                <a:lnTo>
                  <a:pt x="572" y="841"/>
                </a:lnTo>
                <a:lnTo>
                  <a:pt x="574" y="842"/>
                </a:lnTo>
                <a:lnTo>
                  <a:pt x="575" y="843"/>
                </a:lnTo>
                <a:lnTo>
                  <a:pt x="576" y="844"/>
                </a:lnTo>
                <a:lnTo>
                  <a:pt x="577" y="845"/>
                </a:lnTo>
                <a:lnTo>
                  <a:pt x="578" y="845"/>
                </a:lnTo>
                <a:lnTo>
                  <a:pt x="580" y="846"/>
                </a:lnTo>
                <a:lnTo>
                  <a:pt x="581" y="847"/>
                </a:lnTo>
                <a:lnTo>
                  <a:pt x="582" y="848"/>
                </a:lnTo>
                <a:lnTo>
                  <a:pt x="583" y="849"/>
                </a:lnTo>
                <a:lnTo>
                  <a:pt x="584" y="849"/>
                </a:lnTo>
                <a:lnTo>
                  <a:pt x="586" y="850"/>
                </a:lnTo>
                <a:lnTo>
                  <a:pt x="587" y="851"/>
                </a:lnTo>
                <a:lnTo>
                  <a:pt x="588" y="852"/>
                </a:lnTo>
                <a:lnTo>
                  <a:pt x="589" y="852"/>
                </a:lnTo>
                <a:lnTo>
                  <a:pt x="591" y="853"/>
                </a:lnTo>
                <a:lnTo>
                  <a:pt x="592" y="854"/>
                </a:lnTo>
                <a:lnTo>
                  <a:pt x="593" y="854"/>
                </a:lnTo>
                <a:lnTo>
                  <a:pt x="606" y="831"/>
                </a:lnTo>
                <a:lnTo>
                  <a:pt x="605" y="830"/>
                </a:lnTo>
                <a:lnTo>
                  <a:pt x="604" y="829"/>
                </a:lnTo>
                <a:lnTo>
                  <a:pt x="603" y="829"/>
                </a:lnTo>
                <a:lnTo>
                  <a:pt x="602" y="828"/>
                </a:lnTo>
                <a:lnTo>
                  <a:pt x="601" y="827"/>
                </a:lnTo>
                <a:lnTo>
                  <a:pt x="600" y="827"/>
                </a:lnTo>
                <a:lnTo>
                  <a:pt x="599" y="826"/>
                </a:lnTo>
                <a:lnTo>
                  <a:pt x="598" y="825"/>
                </a:lnTo>
                <a:lnTo>
                  <a:pt x="597" y="825"/>
                </a:lnTo>
                <a:lnTo>
                  <a:pt x="596" y="824"/>
                </a:lnTo>
                <a:lnTo>
                  <a:pt x="595" y="823"/>
                </a:lnTo>
                <a:lnTo>
                  <a:pt x="594" y="823"/>
                </a:lnTo>
                <a:lnTo>
                  <a:pt x="592" y="822"/>
                </a:lnTo>
                <a:lnTo>
                  <a:pt x="591" y="821"/>
                </a:lnTo>
                <a:lnTo>
                  <a:pt x="590" y="821"/>
                </a:lnTo>
                <a:lnTo>
                  <a:pt x="589" y="820"/>
                </a:lnTo>
                <a:lnTo>
                  <a:pt x="588" y="819"/>
                </a:lnTo>
                <a:lnTo>
                  <a:pt x="587" y="818"/>
                </a:lnTo>
                <a:lnTo>
                  <a:pt x="586" y="818"/>
                </a:lnTo>
                <a:lnTo>
                  <a:pt x="585" y="817"/>
                </a:lnTo>
                <a:lnTo>
                  <a:pt x="585" y="817"/>
                </a:lnTo>
                <a:lnTo>
                  <a:pt x="568" y="838"/>
                </a:lnTo>
                <a:close/>
                <a:moveTo>
                  <a:pt x="646" y="877"/>
                </a:moveTo>
                <a:lnTo>
                  <a:pt x="646" y="877"/>
                </a:lnTo>
                <a:lnTo>
                  <a:pt x="646" y="877"/>
                </a:lnTo>
                <a:lnTo>
                  <a:pt x="648" y="877"/>
                </a:lnTo>
                <a:lnTo>
                  <a:pt x="649" y="877"/>
                </a:lnTo>
                <a:lnTo>
                  <a:pt x="651" y="878"/>
                </a:lnTo>
                <a:lnTo>
                  <a:pt x="652" y="878"/>
                </a:lnTo>
                <a:lnTo>
                  <a:pt x="654" y="878"/>
                </a:lnTo>
                <a:lnTo>
                  <a:pt x="655" y="879"/>
                </a:lnTo>
                <a:lnTo>
                  <a:pt x="656" y="879"/>
                </a:lnTo>
                <a:lnTo>
                  <a:pt x="658" y="879"/>
                </a:lnTo>
                <a:lnTo>
                  <a:pt x="659" y="880"/>
                </a:lnTo>
                <a:lnTo>
                  <a:pt x="661" y="880"/>
                </a:lnTo>
                <a:lnTo>
                  <a:pt x="662" y="880"/>
                </a:lnTo>
                <a:lnTo>
                  <a:pt x="664" y="881"/>
                </a:lnTo>
                <a:lnTo>
                  <a:pt x="665" y="881"/>
                </a:lnTo>
                <a:lnTo>
                  <a:pt x="667" y="881"/>
                </a:lnTo>
                <a:lnTo>
                  <a:pt x="668" y="882"/>
                </a:lnTo>
                <a:lnTo>
                  <a:pt x="670" y="882"/>
                </a:lnTo>
                <a:lnTo>
                  <a:pt x="671" y="882"/>
                </a:lnTo>
                <a:lnTo>
                  <a:pt x="673" y="882"/>
                </a:lnTo>
                <a:lnTo>
                  <a:pt x="674" y="882"/>
                </a:lnTo>
                <a:lnTo>
                  <a:pt x="675" y="883"/>
                </a:lnTo>
                <a:lnTo>
                  <a:pt x="679" y="856"/>
                </a:lnTo>
                <a:lnTo>
                  <a:pt x="678" y="855"/>
                </a:lnTo>
                <a:lnTo>
                  <a:pt x="677" y="855"/>
                </a:lnTo>
                <a:lnTo>
                  <a:pt x="675" y="855"/>
                </a:lnTo>
                <a:lnTo>
                  <a:pt x="674" y="855"/>
                </a:lnTo>
                <a:lnTo>
                  <a:pt x="673" y="855"/>
                </a:lnTo>
                <a:lnTo>
                  <a:pt x="672" y="854"/>
                </a:lnTo>
                <a:lnTo>
                  <a:pt x="670" y="854"/>
                </a:lnTo>
                <a:lnTo>
                  <a:pt x="669" y="854"/>
                </a:lnTo>
                <a:lnTo>
                  <a:pt x="668" y="854"/>
                </a:lnTo>
                <a:lnTo>
                  <a:pt x="666" y="853"/>
                </a:lnTo>
                <a:lnTo>
                  <a:pt x="665" y="853"/>
                </a:lnTo>
                <a:lnTo>
                  <a:pt x="664" y="853"/>
                </a:lnTo>
                <a:lnTo>
                  <a:pt x="663" y="853"/>
                </a:lnTo>
                <a:lnTo>
                  <a:pt x="661" y="852"/>
                </a:lnTo>
                <a:lnTo>
                  <a:pt x="660" y="852"/>
                </a:lnTo>
                <a:lnTo>
                  <a:pt x="659" y="852"/>
                </a:lnTo>
                <a:lnTo>
                  <a:pt x="658" y="851"/>
                </a:lnTo>
                <a:lnTo>
                  <a:pt x="656" y="851"/>
                </a:lnTo>
                <a:lnTo>
                  <a:pt x="655" y="851"/>
                </a:lnTo>
                <a:lnTo>
                  <a:pt x="654" y="850"/>
                </a:lnTo>
                <a:lnTo>
                  <a:pt x="654" y="850"/>
                </a:lnTo>
                <a:lnTo>
                  <a:pt x="646" y="877"/>
                </a:lnTo>
                <a:close/>
                <a:moveTo>
                  <a:pt x="732" y="884"/>
                </a:moveTo>
                <a:lnTo>
                  <a:pt x="732" y="884"/>
                </a:lnTo>
                <a:lnTo>
                  <a:pt x="733" y="884"/>
                </a:lnTo>
                <a:lnTo>
                  <a:pt x="735" y="884"/>
                </a:lnTo>
                <a:lnTo>
                  <a:pt x="736" y="884"/>
                </a:lnTo>
                <a:lnTo>
                  <a:pt x="737" y="884"/>
                </a:lnTo>
                <a:lnTo>
                  <a:pt x="739" y="884"/>
                </a:lnTo>
                <a:lnTo>
                  <a:pt x="740" y="883"/>
                </a:lnTo>
                <a:lnTo>
                  <a:pt x="742" y="883"/>
                </a:lnTo>
                <a:lnTo>
                  <a:pt x="743" y="883"/>
                </a:lnTo>
                <a:lnTo>
                  <a:pt x="745" y="883"/>
                </a:lnTo>
                <a:lnTo>
                  <a:pt x="746" y="882"/>
                </a:lnTo>
                <a:lnTo>
                  <a:pt x="748" y="882"/>
                </a:lnTo>
                <a:lnTo>
                  <a:pt x="749" y="882"/>
                </a:lnTo>
                <a:lnTo>
                  <a:pt x="751" y="882"/>
                </a:lnTo>
                <a:lnTo>
                  <a:pt x="752" y="882"/>
                </a:lnTo>
                <a:lnTo>
                  <a:pt x="754" y="881"/>
                </a:lnTo>
                <a:lnTo>
                  <a:pt x="755" y="881"/>
                </a:lnTo>
                <a:lnTo>
                  <a:pt x="757" y="881"/>
                </a:lnTo>
                <a:lnTo>
                  <a:pt x="758" y="880"/>
                </a:lnTo>
                <a:lnTo>
                  <a:pt x="760" y="880"/>
                </a:lnTo>
                <a:lnTo>
                  <a:pt x="761" y="880"/>
                </a:lnTo>
                <a:lnTo>
                  <a:pt x="761" y="880"/>
                </a:lnTo>
                <a:lnTo>
                  <a:pt x="755" y="853"/>
                </a:lnTo>
                <a:lnTo>
                  <a:pt x="755" y="853"/>
                </a:lnTo>
                <a:lnTo>
                  <a:pt x="754" y="853"/>
                </a:lnTo>
                <a:lnTo>
                  <a:pt x="753" y="854"/>
                </a:lnTo>
                <a:lnTo>
                  <a:pt x="751" y="854"/>
                </a:lnTo>
                <a:lnTo>
                  <a:pt x="750" y="854"/>
                </a:lnTo>
                <a:lnTo>
                  <a:pt x="749" y="854"/>
                </a:lnTo>
                <a:lnTo>
                  <a:pt x="747" y="855"/>
                </a:lnTo>
                <a:lnTo>
                  <a:pt x="746" y="855"/>
                </a:lnTo>
                <a:lnTo>
                  <a:pt x="745" y="855"/>
                </a:lnTo>
                <a:lnTo>
                  <a:pt x="744" y="855"/>
                </a:lnTo>
                <a:lnTo>
                  <a:pt x="742" y="855"/>
                </a:lnTo>
                <a:lnTo>
                  <a:pt x="741" y="856"/>
                </a:lnTo>
                <a:lnTo>
                  <a:pt x="740" y="856"/>
                </a:lnTo>
                <a:lnTo>
                  <a:pt x="738" y="856"/>
                </a:lnTo>
                <a:lnTo>
                  <a:pt x="737" y="856"/>
                </a:lnTo>
                <a:lnTo>
                  <a:pt x="736" y="856"/>
                </a:lnTo>
                <a:lnTo>
                  <a:pt x="734" y="857"/>
                </a:lnTo>
                <a:lnTo>
                  <a:pt x="733" y="857"/>
                </a:lnTo>
                <a:lnTo>
                  <a:pt x="732" y="857"/>
                </a:lnTo>
                <a:lnTo>
                  <a:pt x="730" y="857"/>
                </a:lnTo>
                <a:lnTo>
                  <a:pt x="730" y="857"/>
                </a:lnTo>
                <a:lnTo>
                  <a:pt x="732" y="884"/>
                </a:lnTo>
                <a:close/>
                <a:moveTo>
                  <a:pt x="816" y="861"/>
                </a:moveTo>
                <a:lnTo>
                  <a:pt x="816" y="861"/>
                </a:lnTo>
                <a:lnTo>
                  <a:pt x="816" y="861"/>
                </a:lnTo>
                <a:lnTo>
                  <a:pt x="817" y="860"/>
                </a:lnTo>
                <a:lnTo>
                  <a:pt x="818" y="859"/>
                </a:lnTo>
                <a:lnTo>
                  <a:pt x="820" y="859"/>
                </a:lnTo>
                <a:lnTo>
                  <a:pt x="821" y="858"/>
                </a:lnTo>
                <a:lnTo>
                  <a:pt x="822" y="857"/>
                </a:lnTo>
                <a:lnTo>
                  <a:pt x="824" y="857"/>
                </a:lnTo>
                <a:lnTo>
                  <a:pt x="825" y="856"/>
                </a:lnTo>
                <a:lnTo>
                  <a:pt x="826" y="855"/>
                </a:lnTo>
                <a:lnTo>
                  <a:pt x="827" y="854"/>
                </a:lnTo>
                <a:lnTo>
                  <a:pt x="829" y="854"/>
                </a:lnTo>
                <a:lnTo>
                  <a:pt x="830" y="853"/>
                </a:lnTo>
                <a:lnTo>
                  <a:pt x="831" y="852"/>
                </a:lnTo>
                <a:lnTo>
                  <a:pt x="832" y="852"/>
                </a:lnTo>
                <a:lnTo>
                  <a:pt x="834" y="851"/>
                </a:lnTo>
                <a:lnTo>
                  <a:pt x="835" y="850"/>
                </a:lnTo>
                <a:lnTo>
                  <a:pt x="836" y="849"/>
                </a:lnTo>
                <a:lnTo>
                  <a:pt x="837" y="849"/>
                </a:lnTo>
                <a:lnTo>
                  <a:pt x="838" y="848"/>
                </a:lnTo>
                <a:lnTo>
                  <a:pt x="840" y="847"/>
                </a:lnTo>
                <a:lnTo>
                  <a:pt x="841" y="846"/>
                </a:lnTo>
                <a:lnTo>
                  <a:pt x="826" y="823"/>
                </a:lnTo>
                <a:lnTo>
                  <a:pt x="825" y="824"/>
                </a:lnTo>
                <a:lnTo>
                  <a:pt x="824" y="825"/>
                </a:lnTo>
                <a:lnTo>
                  <a:pt x="823" y="825"/>
                </a:lnTo>
                <a:lnTo>
                  <a:pt x="821" y="826"/>
                </a:lnTo>
                <a:lnTo>
                  <a:pt x="820" y="827"/>
                </a:lnTo>
                <a:lnTo>
                  <a:pt x="819" y="827"/>
                </a:lnTo>
                <a:lnTo>
                  <a:pt x="818" y="828"/>
                </a:lnTo>
                <a:lnTo>
                  <a:pt x="817" y="829"/>
                </a:lnTo>
                <a:lnTo>
                  <a:pt x="816" y="829"/>
                </a:lnTo>
                <a:lnTo>
                  <a:pt x="815" y="830"/>
                </a:lnTo>
                <a:lnTo>
                  <a:pt x="814" y="831"/>
                </a:lnTo>
                <a:lnTo>
                  <a:pt x="813" y="831"/>
                </a:lnTo>
                <a:lnTo>
                  <a:pt x="812" y="832"/>
                </a:lnTo>
                <a:lnTo>
                  <a:pt x="810" y="833"/>
                </a:lnTo>
                <a:lnTo>
                  <a:pt x="809" y="833"/>
                </a:lnTo>
                <a:lnTo>
                  <a:pt x="808" y="834"/>
                </a:lnTo>
                <a:lnTo>
                  <a:pt x="807" y="834"/>
                </a:lnTo>
                <a:lnTo>
                  <a:pt x="806" y="835"/>
                </a:lnTo>
                <a:lnTo>
                  <a:pt x="805" y="835"/>
                </a:lnTo>
                <a:lnTo>
                  <a:pt x="804" y="836"/>
                </a:lnTo>
                <a:lnTo>
                  <a:pt x="804" y="836"/>
                </a:lnTo>
                <a:lnTo>
                  <a:pt x="816" y="861"/>
                </a:lnTo>
                <a:close/>
                <a:moveTo>
                  <a:pt x="885" y="809"/>
                </a:moveTo>
                <a:lnTo>
                  <a:pt x="885" y="809"/>
                </a:lnTo>
                <a:lnTo>
                  <a:pt x="885" y="808"/>
                </a:lnTo>
                <a:lnTo>
                  <a:pt x="886" y="807"/>
                </a:lnTo>
                <a:lnTo>
                  <a:pt x="887" y="806"/>
                </a:lnTo>
                <a:lnTo>
                  <a:pt x="888" y="805"/>
                </a:lnTo>
                <a:lnTo>
                  <a:pt x="889" y="804"/>
                </a:lnTo>
                <a:lnTo>
                  <a:pt x="890" y="803"/>
                </a:lnTo>
                <a:lnTo>
                  <a:pt x="891" y="802"/>
                </a:lnTo>
                <a:lnTo>
                  <a:pt x="892" y="801"/>
                </a:lnTo>
                <a:lnTo>
                  <a:pt x="893" y="800"/>
                </a:lnTo>
                <a:lnTo>
                  <a:pt x="894" y="799"/>
                </a:lnTo>
                <a:lnTo>
                  <a:pt x="895" y="798"/>
                </a:lnTo>
                <a:lnTo>
                  <a:pt x="895" y="796"/>
                </a:lnTo>
                <a:lnTo>
                  <a:pt x="896" y="795"/>
                </a:lnTo>
                <a:lnTo>
                  <a:pt x="897" y="794"/>
                </a:lnTo>
                <a:lnTo>
                  <a:pt x="898" y="793"/>
                </a:lnTo>
                <a:lnTo>
                  <a:pt x="899" y="792"/>
                </a:lnTo>
                <a:lnTo>
                  <a:pt x="900" y="791"/>
                </a:lnTo>
                <a:lnTo>
                  <a:pt x="901" y="790"/>
                </a:lnTo>
                <a:lnTo>
                  <a:pt x="902" y="789"/>
                </a:lnTo>
                <a:lnTo>
                  <a:pt x="902" y="787"/>
                </a:lnTo>
                <a:lnTo>
                  <a:pt x="903" y="786"/>
                </a:lnTo>
                <a:lnTo>
                  <a:pt x="881" y="770"/>
                </a:lnTo>
                <a:lnTo>
                  <a:pt x="880" y="771"/>
                </a:lnTo>
                <a:lnTo>
                  <a:pt x="880" y="772"/>
                </a:lnTo>
                <a:lnTo>
                  <a:pt x="879" y="773"/>
                </a:lnTo>
                <a:lnTo>
                  <a:pt x="878" y="774"/>
                </a:lnTo>
                <a:lnTo>
                  <a:pt x="877" y="775"/>
                </a:lnTo>
                <a:lnTo>
                  <a:pt x="877" y="776"/>
                </a:lnTo>
                <a:lnTo>
                  <a:pt x="876" y="777"/>
                </a:lnTo>
                <a:lnTo>
                  <a:pt x="875" y="778"/>
                </a:lnTo>
                <a:lnTo>
                  <a:pt x="874" y="779"/>
                </a:lnTo>
                <a:lnTo>
                  <a:pt x="873" y="780"/>
                </a:lnTo>
                <a:lnTo>
                  <a:pt x="873" y="781"/>
                </a:lnTo>
                <a:lnTo>
                  <a:pt x="872" y="782"/>
                </a:lnTo>
                <a:lnTo>
                  <a:pt x="871" y="783"/>
                </a:lnTo>
                <a:lnTo>
                  <a:pt x="870" y="784"/>
                </a:lnTo>
                <a:lnTo>
                  <a:pt x="869" y="785"/>
                </a:lnTo>
                <a:lnTo>
                  <a:pt x="869" y="786"/>
                </a:lnTo>
                <a:lnTo>
                  <a:pt x="868" y="787"/>
                </a:lnTo>
                <a:lnTo>
                  <a:pt x="867" y="788"/>
                </a:lnTo>
                <a:lnTo>
                  <a:pt x="866" y="789"/>
                </a:lnTo>
                <a:lnTo>
                  <a:pt x="865" y="790"/>
                </a:lnTo>
                <a:lnTo>
                  <a:pt x="865" y="790"/>
                </a:lnTo>
                <a:lnTo>
                  <a:pt x="885" y="809"/>
                </a:lnTo>
                <a:close/>
                <a:moveTo>
                  <a:pt x="931" y="736"/>
                </a:moveTo>
                <a:lnTo>
                  <a:pt x="931" y="736"/>
                </a:lnTo>
                <a:lnTo>
                  <a:pt x="932" y="735"/>
                </a:lnTo>
                <a:lnTo>
                  <a:pt x="932" y="733"/>
                </a:lnTo>
                <a:lnTo>
                  <a:pt x="933" y="732"/>
                </a:lnTo>
                <a:lnTo>
                  <a:pt x="933" y="731"/>
                </a:lnTo>
                <a:lnTo>
                  <a:pt x="934" y="729"/>
                </a:lnTo>
                <a:lnTo>
                  <a:pt x="934" y="728"/>
                </a:lnTo>
                <a:lnTo>
                  <a:pt x="935" y="726"/>
                </a:lnTo>
                <a:lnTo>
                  <a:pt x="935" y="725"/>
                </a:lnTo>
                <a:lnTo>
                  <a:pt x="936" y="724"/>
                </a:lnTo>
                <a:lnTo>
                  <a:pt x="936" y="722"/>
                </a:lnTo>
                <a:lnTo>
                  <a:pt x="936" y="721"/>
                </a:lnTo>
                <a:lnTo>
                  <a:pt x="937" y="720"/>
                </a:lnTo>
                <a:lnTo>
                  <a:pt x="937" y="718"/>
                </a:lnTo>
                <a:lnTo>
                  <a:pt x="938" y="717"/>
                </a:lnTo>
                <a:lnTo>
                  <a:pt x="938" y="715"/>
                </a:lnTo>
                <a:lnTo>
                  <a:pt x="939" y="714"/>
                </a:lnTo>
                <a:lnTo>
                  <a:pt x="939" y="712"/>
                </a:lnTo>
                <a:lnTo>
                  <a:pt x="939" y="711"/>
                </a:lnTo>
                <a:lnTo>
                  <a:pt x="940" y="710"/>
                </a:lnTo>
                <a:lnTo>
                  <a:pt x="940" y="708"/>
                </a:lnTo>
                <a:lnTo>
                  <a:pt x="940" y="708"/>
                </a:lnTo>
                <a:lnTo>
                  <a:pt x="914" y="701"/>
                </a:lnTo>
                <a:lnTo>
                  <a:pt x="914" y="701"/>
                </a:lnTo>
                <a:lnTo>
                  <a:pt x="913" y="703"/>
                </a:lnTo>
                <a:lnTo>
                  <a:pt x="913" y="704"/>
                </a:lnTo>
                <a:lnTo>
                  <a:pt x="913" y="705"/>
                </a:lnTo>
                <a:lnTo>
                  <a:pt x="912" y="706"/>
                </a:lnTo>
                <a:lnTo>
                  <a:pt x="912" y="708"/>
                </a:lnTo>
                <a:lnTo>
                  <a:pt x="912" y="709"/>
                </a:lnTo>
                <a:lnTo>
                  <a:pt x="911" y="710"/>
                </a:lnTo>
                <a:lnTo>
                  <a:pt x="911" y="711"/>
                </a:lnTo>
                <a:lnTo>
                  <a:pt x="910" y="712"/>
                </a:lnTo>
                <a:lnTo>
                  <a:pt x="910" y="714"/>
                </a:lnTo>
                <a:lnTo>
                  <a:pt x="910" y="715"/>
                </a:lnTo>
                <a:lnTo>
                  <a:pt x="909" y="716"/>
                </a:lnTo>
                <a:lnTo>
                  <a:pt x="909" y="717"/>
                </a:lnTo>
                <a:lnTo>
                  <a:pt x="908" y="719"/>
                </a:lnTo>
                <a:lnTo>
                  <a:pt x="908" y="720"/>
                </a:lnTo>
                <a:lnTo>
                  <a:pt x="908" y="721"/>
                </a:lnTo>
                <a:lnTo>
                  <a:pt x="907" y="722"/>
                </a:lnTo>
                <a:lnTo>
                  <a:pt x="907" y="723"/>
                </a:lnTo>
                <a:lnTo>
                  <a:pt x="906" y="725"/>
                </a:lnTo>
                <a:lnTo>
                  <a:pt x="906" y="726"/>
                </a:lnTo>
                <a:lnTo>
                  <a:pt x="931" y="736"/>
                </a:lnTo>
                <a:close/>
                <a:moveTo>
                  <a:pt x="948" y="651"/>
                </a:moveTo>
                <a:lnTo>
                  <a:pt x="948" y="651"/>
                </a:lnTo>
                <a:lnTo>
                  <a:pt x="948" y="651"/>
                </a:lnTo>
                <a:lnTo>
                  <a:pt x="948" y="649"/>
                </a:lnTo>
                <a:lnTo>
                  <a:pt x="948" y="647"/>
                </a:lnTo>
                <a:lnTo>
                  <a:pt x="948" y="646"/>
                </a:lnTo>
                <a:lnTo>
                  <a:pt x="948" y="644"/>
                </a:lnTo>
                <a:lnTo>
                  <a:pt x="948" y="643"/>
                </a:lnTo>
                <a:lnTo>
                  <a:pt x="948" y="641"/>
                </a:lnTo>
                <a:lnTo>
                  <a:pt x="948" y="640"/>
                </a:lnTo>
                <a:lnTo>
                  <a:pt x="948" y="638"/>
                </a:lnTo>
                <a:lnTo>
                  <a:pt x="948" y="637"/>
                </a:lnTo>
                <a:lnTo>
                  <a:pt x="948" y="635"/>
                </a:lnTo>
                <a:lnTo>
                  <a:pt x="948" y="634"/>
                </a:lnTo>
                <a:lnTo>
                  <a:pt x="948" y="632"/>
                </a:lnTo>
                <a:lnTo>
                  <a:pt x="947" y="631"/>
                </a:lnTo>
                <a:lnTo>
                  <a:pt x="947" y="629"/>
                </a:lnTo>
                <a:lnTo>
                  <a:pt x="947" y="628"/>
                </a:lnTo>
                <a:lnTo>
                  <a:pt x="947" y="626"/>
                </a:lnTo>
                <a:lnTo>
                  <a:pt x="947" y="625"/>
                </a:lnTo>
                <a:lnTo>
                  <a:pt x="947" y="623"/>
                </a:lnTo>
                <a:lnTo>
                  <a:pt x="947" y="622"/>
                </a:lnTo>
                <a:lnTo>
                  <a:pt x="919" y="625"/>
                </a:lnTo>
                <a:lnTo>
                  <a:pt x="920" y="626"/>
                </a:lnTo>
                <a:lnTo>
                  <a:pt x="920" y="627"/>
                </a:lnTo>
                <a:lnTo>
                  <a:pt x="920" y="629"/>
                </a:lnTo>
                <a:lnTo>
                  <a:pt x="920" y="630"/>
                </a:lnTo>
                <a:lnTo>
                  <a:pt x="920" y="631"/>
                </a:lnTo>
                <a:lnTo>
                  <a:pt x="920" y="633"/>
                </a:lnTo>
                <a:lnTo>
                  <a:pt x="920" y="634"/>
                </a:lnTo>
                <a:lnTo>
                  <a:pt x="920" y="635"/>
                </a:lnTo>
                <a:lnTo>
                  <a:pt x="920" y="637"/>
                </a:lnTo>
                <a:lnTo>
                  <a:pt x="920" y="638"/>
                </a:lnTo>
                <a:lnTo>
                  <a:pt x="921" y="639"/>
                </a:lnTo>
                <a:lnTo>
                  <a:pt x="921" y="641"/>
                </a:lnTo>
                <a:lnTo>
                  <a:pt x="921" y="642"/>
                </a:lnTo>
                <a:lnTo>
                  <a:pt x="921" y="643"/>
                </a:lnTo>
                <a:lnTo>
                  <a:pt x="921" y="645"/>
                </a:lnTo>
                <a:lnTo>
                  <a:pt x="921" y="646"/>
                </a:lnTo>
                <a:lnTo>
                  <a:pt x="921" y="647"/>
                </a:lnTo>
                <a:lnTo>
                  <a:pt x="921" y="649"/>
                </a:lnTo>
                <a:lnTo>
                  <a:pt x="921" y="650"/>
                </a:lnTo>
                <a:lnTo>
                  <a:pt x="921" y="650"/>
                </a:lnTo>
                <a:lnTo>
                  <a:pt x="948" y="651"/>
                </a:lnTo>
                <a:close/>
                <a:moveTo>
                  <a:pt x="934" y="565"/>
                </a:moveTo>
                <a:lnTo>
                  <a:pt x="934" y="565"/>
                </a:lnTo>
                <a:lnTo>
                  <a:pt x="933" y="564"/>
                </a:lnTo>
                <a:lnTo>
                  <a:pt x="933" y="563"/>
                </a:lnTo>
                <a:lnTo>
                  <a:pt x="932" y="562"/>
                </a:lnTo>
                <a:lnTo>
                  <a:pt x="932" y="560"/>
                </a:lnTo>
                <a:lnTo>
                  <a:pt x="931" y="559"/>
                </a:lnTo>
                <a:lnTo>
                  <a:pt x="930" y="558"/>
                </a:lnTo>
                <a:lnTo>
                  <a:pt x="930" y="556"/>
                </a:lnTo>
                <a:lnTo>
                  <a:pt x="929" y="555"/>
                </a:lnTo>
                <a:lnTo>
                  <a:pt x="929" y="554"/>
                </a:lnTo>
                <a:lnTo>
                  <a:pt x="928" y="552"/>
                </a:lnTo>
                <a:lnTo>
                  <a:pt x="928" y="551"/>
                </a:lnTo>
                <a:lnTo>
                  <a:pt x="927" y="550"/>
                </a:lnTo>
                <a:lnTo>
                  <a:pt x="926" y="548"/>
                </a:lnTo>
                <a:lnTo>
                  <a:pt x="926" y="547"/>
                </a:lnTo>
                <a:lnTo>
                  <a:pt x="925" y="546"/>
                </a:lnTo>
                <a:lnTo>
                  <a:pt x="925" y="544"/>
                </a:lnTo>
                <a:lnTo>
                  <a:pt x="924" y="543"/>
                </a:lnTo>
                <a:lnTo>
                  <a:pt x="923" y="542"/>
                </a:lnTo>
                <a:lnTo>
                  <a:pt x="923" y="540"/>
                </a:lnTo>
                <a:lnTo>
                  <a:pt x="922" y="539"/>
                </a:lnTo>
                <a:lnTo>
                  <a:pt x="922" y="539"/>
                </a:lnTo>
                <a:lnTo>
                  <a:pt x="898" y="551"/>
                </a:lnTo>
                <a:lnTo>
                  <a:pt x="898" y="552"/>
                </a:lnTo>
                <a:lnTo>
                  <a:pt x="898" y="553"/>
                </a:lnTo>
                <a:lnTo>
                  <a:pt x="899" y="554"/>
                </a:lnTo>
                <a:lnTo>
                  <a:pt x="899" y="555"/>
                </a:lnTo>
                <a:lnTo>
                  <a:pt x="900" y="556"/>
                </a:lnTo>
                <a:lnTo>
                  <a:pt x="901" y="557"/>
                </a:lnTo>
                <a:lnTo>
                  <a:pt x="901" y="558"/>
                </a:lnTo>
                <a:lnTo>
                  <a:pt x="902" y="560"/>
                </a:lnTo>
                <a:lnTo>
                  <a:pt x="902" y="561"/>
                </a:lnTo>
                <a:lnTo>
                  <a:pt x="903" y="562"/>
                </a:lnTo>
                <a:lnTo>
                  <a:pt x="903" y="563"/>
                </a:lnTo>
                <a:lnTo>
                  <a:pt x="904" y="564"/>
                </a:lnTo>
                <a:lnTo>
                  <a:pt x="904" y="565"/>
                </a:lnTo>
                <a:lnTo>
                  <a:pt x="905" y="567"/>
                </a:lnTo>
                <a:lnTo>
                  <a:pt x="905" y="568"/>
                </a:lnTo>
                <a:lnTo>
                  <a:pt x="906" y="569"/>
                </a:lnTo>
                <a:lnTo>
                  <a:pt x="906" y="570"/>
                </a:lnTo>
                <a:lnTo>
                  <a:pt x="907" y="571"/>
                </a:lnTo>
                <a:lnTo>
                  <a:pt x="907" y="573"/>
                </a:lnTo>
                <a:lnTo>
                  <a:pt x="908" y="574"/>
                </a:lnTo>
                <a:lnTo>
                  <a:pt x="908" y="575"/>
                </a:lnTo>
                <a:lnTo>
                  <a:pt x="934" y="565"/>
                </a:lnTo>
                <a:close/>
                <a:moveTo>
                  <a:pt x="889" y="491"/>
                </a:moveTo>
                <a:lnTo>
                  <a:pt x="889" y="491"/>
                </a:lnTo>
                <a:lnTo>
                  <a:pt x="889" y="491"/>
                </a:lnTo>
                <a:lnTo>
                  <a:pt x="888" y="490"/>
                </a:lnTo>
                <a:lnTo>
                  <a:pt x="887" y="489"/>
                </a:lnTo>
                <a:lnTo>
                  <a:pt x="886" y="488"/>
                </a:lnTo>
                <a:lnTo>
                  <a:pt x="885" y="486"/>
                </a:lnTo>
                <a:lnTo>
                  <a:pt x="884" y="485"/>
                </a:lnTo>
                <a:lnTo>
                  <a:pt x="883" y="484"/>
                </a:lnTo>
                <a:lnTo>
                  <a:pt x="882" y="483"/>
                </a:lnTo>
                <a:lnTo>
                  <a:pt x="881" y="482"/>
                </a:lnTo>
                <a:lnTo>
                  <a:pt x="880" y="481"/>
                </a:lnTo>
                <a:lnTo>
                  <a:pt x="879" y="480"/>
                </a:lnTo>
                <a:lnTo>
                  <a:pt x="878" y="479"/>
                </a:lnTo>
                <a:lnTo>
                  <a:pt x="877" y="478"/>
                </a:lnTo>
                <a:lnTo>
                  <a:pt x="876" y="477"/>
                </a:lnTo>
                <a:lnTo>
                  <a:pt x="875" y="476"/>
                </a:lnTo>
                <a:lnTo>
                  <a:pt x="874" y="475"/>
                </a:lnTo>
                <a:lnTo>
                  <a:pt x="873" y="474"/>
                </a:lnTo>
                <a:lnTo>
                  <a:pt x="872" y="473"/>
                </a:lnTo>
                <a:lnTo>
                  <a:pt x="871" y="472"/>
                </a:lnTo>
                <a:lnTo>
                  <a:pt x="870" y="471"/>
                </a:lnTo>
                <a:lnTo>
                  <a:pt x="869" y="470"/>
                </a:lnTo>
                <a:lnTo>
                  <a:pt x="851" y="491"/>
                </a:lnTo>
                <a:lnTo>
                  <a:pt x="852" y="492"/>
                </a:lnTo>
                <a:lnTo>
                  <a:pt x="853" y="492"/>
                </a:lnTo>
                <a:lnTo>
                  <a:pt x="854" y="493"/>
                </a:lnTo>
                <a:lnTo>
                  <a:pt x="854" y="494"/>
                </a:lnTo>
                <a:lnTo>
                  <a:pt x="855" y="495"/>
                </a:lnTo>
                <a:lnTo>
                  <a:pt x="856" y="496"/>
                </a:lnTo>
                <a:lnTo>
                  <a:pt x="857" y="497"/>
                </a:lnTo>
                <a:lnTo>
                  <a:pt x="858" y="498"/>
                </a:lnTo>
                <a:lnTo>
                  <a:pt x="859" y="498"/>
                </a:lnTo>
                <a:lnTo>
                  <a:pt x="860" y="499"/>
                </a:lnTo>
                <a:lnTo>
                  <a:pt x="861" y="500"/>
                </a:lnTo>
                <a:lnTo>
                  <a:pt x="862" y="501"/>
                </a:lnTo>
                <a:lnTo>
                  <a:pt x="863" y="502"/>
                </a:lnTo>
                <a:lnTo>
                  <a:pt x="863" y="503"/>
                </a:lnTo>
                <a:lnTo>
                  <a:pt x="864" y="504"/>
                </a:lnTo>
                <a:lnTo>
                  <a:pt x="865" y="505"/>
                </a:lnTo>
                <a:lnTo>
                  <a:pt x="866" y="506"/>
                </a:lnTo>
                <a:lnTo>
                  <a:pt x="867" y="507"/>
                </a:lnTo>
                <a:lnTo>
                  <a:pt x="868" y="508"/>
                </a:lnTo>
                <a:lnTo>
                  <a:pt x="869" y="509"/>
                </a:lnTo>
                <a:lnTo>
                  <a:pt x="869" y="509"/>
                </a:lnTo>
                <a:lnTo>
                  <a:pt x="889" y="491"/>
                </a:lnTo>
                <a:close/>
                <a:moveTo>
                  <a:pt x="822" y="437"/>
                </a:moveTo>
                <a:lnTo>
                  <a:pt x="822" y="437"/>
                </a:lnTo>
                <a:lnTo>
                  <a:pt x="821" y="437"/>
                </a:lnTo>
                <a:lnTo>
                  <a:pt x="820" y="436"/>
                </a:lnTo>
                <a:lnTo>
                  <a:pt x="818" y="436"/>
                </a:lnTo>
                <a:lnTo>
                  <a:pt x="817" y="435"/>
                </a:lnTo>
                <a:lnTo>
                  <a:pt x="816" y="434"/>
                </a:lnTo>
                <a:lnTo>
                  <a:pt x="815" y="434"/>
                </a:lnTo>
                <a:lnTo>
                  <a:pt x="813" y="433"/>
                </a:lnTo>
                <a:lnTo>
                  <a:pt x="812" y="432"/>
                </a:lnTo>
                <a:lnTo>
                  <a:pt x="811" y="432"/>
                </a:lnTo>
                <a:lnTo>
                  <a:pt x="809" y="431"/>
                </a:lnTo>
                <a:lnTo>
                  <a:pt x="808" y="431"/>
                </a:lnTo>
                <a:lnTo>
                  <a:pt x="807" y="430"/>
                </a:lnTo>
                <a:lnTo>
                  <a:pt x="805" y="429"/>
                </a:lnTo>
                <a:lnTo>
                  <a:pt x="804" y="429"/>
                </a:lnTo>
                <a:lnTo>
                  <a:pt x="803" y="428"/>
                </a:lnTo>
                <a:lnTo>
                  <a:pt x="801" y="428"/>
                </a:lnTo>
                <a:lnTo>
                  <a:pt x="800" y="427"/>
                </a:lnTo>
                <a:lnTo>
                  <a:pt x="799" y="427"/>
                </a:lnTo>
                <a:lnTo>
                  <a:pt x="797" y="426"/>
                </a:lnTo>
                <a:lnTo>
                  <a:pt x="796" y="426"/>
                </a:lnTo>
                <a:lnTo>
                  <a:pt x="795" y="425"/>
                </a:lnTo>
                <a:lnTo>
                  <a:pt x="786" y="451"/>
                </a:lnTo>
                <a:lnTo>
                  <a:pt x="786" y="451"/>
                </a:lnTo>
                <a:lnTo>
                  <a:pt x="787" y="452"/>
                </a:lnTo>
                <a:lnTo>
                  <a:pt x="789" y="452"/>
                </a:lnTo>
                <a:lnTo>
                  <a:pt x="790" y="452"/>
                </a:lnTo>
                <a:lnTo>
                  <a:pt x="791" y="453"/>
                </a:lnTo>
                <a:lnTo>
                  <a:pt x="792" y="453"/>
                </a:lnTo>
                <a:lnTo>
                  <a:pt x="793" y="454"/>
                </a:lnTo>
                <a:lnTo>
                  <a:pt x="794" y="454"/>
                </a:lnTo>
                <a:lnTo>
                  <a:pt x="796" y="455"/>
                </a:lnTo>
                <a:lnTo>
                  <a:pt x="797" y="456"/>
                </a:lnTo>
                <a:lnTo>
                  <a:pt x="798" y="456"/>
                </a:lnTo>
                <a:lnTo>
                  <a:pt x="799" y="457"/>
                </a:lnTo>
                <a:lnTo>
                  <a:pt x="800" y="457"/>
                </a:lnTo>
                <a:lnTo>
                  <a:pt x="801" y="458"/>
                </a:lnTo>
                <a:lnTo>
                  <a:pt x="803" y="458"/>
                </a:lnTo>
                <a:lnTo>
                  <a:pt x="804" y="459"/>
                </a:lnTo>
                <a:lnTo>
                  <a:pt x="805" y="459"/>
                </a:lnTo>
                <a:lnTo>
                  <a:pt x="806" y="460"/>
                </a:lnTo>
                <a:lnTo>
                  <a:pt x="807" y="460"/>
                </a:lnTo>
                <a:lnTo>
                  <a:pt x="808" y="461"/>
                </a:lnTo>
                <a:lnTo>
                  <a:pt x="809" y="461"/>
                </a:lnTo>
                <a:lnTo>
                  <a:pt x="822" y="437"/>
                </a:lnTo>
                <a:close/>
                <a:moveTo>
                  <a:pt x="710" y="358"/>
                </a:moveTo>
                <a:lnTo>
                  <a:pt x="710" y="358"/>
                </a:lnTo>
                <a:cubicBezTo>
                  <a:pt x="551" y="358"/>
                  <a:pt x="421" y="488"/>
                  <a:pt x="421" y="647"/>
                </a:cubicBezTo>
                <a:cubicBezTo>
                  <a:pt x="421" y="807"/>
                  <a:pt x="551" y="936"/>
                  <a:pt x="710" y="936"/>
                </a:cubicBezTo>
                <a:cubicBezTo>
                  <a:pt x="870" y="936"/>
                  <a:pt x="999" y="807"/>
                  <a:pt x="999" y="647"/>
                </a:cubicBezTo>
                <a:cubicBezTo>
                  <a:pt x="999" y="488"/>
                  <a:pt x="870" y="358"/>
                  <a:pt x="710" y="358"/>
                </a:cubicBezTo>
                <a:close/>
                <a:moveTo>
                  <a:pt x="46" y="238"/>
                </a:moveTo>
                <a:lnTo>
                  <a:pt x="46" y="238"/>
                </a:lnTo>
                <a:cubicBezTo>
                  <a:pt x="103" y="233"/>
                  <a:pt x="159" y="230"/>
                  <a:pt x="215" y="228"/>
                </a:cubicBezTo>
                <a:cubicBezTo>
                  <a:pt x="177" y="226"/>
                  <a:pt x="139" y="223"/>
                  <a:pt x="101" y="219"/>
                </a:cubicBezTo>
                <a:cubicBezTo>
                  <a:pt x="76" y="216"/>
                  <a:pt x="55" y="198"/>
                  <a:pt x="55" y="173"/>
                </a:cubicBezTo>
                <a:cubicBezTo>
                  <a:pt x="55" y="135"/>
                  <a:pt x="55" y="98"/>
                  <a:pt x="55" y="61"/>
                </a:cubicBezTo>
                <a:cubicBezTo>
                  <a:pt x="55" y="35"/>
                  <a:pt x="76" y="17"/>
                  <a:pt x="101" y="14"/>
                </a:cubicBezTo>
                <a:cubicBezTo>
                  <a:pt x="253" y="0"/>
                  <a:pt x="404" y="1"/>
                  <a:pt x="556" y="14"/>
                </a:cubicBezTo>
                <a:cubicBezTo>
                  <a:pt x="582" y="17"/>
                  <a:pt x="603" y="35"/>
                  <a:pt x="603" y="61"/>
                </a:cubicBezTo>
                <a:cubicBezTo>
                  <a:pt x="603" y="98"/>
                  <a:pt x="603" y="135"/>
                  <a:pt x="603" y="173"/>
                </a:cubicBezTo>
                <a:cubicBezTo>
                  <a:pt x="603" y="198"/>
                  <a:pt x="582" y="216"/>
                  <a:pt x="556" y="219"/>
                </a:cubicBezTo>
                <a:cubicBezTo>
                  <a:pt x="501" y="225"/>
                  <a:pt x="446" y="229"/>
                  <a:pt x="392" y="231"/>
                </a:cubicBezTo>
                <a:cubicBezTo>
                  <a:pt x="428" y="232"/>
                  <a:pt x="465" y="235"/>
                  <a:pt x="502" y="238"/>
                </a:cubicBezTo>
                <a:cubicBezTo>
                  <a:pt x="527" y="240"/>
                  <a:pt x="548" y="259"/>
                  <a:pt x="548" y="285"/>
                </a:cubicBezTo>
                <a:lnTo>
                  <a:pt x="548" y="339"/>
                </a:lnTo>
                <a:cubicBezTo>
                  <a:pt x="517" y="355"/>
                  <a:pt x="488" y="376"/>
                  <a:pt x="464" y="401"/>
                </a:cubicBezTo>
                <a:cubicBezTo>
                  <a:pt x="449" y="416"/>
                  <a:pt x="435" y="432"/>
                  <a:pt x="423" y="450"/>
                </a:cubicBezTo>
                <a:cubicBezTo>
                  <a:pt x="297" y="459"/>
                  <a:pt x="172" y="456"/>
                  <a:pt x="46" y="443"/>
                </a:cubicBezTo>
                <a:cubicBezTo>
                  <a:pt x="21" y="440"/>
                  <a:pt x="0" y="422"/>
                  <a:pt x="0" y="396"/>
                </a:cubicBezTo>
                <a:cubicBezTo>
                  <a:pt x="0" y="359"/>
                  <a:pt x="0" y="322"/>
                  <a:pt x="0" y="285"/>
                </a:cubicBezTo>
                <a:cubicBezTo>
                  <a:pt x="0" y="259"/>
                  <a:pt x="21" y="241"/>
                  <a:pt x="46" y="2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66" name="组合 65"/>
          <p:cNvGrpSpPr/>
          <p:nvPr/>
        </p:nvGrpSpPr>
        <p:grpSpPr>
          <a:xfrm>
            <a:off x="3609984" y="1896884"/>
            <a:ext cx="657216" cy="617995"/>
            <a:chOff x="3733226" y="2008696"/>
            <a:chExt cx="657216" cy="617995"/>
          </a:xfrm>
        </p:grpSpPr>
        <p:sp>
          <p:nvSpPr>
            <p:cNvPr id="67" name="Oval 8"/>
            <p:cNvSpPr>
              <a:spLocks noChangeArrowheads="1"/>
            </p:cNvSpPr>
            <p:nvPr/>
          </p:nvSpPr>
          <p:spPr bwMode="auto">
            <a:xfrm>
              <a:off x="3753730" y="2008696"/>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8" name="TextBox 60"/>
            <p:cNvSpPr txBox="1"/>
            <p:nvPr/>
          </p:nvSpPr>
          <p:spPr>
            <a:xfrm>
              <a:off x="3733226" y="2086860"/>
              <a:ext cx="657216"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69" name="组合 68"/>
          <p:cNvGrpSpPr/>
          <p:nvPr/>
        </p:nvGrpSpPr>
        <p:grpSpPr>
          <a:xfrm>
            <a:off x="2869604" y="3379358"/>
            <a:ext cx="616209" cy="617995"/>
            <a:chOff x="2992846" y="3491170"/>
            <a:chExt cx="616209" cy="617995"/>
          </a:xfrm>
        </p:grpSpPr>
        <p:sp>
          <p:nvSpPr>
            <p:cNvPr id="70" name="Oval 10"/>
            <p:cNvSpPr>
              <a:spLocks noChangeArrowheads="1"/>
            </p:cNvSpPr>
            <p:nvPr/>
          </p:nvSpPr>
          <p:spPr bwMode="auto">
            <a:xfrm>
              <a:off x="2992846" y="3491170"/>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1" name="TextBox 61"/>
            <p:cNvSpPr txBox="1"/>
            <p:nvPr/>
          </p:nvSpPr>
          <p:spPr>
            <a:xfrm>
              <a:off x="3025123" y="3574466"/>
              <a:ext cx="521297"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2" name="组合 71"/>
          <p:cNvGrpSpPr/>
          <p:nvPr/>
        </p:nvGrpSpPr>
        <p:grpSpPr>
          <a:xfrm>
            <a:off x="3630488" y="4935062"/>
            <a:ext cx="616209" cy="617995"/>
            <a:chOff x="3753730" y="5046874"/>
            <a:chExt cx="616209" cy="617995"/>
          </a:xfrm>
        </p:grpSpPr>
        <p:sp>
          <p:nvSpPr>
            <p:cNvPr id="73" name="Oval 9"/>
            <p:cNvSpPr>
              <a:spLocks noChangeArrowheads="1"/>
            </p:cNvSpPr>
            <p:nvPr/>
          </p:nvSpPr>
          <p:spPr bwMode="auto">
            <a:xfrm>
              <a:off x="3753730" y="5046874"/>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4" name="TextBox 62"/>
            <p:cNvSpPr txBox="1"/>
            <p:nvPr/>
          </p:nvSpPr>
          <p:spPr>
            <a:xfrm>
              <a:off x="3790356" y="5116663"/>
              <a:ext cx="524503"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5" name="组合 74"/>
          <p:cNvGrpSpPr/>
          <p:nvPr/>
        </p:nvGrpSpPr>
        <p:grpSpPr>
          <a:xfrm>
            <a:off x="8051119" y="1896884"/>
            <a:ext cx="616209" cy="617995"/>
            <a:chOff x="8174361" y="2008696"/>
            <a:chExt cx="616209" cy="617995"/>
          </a:xfrm>
        </p:grpSpPr>
        <p:sp>
          <p:nvSpPr>
            <p:cNvPr id="76" name="Oval 11"/>
            <p:cNvSpPr>
              <a:spLocks noChangeArrowheads="1"/>
            </p:cNvSpPr>
            <p:nvPr/>
          </p:nvSpPr>
          <p:spPr bwMode="auto">
            <a:xfrm>
              <a:off x="8174361" y="2008696"/>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7" name="TextBox 63"/>
            <p:cNvSpPr txBox="1"/>
            <p:nvPr/>
          </p:nvSpPr>
          <p:spPr>
            <a:xfrm>
              <a:off x="8221579" y="2086860"/>
              <a:ext cx="546945"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04</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8" name="组合 77"/>
          <p:cNvGrpSpPr/>
          <p:nvPr/>
        </p:nvGrpSpPr>
        <p:grpSpPr>
          <a:xfrm>
            <a:off x="8812003" y="3379358"/>
            <a:ext cx="616209" cy="617995"/>
            <a:chOff x="8935245" y="3491170"/>
            <a:chExt cx="616209" cy="617995"/>
          </a:xfrm>
        </p:grpSpPr>
        <p:sp>
          <p:nvSpPr>
            <p:cNvPr id="79" name="Oval 13"/>
            <p:cNvSpPr>
              <a:spLocks noChangeArrowheads="1"/>
            </p:cNvSpPr>
            <p:nvPr/>
          </p:nvSpPr>
          <p:spPr bwMode="auto">
            <a:xfrm>
              <a:off x="8935245" y="3491170"/>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0" name="TextBox 64"/>
            <p:cNvSpPr txBox="1"/>
            <p:nvPr/>
          </p:nvSpPr>
          <p:spPr>
            <a:xfrm>
              <a:off x="8988479" y="3557158"/>
              <a:ext cx="521297"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05</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81" name="组合 80"/>
          <p:cNvGrpSpPr/>
          <p:nvPr/>
        </p:nvGrpSpPr>
        <p:grpSpPr>
          <a:xfrm>
            <a:off x="8051119" y="4935062"/>
            <a:ext cx="616209" cy="617995"/>
            <a:chOff x="8174361" y="5046874"/>
            <a:chExt cx="616209" cy="617995"/>
          </a:xfrm>
        </p:grpSpPr>
        <p:sp>
          <p:nvSpPr>
            <p:cNvPr id="82" name="Oval 12"/>
            <p:cNvSpPr>
              <a:spLocks noChangeArrowheads="1"/>
            </p:cNvSpPr>
            <p:nvPr/>
          </p:nvSpPr>
          <p:spPr bwMode="auto">
            <a:xfrm>
              <a:off x="8174361" y="5046874"/>
              <a:ext cx="616209" cy="617995"/>
            </a:xfrm>
            <a:prstGeom prst="ellipse">
              <a:avLst/>
            </a:prstGeom>
            <a:gradFill>
              <a:gsLst>
                <a:gs pos="100000">
                  <a:srgbClr val="026EBB"/>
                </a:gs>
                <a:gs pos="0">
                  <a:srgbClr val="038EDB"/>
                </a:gs>
              </a:gsLst>
              <a:lin ang="0" scaled="1"/>
            </a:gradFill>
            <a:ln w="28575">
              <a:solidFill>
                <a:schemeClr val="accent2"/>
              </a:solid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3" name="TextBox 65"/>
            <p:cNvSpPr txBox="1"/>
            <p:nvPr/>
          </p:nvSpPr>
          <p:spPr>
            <a:xfrm>
              <a:off x="8197625" y="5116663"/>
              <a:ext cx="521297" cy="461665"/>
            </a:xfrm>
            <a:prstGeom prst="rect">
              <a:avLst/>
            </a:prstGeom>
            <a:noFill/>
            <a:ln w="28575">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ctr">
                <a:defRPr>
                  <a:solidFill>
                    <a:schemeClr val="accent2"/>
                  </a:solidFill>
                  <a:latin typeface="Lifeline JL" panose="00000400000000000000" pitchFamily="2" charset="0"/>
                </a:defRPr>
              </a:lvl1pPr>
            </a:lstStyle>
            <a:p>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06</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84" name="TextBox 66"/>
          <p:cNvSpPr txBox="1"/>
          <p:nvPr/>
        </p:nvSpPr>
        <p:spPr>
          <a:xfrm>
            <a:off x="5199907" y="3971812"/>
            <a:ext cx="1708241" cy="707886"/>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pPr algn="ctr"/>
            <a:r>
              <a:rPr lang="en-US" altLang="zh-CN" sz="4000"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145</a:t>
            </a:r>
            <a:r>
              <a:rPr lang="zh-CN" altLang="en-US" sz="4000" b="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sz="4000" b="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5" name="矩形 84"/>
          <p:cNvSpPr/>
          <p:nvPr/>
        </p:nvSpPr>
        <p:spPr>
          <a:xfrm>
            <a:off x="785194" y="1720664"/>
            <a:ext cx="2867314" cy="646331"/>
          </a:xfrm>
          <a:prstGeom prst="rect">
            <a:avLst/>
          </a:prstGeom>
          <a:noFill/>
        </p:spPr>
        <p:txBody>
          <a:bodyPr wrap="square" rtlCol="0">
            <a:spAutoFit/>
          </a:bodyPr>
          <a:lstStyle/>
          <a:p>
            <a:pPr algn="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技术费用和托管费用共计</a:t>
            </a:r>
            <a:r>
              <a:rPr lang="en-US" altLang="zh-CN"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万元。</a:t>
            </a:r>
          </a:p>
        </p:txBody>
      </p:sp>
      <p:sp>
        <p:nvSpPr>
          <p:cNvPr id="86" name="矩形 85"/>
          <p:cNvSpPr/>
          <p:nvPr/>
        </p:nvSpPr>
        <p:spPr>
          <a:xfrm>
            <a:off x="785193" y="3388101"/>
            <a:ext cx="1982622" cy="646331"/>
          </a:xfrm>
          <a:prstGeom prst="rect">
            <a:avLst/>
          </a:prstGeom>
          <a:noFill/>
        </p:spPr>
        <p:txBody>
          <a:bodyPr wrap="square" rtlCol="0">
            <a:spAutoFit/>
          </a:bodyPr>
          <a:lstStyle/>
          <a:p>
            <a:pPr algn="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技术维护团队</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5</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人，开支</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60</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7" name="矩形 86"/>
          <p:cNvSpPr/>
          <p:nvPr/>
        </p:nvSpPr>
        <p:spPr>
          <a:xfrm>
            <a:off x="785194" y="5039480"/>
            <a:ext cx="2779208" cy="646331"/>
          </a:xfrm>
          <a:prstGeom prst="rect">
            <a:avLst/>
          </a:prstGeom>
          <a:noFill/>
        </p:spPr>
        <p:txBody>
          <a:bodyPr wrap="square" rtlCol="0">
            <a:spAutoFit/>
          </a:bodyPr>
          <a:lstStyle/>
          <a:p>
            <a:pPr algn="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房租、装修及办公费用共计</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8" name="矩形 87"/>
          <p:cNvSpPr/>
          <p:nvPr/>
        </p:nvSpPr>
        <p:spPr>
          <a:xfrm>
            <a:off x="8781563" y="1874553"/>
            <a:ext cx="2771227" cy="646331"/>
          </a:xfrm>
          <a:prstGeom prst="rect">
            <a:avLst/>
          </a:prstGeom>
          <a:noFill/>
        </p:spPr>
        <p:txBody>
          <a:bodyPr wrap="square" rtlCol="0">
            <a:spAutoFit/>
          </a:bodyPr>
          <a:lstStyle/>
          <a:p>
            <a:pPr algn="just"/>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主要是各类销售，活动物料费用</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10</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9" name="矩形 88"/>
          <p:cNvSpPr/>
          <p:nvPr/>
        </p:nvSpPr>
        <p:spPr>
          <a:xfrm>
            <a:off x="9426380" y="3592632"/>
            <a:ext cx="2052158" cy="923330"/>
          </a:xfrm>
          <a:prstGeom prst="rect">
            <a:avLst/>
          </a:prstGeom>
          <a:noFill/>
        </p:spPr>
        <p:txBody>
          <a:bodyPr wrap="square" rtlCol="0">
            <a:spAutoFit/>
          </a:bodyPr>
          <a:lstStyle/>
          <a:p>
            <a:pPr algn="just"/>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电视台、报纸、现场展板、户外广告费用</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15</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0" name="矩形 89"/>
          <p:cNvSpPr/>
          <p:nvPr/>
        </p:nvSpPr>
        <p:spPr>
          <a:xfrm>
            <a:off x="8781564" y="5287462"/>
            <a:ext cx="2696974" cy="646331"/>
          </a:xfrm>
          <a:prstGeom prst="rect">
            <a:avLst/>
          </a:prstGeom>
          <a:noFill/>
        </p:spPr>
        <p:txBody>
          <a:bodyPr wrap="square" rtlCol="0">
            <a:spAutoFit/>
          </a:bodyPr>
          <a:lstStyle/>
          <a:p>
            <a:pPr algn="just"/>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库存商品、设备折相等其他费用</a:t>
            </a:r>
            <a:r>
              <a:rPr lang="en-US" altLang="zh-CN">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万。</a:t>
            </a:r>
            <a:endPar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1" name="文本框 90"/>
          <p:cNvSpPr txBox="1"/>
          <p:nvPr/>
        </p:nvSpPr>
        <p:spPr>
          <a:xfrm>
            <a:off x="2551582" y="1405061"/>
            <a:ext cx="1133645" cy="369332"/>
          </a:xfrm>
          <a:prstGeom prst="rect">
            <a:avLst/>
          </a:prstGeom>
          <a:noFill/>
        </p:spPr>
        <p:txBody>
          <a:bodyPr wrap="none" rtlCol="0">
            <a:spAutoFit/>
          </a:bodyPr>
          <a:lstStyle/>
          <a:p>
            <a:pPr algn="ctr" fontAlgn="ctr"/>
            <a:r>
              <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平台建设</a:t>
            </a:r>
          </a:p>
        </p:txBody>
      </p:sp>
      <p:sp>
        <p:nvSpPr>
          <p:cNvPr id="92" name="文本框 91"/>
          <p:cNvSpPr txBox="1"/>
          <p:nvPr/>
        </p:nvSpPr>
        <p:spPr>
          <a:xfrm>
            <a:off x="1814603" y="3029144"/>
            <a:ext cx="1133645" cy="369332"/>
          </a:xfrm>
          <a:prstGeom prst="rect">
            <a:avLst/>
          </a:prstGeom>
          <a:noFill/>
        </p:spPr>
        <p:txBody>
          <a:bodyPr wrap="none" rtlCol="0">
            <a:spAutoFit/>
          </a:bodyPr>
          <a:lstStyle/>
          <a:p>
            <a:pPr algn="ctr" fontAlgn="ctr"/>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人力成本</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3" name="文本框 92"/>
          <p:cNvSpPr txBox="1"/>
          <p:nvPr/>
        </p:nvSpPr>
        <p:spPr>
          <a:xfrm>
            <a:off x="2292275" y="4789706"/>
            <a:ext cx="1133645" cy="369332"/>
          </a:xfrm>
          <a:prstGeom prst="rect">
            <a:avLst/>
          </a:prstGeom>
          <a:noFill/>
        </p:spPr>
        <p:txBody>
          <a:bodyPr wrap="none" rtlCol="0">
            <a:spAutoFit/>
          </a:bodyPr>
          <a:lstStyle/>
          <a:p>
            <a:pPr algn="ctr" fontAlgn="ctr"/>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房租办公</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4" name="文本框 93"/>
          <p:cNvSpPr txBox="1"/>
          <p:nvPr/>
        </p:nvSpPr>
        <p:spPr>
          <a:xfrm>
            <a:off x="8768739" y="1535998"/>
            <a:ext cx="1133645" cy="369332"/>
          </a:xfrm>
          <a:prstGeom prst="rect">
            <a:avLst/>
          </a:prstGeom>
          <a:noFill/>
        </p:spPr>
        <p:txBody>
          <a:bodyPr wrap="none" rtlCol="0">
            <a:spAutoFit/>
          </a:bodyPr>
          <a:lstStyle/>
          <a:p>
            <a:pPr algn="ctr" fontAlgn="ctr"/>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推广费用</a:t>
            </a:r>
            <a:endParaRPr lang="zh-CN" altLang="en-US"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5" name="文本框 94"/>
          <p:cNvSpPr txBox="1"/>
          <p:nvPr/>
        </p:nvSpPr>
        <p:spPr>
          <a:xfrm>
            <a:off x="9451127" y="3296362"/>
            <a:ext cx="1133645" cy="369332"/>
          </a:xfrm>
          <a:prstGeom prst="rect">
            <a:avLst/>
          </a:prstGeom>
          <a:noFill/>
        </p:spPr>
        <p:txBody>
          <a:bodyPr wrap="none" rtlCol="0">
            <a:spAutoFit/>
          </a:bodyPr>
          <a:lstStyle/>
          <a:p>
            <a:pPr algn="ctr" fontAlgn="ctr"/>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广告宣传</a:t>
            </a:r>
          </a:p>
        </p:txBody>
      </p:sp>
      <p:sp>
        <p:nvSpPr>
          <p:cNvPr id="96" name="文本框 95"/>
          <p:cNvSpPr txBox="1"/>
          <p:nvPr/>
        </p:nvSpPr>
        <p:spPr>
          <a:xfrm>
            <a:off x="8809683" y="5004851"/>
            <a:ext cx="1133645" cy="369332"/>
          </a:xfrm>
          <a:prstGeom prst="rect">
            <a:avLst/>
          </a:prstGeom>
          <a:noFill/>
        </p:spPr>
        <p:txBody>
          <a:bodyPr wrap="none" rtlCol="0">
            <a:spAutoFit/>
          </a:bodyPr>
          <a:lstStyle/>
          <a:p>
            <a:pPr algn="ctr" fontAlgn="ctr"/>
            <a:r>
              <a:rPr lang="zh-CN" altLang="en-US" b="1">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其他费用</a:t>
            </a:r>
          </a:p>
        </p:txBody>
      </p:sp>
      <p:sp>
        <p:nvSpPr>
          <p:cNvPr id="97" name="矩形 96"/>
          <p:cNvSpPr/>
          <p:nvPr/>
        </p:nvSpPr>
        <p:spPr>
          <a:xfrm>
            <a:off x="5343598" y="3604228"/>
            <a:ext cx="1447832" cy="46166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zh-CN" altLang="en-US" sz="2400" b="1">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首期费用</a:t>
            </a:r>
            <a:endPar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68241815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53" presetClass="entr" presetSubtype="16"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ppt_w</p:attrName>
                                        </p:attrNameLst>
                                      </p:cBhvr>
                                      <p:tavLst>
                                        <p:tav tm="0">
                                          <p:val>
                                            <p:fltVal val="0"/>
                                          </p:val>
                                        </p:tav>
                                        <p:tav tm="100000">
                                          <p:val>
                                            <p:strVal val="#ppt_w"/>
                                          </p:val>
                                        </p:tav>
                                      </p:tavLst>
                                    </p:anim>
                                    <p:anim calcmode="lin" valueType="num">
                                      <p:cBhvr>
                                        <p:cTn id="24" dur="500" fill="hold"/>
                                        <p:tgtEl>
                                          <p:spTgt spid="58"/>
                                        </p:tgtEl>
                                        <p:attrNameLst>
                                          <p:attrName>ppt_h</p:attrName>
                                        </p:attrNameLst>
                                      </p:cBhvr>
                                      <p:tavLst>
                                        <p:tav tm="0">
                                          <p:val>
                                            <p:fltVal val="0"/>
                                          </p:val>
                                        </p:tav>
                                        <p:tav tm="100000">
                                          <p:val>
                                            <p:strVal val="#ppt_h"/>
                                          </p:val>
                                        </p:tav>
                                      </p:tavLst>
                                    </p:anim>
                                    <p:animEffect transition="in" filter="fade">
                                      <p:cBhvr>
                                        <p:cTn id="25" dur="500"/>
                                        <p:tgtEl>
                                          <p:spTgt spid="58"/>
                                        </p:tgtEl>
                                      </p:cBhvr>
                                    </p:animEffect>
                                  </p:childTnLst>
                                </p:cTn>
                              </p:par>
                            </p:childTnLst>
                          </p:cTn>
                        </p:par>
                        <p:par>
                          <p:cTn id="26" fill="hold">
                            <p:stCondLst>
                              <p:cond delay="1420"/>
                            </p:stCondLst>
                            <p:childTnLst>
                              <p:par>
                                <p:cTn id="27" presetID="31"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400" fill="hold"/>
                                        <p:tgtEl>
                                          <p:spTgt spid="65"/>
                                        </p:tgtEl>
                                        <p:attrNameLst>
                                          <p:attrName>ppt_w</p:attrName>
                                        </p:attrNameLst>
                                      </p:cBhvr>
                                      <p:tavLst>
                                        <p:tav tm="0">
                                          <p:val>
                                            <p:fltVal val="0"/>
                                          </p:val>
                                        </p:tav>
                                        <p:tav tm="100000">
                                          <p:val>
                                            <p:strVal val="#ppt_w"/>
                                          </p:val>
                                        </p:tav>
                                      </p:tavLst>
                                    </p:anim>
                                    <p:anim calcmode="lin" valueType="num">
                                      <p:cBhvr>
                                        <p:cTn id="30" dur="400" fill="hold"/>
                                        <p:tgtEl>
                                          <p:spTgt spid="65"/>
                                        </p:tgtEl>
                                        <p:attrNameLst>
                                          <p:attrName>ppt_h</p:attrName>
                                        </p:attrNameLst>
                                      </p:cBhvr>
                                      <p:tavLst>
                                        <p:tav tm="0">
                                          <p:val>
                                            <p:fltVal val="0"/>
                                          </p:val>
                                        </p:tav>
                                        <p:tav tm="100000">
                                          <p:val>
                                            <p:strVal val="#ppt_h"/>
                                          </p:val>
                                        </p:tav>
                                      </p:tavLst>
                                    </p:anim>
                                    <p:anim calcmode="lin" valueType="num">
                                      <p:cBhvr>
                                        <p:cTn id="31" dur="400" fill="hold"/>
                                        <p:tgtEl>
                                          <p:spTgt spid="65"/>
                                        </p:tgtEl>
                                        <p:attrNameLst>
                                          <p:attrName>style.rotation</p:attrName>
                                        </p:attrNameLst>
                                      </p:cBhvr>
                                      <p:tavLst>
                                        <p:tav tm="0">
                                          <p:val>
                                            <p:fltVal val="90"/>
                                          </p:val>
                                        </p:tav>
                                        <p:tav tm="100000">
                                          <p:val>
                                            <p:fltVal val="0"/>
                                          </p:val>
                                        </p:tav>
                                      </p:tavLst>
                                    </p:anim>
                                    <p:animEffect transition="in" filter="fade">
                                      <p:cBhvr>
                                        <p:cTn id="32" dur="400"/>
                                        <p:tgtEl>
                                          <p:spTgt spid="65"/>
                                        </p:tgtEl>
                                      </p:cBhvr>
                                    </p:animEffect>
                                  </p:childTnLst>
                                </p:cTn>
                              </p:par>
                            </p:childTnLst>
                          </p:cTn>
                        </p:par>
                        <p:par>
                          <p:cTn id="33" fill="hold">
                            <p:stCondLst>
                              <p:cond delay="1820"/>
                            </p:stCondLst>
                            <p:childTnLst>
                              <p:par>
                                <p:cTn id="34" presetID="53" presetClass="entr" presetSubtype="16" fill="hold" grpId="0" nodeType="afterEffect">
                                  <p:stCondLst>
                                    <p:cond delay="0"/>
                                  </p:stCondLst>
                                  <p:childTnLst>
                                    <p:set>
                                      <p:cBhvr>
                                        <p:cTn id="35" dur="1" fill="hold">
                                          <p:stCondLst>
                                            <p:cond delay="0"/>
                                          </p:stCondLst>
                                        </p:cTn>
                                        <p:tgtEl>
                                          <p:spTgt spid="97"/>
                                        </p:tgtEl>
                                        <p:attrNameLst>
                                          <p:attrName>style.visibility</p:attrName>
                                        </p:attrNameLst>
                                      </p:cBhvr>
                                      <p:to>
                                        <p:strVal val="visible"/>
                                      </p:to>
                                    </p:set>
                                    <p:anim calcmode="lin" valueType="num">
                                      <p:cBhvr>
                                        <p:cTn id="36" dur="500" fill="hold"/>
                                        <p:tgtEl>
                                          <p:spTgt spid="97"/>
                                        </p:tgtEl>
                                        <p:attrNameLst>
                                          <p:attrName>ppt_w</p:attrName>
                                        </p:attrNameLst>
                                      </p:cBhvr>
                                      <p:tavLst>
                                        <p:tav tm="0">
                                          <p:val>
                                            <p:fltVal val="0"/>
                                          </p:val>
                                        </p:tav>
                                        <p:tav tm="100000">
                                          <p:val>
                                            <p:strVal val="#ppt_w"/>
                                          </p:val>
                                        </p:tav>
                                      </p:tavLst>
                                    </p:anim>
                                    <p:anim calcmode="lin" valueType="num">
                                      <p:cBhvr>
                                        <p:cTn id="37" dur="500" fill="hold"/>
                                        <p:tgtEl>
                                          <p:spTgt spid="97"/>
                                        </p:tgtEl>
                                        <p:attrNameLst>
                                          <p:attrName>ppt_h</p:attrName>
                                        </p:attrNameLst>
                                      </p:cBhvr>
                                      <p:tavLst>
                                        <p:tav tm="0">
                                          <p:val>
                                            <p:fltVal val="0"/>
                                          </p:val>
                                        </p:tav>
                                        <p:tav tm="100000">
                                          <p:val>
                                            <p:strVal val="#ppt_h"/>
                                          </p:val>
                                        </p:tav>
                                      </p:tavLst>
                                    </p:anim>
                                    <p:animEffect transition="in" filter="fade">
                                      <p:cBhvr>
                                        <p:cTn id="38" dur="500"/>
                                        <p:tgtEl>
                                          <p:spTgt spid="97"/>
                                        </p:tgtEl>
                                      </p:cBhvr>
                                    </p:animEffect>
                                  </p:childTnLst>
                                </p:cTn>
                              </p:par>
                            </p:childTnLst>
                          </p:cTn>
                        </p:par>
                        <p:par>
                          <p:cTn id="39" fill="hold">
                            <p:stCondLst>
                              <p:cond delay="2320"/>
                            </p:stCondLst>
                            <p:childTnLst>
                              <p:par>
                                <p:cTn id="40" presetID="22" presetClass="entr" presetSubtype="8" fill="hold" grpId="0" nodeType="afterEffect">
                                  <p:stCondLst>
                                    <p:cond delay="0"/>
                                  </p:stCondLst>
                                  <p:childTnLst>
                                    <p:set>
                                      <p:cBhvr>
                                        <p:cTn id="41" dur="1" fill="hold">
                                          <p:stCondLst>
                                            <p:cond delay="0"/>
                                          </p:stCondLst>
                                        </p:cTn>
                                        <p:tgtEl>
                                          <p:spTgt spid="84"/>
                                        </p:tgtEl>
                                        <p:attrNameLst>
                                          <p:attrName>style.visibility</p:attrName>
                                        </p:attrNameLst>
                                      </p:cBhvr>
                                      <p:to>
                                        <p:strVal val="visible"/>
                                      </p:to>
                                    </p:set>
                                    <p:animEffect transition="in" filter="wipe(left)">
                                      <p:cBhvr>
                                        <p:cTn id="42" dur="500"/>
                                        <p:tgtEl>
                                          <p:spTgt spid="84"/>
                                        </p:tgtEl>
                                      </p:cBhvr>
                                    </p:animEffect>
                                  </p:childTnLst>
                                </p:cTn>
                              </p:par>
                            </p:childTnLst>
                          </p:cTn>
                        </p:par>
                        <p:par>
                          <p:cTn id="43" fill="hold">
                            <p:stCondLst>
                              <p:cond delay="2820"/>
                            </p:stCondLst>
                            <p:childTnLst>
                              <p:par>
                                <p:cTn id="44" presetID="21" presetClass="entr" presetSubtype="1"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heel(1)">
                                      <p:cBhvr>
                                        <p:cTn id="46" dur="1000"/>
                                        <p:tgtEl>
                                          <p:spTgt spid="57"/>
                                        </p:tgtEl>
                                      </p:cBhvr>
                                    </p:animEffect>
                                  </p:childTnLst>
                                </p:cTn>
                              </p:par>
                            </p:childTnLst>
                          </p:cTn>
                        </p:par>
                        <p:par>
                          <p:cTn id="47" fill="hold">
                            <p:stCondLst>
                              <p:cond delay="3820"/>
                            </p:stCondLst>
                            <p:childTnLst>
                              <p:par>
                                <p:cTn id="48" presetID="22" presetClass="entr" presetSubtype="2" fill="hold" grpId="0"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right)">
                                      <p:cBhvr>
                                        <p:cTn id="53" dur="500"/>
                                        <p:tgtEl>
                                          <p:spTgt spid="62"/>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wipe(right)">
                                      <p:cBhvr>
                                        <p:cTn id="56" dur="500"/>
                                        <p:tgtEl>
                                          <p:spTgt spid="64"/>
                                        </p:tgtEl>
                                      </p:cBhvr>
                                    </p:animEffect>
                                  </p:childTnLst>
                                </p:cTn>
                              </p:par>
                            </p:childTnLst>
                          </p:cTn>
                        </p:par>
                        <p:par>
                          <p:cTn id="57" fill="hold">
                            <p:stCondLst>
                              <p:cond delay="4320"/>
                            </p:stCondLst>
                            <p:childTnLst>
                              <p:par>
                                <p:cTn id="58" presetID="53" presetClass="entr" presetSubtype="16" fill="hold" nodeType="after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par>
                                <p:cTn id="63" presetID="53" presetClass="entr" presetSubtype="16" fill="hold" nodeType="withEffect">
                                  <p:stCondLst>
                                    <p:cond delay="10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20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ppt_w</p:attrName>
                                        </p:attrNameLst>
                                      </p:cBhvr>
                                      <p:tavLst>
                                        <p:tav tm="0">
                                          <p:val>
                                            <p:fltVal val="0"/>
                                          </p:val>
                                        </p:tav>
                                        <p:tav tm="100000">
                                          <p:val>
                                            <p:strVal val="#ppt_w"/>
                                          </p:val>
                                        </p:tav>
                                      </p:tavLst>
                                    </p:anim>
                                    <p:anim calcmode="lin" valueType="num">
                                      <p:cBhvr>
                                        <p:cTn id="71" dur="500" fill="hold"/>
                                        <p:tgtEl>
                                          <p:spTgt spid="72"/>
                                        </p:tgtEl>
                                        <p:attrNameLst>
                                          <p:attrName>ppt_h</p:attrName>
                                        </p:attrNameLst>
                                      </p:cBhvr>
                                      <p:tavLst>
                                        <p:tav tm="0">
                                          <p:val>
                                            <p:fltVal val="0"/>
                                          </p:val>
                                        </p:tav>
                                        <p:tav tm="100000">
                                          <p:val>
                                            <p:strVal val="#ppt_h"/>
                                          </p:val>
                                        </p:tav>
                                      </p:tavLst>
                                    </p:anim>
                                    <p:animEffect transition="in" filter="fade">
                                      <p:cBhvr>
                                        <p:cTn id="72" dur="500"/>
                                        <p:tgtEl>
                                          <p:spTgt spid="72"/>
                                        </p:tgtEl>
                                      </p:cBhvr>
                                    </p:animEffect>
                                  </p:childTnLst>
                                </p:cTn>
                              </p:par>
                            </p:childTnLst>
                          </p:cTn>
                        </p:par>
                        <p:par>
                          <p:cTn id="73" fill="hold">
                            <p:stCondLst>
                              <p:cond delay="5020"/>
                            </p:stCondLst>
                            <p:childTnLst>
                              <p:par>
                                <p:cTn id="74" presetID="31" presetClass="entr" presetSubtype="0"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p:cTn id="76" dur="400" fill="hold"/>
                                        <p:tgtEl>
                                          <p:spTgt spid="91"/>
                                        </p:tgtEl>
                                        <p:attrNameLst>
                                          <p:attrName>ppt_w</p:attrName>
                                        </p:attrNameLst>
                                      </p:cBhvr>
                                      <p:tavLst>
                                        <p:tav tm="0">
                                          <p:val>
                                            <p:fltVal val="0"/>
                                          </p:val>
                                        </p:tav>
                                        <p:tav tm="100000">
                                          <p:val>
                                            <p:strVal val="#ppt_w"/>
                                          </p:val>
                                        </p:tav>
                                      </p:tavLst>
                                    </p:anim>
                                    <p:anim calcmode="lin" valueType="num">
                                      <p:cBhvr>
                                        <p:cTn id="77" dur="400" fill="hold"/>
                                        <p:tgtEl>
                                          <p:spTgt spid="91"/>
                                        </p:tgtEl>
                                        <p:attrNameLst>
                                          <p:attrName>ppt_h</p:attrName>
                                        </p:attrNameLst>
                                      </p:cBhvr>
                                      <p:tavLst>
                                        <p:tav tm="0">
                                          <p:val>
                                            <p:fltVal val="0"/>
                                          </p:val>
                                        </p:tav>
                                        <p:tav tm="100000">
                                          <p:val>
                                            <p:strVal val="#ppt_h"/>
                                          </p:val>
                                        </p:tav>
                                      </p:tavLst>
                                    </p:anim>
                                    <p:anim calcmode="lin" valueType="num">
                                      <p:cBhvr>
                                        <p:cTn id="78" dur="400" fill="hold"/>
                                        <p:tgtEl>
                                          <p:spTgt spid="91"/>
                                        </p:tgtEl>
                                        <p:attrNameLst>
                                          <p:attrName>style.rotation</p:attrName>
                                        </p:attrNameLst>
                                      </p:cBhvr>
                                      <p:tavLst>
                                        <p:tav tm="0">
                                          <p:val>
                                            <p:fltVal val="90"/>
                                          </p:val>
                                        </p:tav>
                                        <p:tav tm="100000">
                                          <p:val>
                                            <p:fltVal val="0"/>
                                          </p:val>
                                        </p:tav>
                                      </p:tavLst>
                                    </p:anim>
                                    <p:animEffect transition="in" filter="fade">
                                      <p:cBhvr>
                                        <p:cTn id="79" dur="400"/>
                                        <p:tgtEl>
                                          <p:spTgt spid="91"/>
                                        </p:tgtEl>
                                      </p:cBhvr>
                                    </p:animEffect>
                                  </p:childTnLst>
                                </p:cTn>
                              </p:par>
                            </p:childTnLst>
                          </p:cTn>
                        </p:par>
                        <p:par>
                          <p:cTn id="80" fill="hold">
                            <p:stCondLst>
                              <p:cond delay="5420"/>
                            </p:stCondLst>
                            <p:childTnLst>
                              <p:par>
                                <p:cTn id="81" presetID="22" presetClass="entr" presetSubtype="8" fill="hold" grpId="0" nodeType="after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wipe(left)">
                                      <p:cBhvr>
                                        <p:cTn id="83" dur="500"/>
                                        <p:tgtEl>
                                          <p:spTgt spid="85"/>
                                        </p:tgtEl>
                                      </p:cBhvr>
                                    </p:animEffect>
                                  </p:childTnLst>
                                </p:cTn>
                              </p:par>
                            </p:childTnLst>
                          </p:cTn>
                        </p:par>
                        <p:par>
                          <p:cTn id="84" fill="hold">
                            <p:stCondLst>
                              <p:cond delay="5920"/>
                            </p:stCondLst>
                            <p:childTnLst>
                              <p:par>
                                <p:cTn id="85" presetID="31" presetClass="entr" presetSubtype="0" fill="hold" grpId="0" nodeType="afterEffect">
                                  <p:stCondLst>
                                    <p:cond delay="0"/>
                                  </p:stCondLst>
                                  <p:childTnLst>
                                    <p:set>
                                      <p:cBhvr>
                                        <p:cTn id="86" dur="1" fill="hold">
                                          <p:stCondLst>
                                            <p:cond delay="0"/>
                                          </p:stCondLst>
                                        </p:cTn>
                                        <p:tgtEl>
                                          <p:spTgt spid="92"/>
                                        </p:tgtEl>
                                        <p:attrNameLst>
                                          <p:attrName>style.visibility</p:attrName>
                                        </p:attrNameLst>
                                      </p:cBhvr>
                                      <p:to>
                                        <p:strVal val="visible"/>
                                      </p:to>
                                    </p:set>
                                    <p:anim calcmode="lin" valueType="num">
                                      <p:cBhvr>
                                        <p:cTn id="87" dur="400" fill="hold"/>
                                        <p:tgtEl>
                                          <p:spTgt spid="92"/>
                                        </p:tgtEl>
                                        <p:attrNameLst>
                                          <p:attrName>ppt_w</p:attrName>
                                        </p:attrNameLst>
                                      </p:cBhvr>
                                      <p:tavLst>
                                        <p:tav tm="0">
                                          <p:val>
                                            <p:fltVal val="0"/>
                                          </p:val>
                                        </p:tav>
                                        <p:tav tm="100000">
                                          <p:val>
                                            <p:strVal val="#ppt_w"/>
                                          </p:val>
                                        </p:tav>
                                      </p:tavLst>
                                    </p:anim>
                                    <p:anim calcmode="lin" valueType="num">
                                      <p:cBhvr>
                                        <p:cTn id="88" dur="400" fill="hold"/>
                                        <p:tgtEl>
                                          <p:spTgt spid="92"/>
                                        </p:tgtEl>
                                        <p:attrNameLst>
                                          <p:attrName>ppt_h</p:attrName>
                                        </p:attrNameLst>
                                      </p:cBhvr>
                                      <p:tavLst>
                                        <p:tav tm="0">
                                          <p:val>
                                            <p:fltVal val="0"/>
                                          </p:val>
                                        </p:tav>
                                        <p:tav tm="100000">
                                          <p:val>
                                            <p:strVal val="#ppt_h"/>
                                          </p:val>
                                        </p:tav>
                                      </p:tavLst>
                                    </p:anim>
                                    <p:anim calcmode="lin" valueType="num">
                                      <p:cBhvr>
                                        <p:cTn id="89" dur="400" fill="hold"/>
                                        <p:tgtEl>
                                          <p:spTgt spid="92"/>
                                        </p:tgtEl>
                                        <p:attrNameLst>
                                          <p:attrName>style.rotation</p:attrName>
                                        </p:attrNameLst>
                                      </p:cBhvr>
                                      <p:tavLst>
                                        <p:tav tm="0">
                                          <p:val>
                                            <p:fltVal val="90"/>
                                          </p:val>
                                        </p:tav>
                                        <p:tav tm="100000">
                                          <p:val>
                                            <p:fltVal val="0"/>
                                          </p:val>
                                        </p:tav>
                                      </p:tavLst>
                                    </p:anim>
                                    <p:animEffect transition="in" filter="fade">
                                      <p:cBhvr>
                                        <p:cTn id="90" dur="400"/>
                                        <p:tgtEl>
                                          <p:spTgt spid="92"/>
                                        </p:tgtEl>
                                      </p:cBhvr>
                                    </p:animEffect>
                                  </p:childTnLst>
                                </p:cTn>
                              </p:par>
                            </p:childTnLst>
                          </p:cTn>
                        </p:par>
                        <p:par>
                          <p:cTn id="91" fill="hold">
                            <p:stCondLst>
                              <p:cond delay="6320"/>
                            </p:stCondLst>
                            <p:childTnLst>
                              <p:par>
                                <p:cTn id="92" presetID="22" presetClass="entr" presetSubtype="8"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wipe(left)">
                                      <p:cBhvr>
                                        <p:cTn id="94" dur="500"/>
                                        <p:tgtEl>
                                          <p:spTgt spid="86"/>
                                        </p:tgtEl>
                                      </p:cBhvr>
                                    </p:animEffect>
                                  </p:childTnLst>
                                </p:cTn>
                              </p:par>
                            </p:childTnLst>
                          </p:cTn>
                        </p:par>
                        <p:par>
                          <p:cTn id="95" fill="hold">
                            <p:stCondLst>
                              <p:cond delay="6820"/>
                            </p:stCondLst>
                            <p:childTnLst>
                              <p:par>
                                <p:cTn id="96" presetID="31" presetClass="entr" presetSubtype="0" fill="hold" grpId="0" nodeType="afterEffect">
                                  <p:stCondLst>
                                    <p:cond delay="0"/>
                                  </p:stCondLst>
                                  <p:childTnLst>
                                    <p:set>
                                      <p:cBhvr>
                                        <p:cTn id="97" dur="1" fill="hold">
                                          <p:stCondLst>
                                            <p:cond delay="0"/>
                                          </p:stCondLst>
                                        </p:cTn>
                                        <p:tgtEl>
                                          <p:spTgt spid="93"/>
                                        </p:tgtEl>
                                        <p:attrNameLst>
                                          <p:attrName>style.visibility</p:attrName>
                                        </p:attrNameLst>
                                      </p:cBhvr>
                                      <p:to>
                                        <p:strVal val="visible"/>
                                      </p:to>
                                    </p:set>
                                    <p:anim calcmode="lin" valueType="num">
                                      <p:cBhvr>
                                        <p:cTn id="98" dur="400" fill="hold"/>
                                        <p:tgtEl>
                                          <p:spTgt spid="93"/>
                                        </p:tgtEl>
                                        <p:attrNameLst>
                                          <p:attrName>ppt_w</p:attrName>
                                        </p:attrNameLst>
                                      </p:cBhvr>
                                      <p:tavLst>
                                        <p:tav tm="0">
                                          <p:val>
                                            <p:fltVal val="0"/>
                                          </p:val>
                                        </p:tav>
                                        <p:tav tm="100000">
                                          <p:val>
                                            <p:strVal val="#ppt_w"/>
                                          </p:val>
                                        </p:tav>
                                      </p:tavLst>
                                    </p:anim>
                                    <p:anim calcmode="lin" valueType="num">
                                      <p:cBhvr>
                                        <p:cTn id="99" dur="400" fill="hold"/>
                                        <p:tgtEl>
                                          <p:spTgt spid="93"/>
                                        </p:tgtEl>
                                        <p:attrNameLst>
                                          <p:attrName>ppt_h</p:attrName>
                                        </p:attrNameLst>
                                      </p:cBhvr>
                                      <p:tavLst>
                                        <p:tav tm="0">
                                          <p:val>
                                            <p:fltVal val="0"/>
                                          </p:val>
                                        </p:tav>
                                        <p:tav tm="100000">
                                          <p:val>
                                            <p:strVal val="#ppt_h"/>
                                          </p:val>
                                        </p:tav>
                                      </p:tavLst>
                                    </p:anim>
                                    <p:anim calcmode="lin" valueType="num">
                                      <p:cBhvr>
                                        <p:cTn id="100" dur="400" fill="hold"/>
                                        <p:tgtEl>
                                          <p:spTgt spid="93"/>
                                        </p:tgtEl>
                                        <p:attrNameLst>
                                          <p:attrName>style.rotation</p:attrName>
                                        </p:attrNameLst>
                                      </p:cBhvr>
                                      <p:tavLst>
                                        <p:tav tm="0">
                                          <p:val>
                                            <p:fltVal val="90"/>
                                          </p:val>
                                        </p:tav>
                                        <p:tav tm="100000">
                                          <p:val>
                                            <p:fltVal val="0"/>
                                          </p:val>
                                        </p:tav>
                                      </p:tavLst>
                                    </p:anim>
                                    <p:animEffect transition="in" filter="fade">
                                      <p:cBhvr>
                                        <p:cTn id="101" dur="400"/>
                                        <p:tgtEl>
                                          <p:spTgt spid="93"/>
                                        </p:tgtEl>
                                      </p:cBhvr>
                                    </p:animEffect>
                                  </p:childTnLst>
                                </p:cTn>
                              </p:par>
                            </p:childTnLst>
                          </p:cTn>
                        </p:par>
                        <p:par>
                          <p:cTn id="102" fill="hold">
                            <p:stCondLst>
                              <p:cond delay="7220"/>
                            </p:stCondLst>
                            <p:childTnLst>
                              <p:par>
                                <p:cTn id="103" presetID="22" presetClass="entr" presetSubtype="8" fill="hold" grpId="0" nodeType="afterEffect">
                                  <p:stCondLst>
                                    <p:cond delay="0"/>
                                  </p:stCondLst>
                                  <p:childTnLst>
                                    <p:set>
                                      <p:cBhvr>
                                        <p:cTn id="104" dur="1" fill="hold">
                                          <p:stCondLst>
                                            <p:cond delay="0"/>
                                          </p:stCondLst>
                                        </p:cTn>
                                        <p:tgtEl>
                                          <p:spTgt spid="87"/>
                                        </p:tgtEl>
                                        <p:attrNameLst>
                                          <p:attrName>style.visibility</p:attrName>
                                        </p:attrNameLst>
                                      </p:cBhvr>
                                      <p:to>
                                        <p:strVal val="visible"/>
                                      </p:to>
                                    </p:set>
                                    <p:animEffect transition="in" filter="wipe(left)">
                                      <p:cBhvr>
                                        <p:cTn id="105" dur="500"/>
                                        <p:tgtEl>
                                          <p:spTgt spid="87"/>
                                        </p:tgtEl>
                                      </p:cBhvr>
                                    </p:animEffect>
                                  </p:childTnLst>
                                </p:cTn>
                              </p:par>
                            </p:childTnLst>
                          </p:cTn>
                        </p:par>
                        <p:par>
                          <p:cTn id="106" fill="hold">
                            <p:stCondLst>
                              <p:cond delay="7720"/>
                            </p:stCondLst>
                            <p:childTnLst>
                              <p:par>
                                <p:cTn id="107" presetID="21" presetClass="entr" presetSubtype="1"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heel(1)">
                                      <p:cBhvr>
                                        <p:cTn id="109" dur="1000"/>
                                        <p:tgtEl>
                                          <p:spTgt spid="56"/>
                                        </p:tgtEl>
                                      </p:cBhvr>
                                    </p:animEffect>
                                  </p:childTnLst>
                                </p:cTn>
                              </p:par>
                            </p:childTnLst>
                          </p:cTn>
                        </p:par>
                        <p:par>
                          <p:cTn id="110" fill="hold">
                            <p:stCondLst>
                              <p:cond delay="8720"/>
                            </p:stCondLst>
                            <p:childTnLst>
                              <p:par>
                                <p:cTn id="111" presetID="22" presetClass="entr" presetSubtype="8" fill="hold" grpId="0" nodeType="afterEffect">
                                  <p:stCondLst>
                                    <p:cond delay="0"/>
                                  </p:stCondLst>
                                  <p:childTnLst>
                                    <p:set>
                                      <p:cBhvr>
                                        <p:cTn id="112" dur="1" fill="hold">
                                          <p:stCondLst>
                                            <p:cond delay="0"/>
                                          </p:stCondLst>
                                        </p:cTn>
                                        <p:tgtEl>
                                          <p:spTgt spid="63"/>
                                        </p:tgtEl>
                                        <p:attrNameLst>
                                          <p:attrName>style.visibility</p:attrName>
                                        </p:attrNameLst>
                                      </p:cBhvr>
                                      <p:to>
                                        <p:strVal val="visible"/>
                                      </p:to>
                                    </p:set>
                                    <p:animEffect transition="in" filter="wipe(left)">
                                      <p:cBhvr>
                                        <p:cTn id="113" dur="500"/>
                                        <p:tgtEl>
                                          <p:spTgt spid="63"/>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61"/>
                                        </p:tgtEl>
                                        <p:attrNameLst>
                                          <p:attrName>style.visibility</p:attrName>
                                        </p:attrNameLst>
                                      </p:cBhvr>
                                      <p:to>
                                        <p:strVal val="visible"/>
                                      </p:to>
                                    </p:set>
                                    <p:animEffect transition="in" filter="wipe(left)">
                                      <p:cBhvr>
                                        <p:cTn id="116" dur="500"/>
                                        <p:tgtEl>
                                          <p:spTgt spid="61"/>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59"/>
                                        </p:tgtEl>
                                        <p:attrNameLst>
                                          <p:attrName>style.visibility</p:attrName>
                                        </p:attrNameLst>
                                      </p:cBhvr>
                                      <p:to>
                                        <p:strVal val="visible"/>
                                      </p:to>
                                    </p:set>
                                    <p:animEffect transition="in" filter="wipe(left)">
                                      <p:cBhvr>
                                        <p:cTn id="119" dur="500"/>
                                        <p:tgtEl>
                                          <p:spTgt spid="59"/>
                                        </p:tgtEl>
                                      </p:cBhvr>
                                    </p:animEffect>
                                  </p:childTnLst>
                                </p:cTn>
                              </p:par>
                            </p:childTnLst>
                          </p:cTn>
                        </p:par>
                        <p:par>
                          <p:cTn id="120" fill="hold">
                            <p:stCondLst>
                              <p:cond delay="9220"/>
                            </p:stCondLst>
                            <p:childTnLst>
                              <p:par>
                                <p:cTn id="121" presetID="53" presetClass="entr" presetSubtype="16" fill="hold" nodeType="after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p:cTn id="123" dur="500" fill="hold"/>
                                        <p:tgtEl>
                                          <p:spTgt spid="75"/>
                                        </p:tgtEl>
                                        <p:attrNameLst>
                                          <p:attrName>ppt_w</p:attrName>
                                        </p:attrNameLst>
                                      </p:cBhvr>
                                      <p:tavLst>
                                        <p:tav tm="0">
                                          <p:val>
                                            <p:fltVal val="0"/>
                                          </p:val>
                                        </p:tav>
                                        <p:tav tm="100000">
                                          <p:val>
                                            <p:strVal val="#ppt_w"/>
                                          </p:val>
                                        </p:tav>
                                      </p:tavLst>
                                    </p:anim>
                                    <p:anim calcmode="lin" valueType="num">
                                      <p:cBhvr>
                                        <p:cTn id="124" dur="500" fill="hold"/>
                                        <p:tgtEl>
                                          <p:spTgt spid="75"/>
                                        </p:tgtEl>
                                        <p:attrNameLst>
                                          <p:attrName>ppt_h</p:attrName>
                                        </p:attrNameLst>
                                      </p:cBhvr>
                                      <p:tavLst>
                                        <p:tav tm="0">
                                          <p:val>
                                            <p:fltVal val="0"/>
                                          </p:val>
                                        </p:tav>
                                        <p:tav tm="100000">
                                          <p:val>
                                            <p:strVal val="#ppt_h"/>
                                          </p:val>
                                        </p:tav>
                                      </p:tavLst>
                                    </p:anim>
                                    <p:animEffect transition="in" filter="fade">
                                      <p:cBhvr>
                                        <p:cTn id="125" dur="500"/>
                                        <p:tgtEl>
                                          <p:spTgt spid="75"/>
                                        </p:tgtEl>
                                      </p:cBhvr>
                                    </p:animEffect>
                                  </p:childTnLst>
                                </p:cTn>
                              </p:par>
                              <p:par>
                                <p:cTn id="126" presetID="53" presetClass="entr" presetSubtype="16" fill="hold" nodeType="withEffect">
                                  <p:stCondLst>
                                    <p:cond delay="100"/>
                                  </p:stCondLst>
                                  <p:childTnLst>
                                    <p:set>
                                      <p:cBhvr>
                                        <p:cTn id="127" dur="1" fill="hold">
                                          <p:stCondLst>
                                            <p:cond delay="0"/>
                                          </p:stCondLst>
                                        </p:cTn>
                                        <p:tgtEl>
                                          <p:spTgt spid="78"/>
                                        </p:tgtEl>
                                        <p:attrNameLst>
                                          <p:attrName>style.visibility</p:attrName>
                                        </p:attrNameLst>
                                      </p:cBhvr>
                                      <p:to>
                                        <p:strVal val="visible"/>
                                      </p:to>
                                    </p:set>
                                    <p:anim calcmode="lin" valueType="num">
                                      <p:cBhvr>
                                        <p:cTn id="128" dur="500" fill="hold"/>
                                        <p:tgtEl>
                                          <p:spTgt spid="78"/>
                                        </p:tgtEl>
                                        <p:attrNameLst>
                                          <p:attrName>ppt_w</p:attrName>
                                        </p:attrNameLst>
                                      </p:cBhvr>
                                      <p:tavLst>
                                        <p:tav tm="0">
                                          <p:val>
                                            <p:fltVal val="0"/>
                                          </p:val>
                                        </p:tav>
                                        <p:tav tm="100000">
                                          <p:val>
                                            <p:strVal val="#ppt_w"/>
                                          </p:val>
                                        </p:tav>
                                      </p:tavLst>
                                    </p:anim>
                                    <p:anim calcmode="lin" valueType="num">
                                      <p:cBhvr>
                                        <p:cTn id="129" dur="500" fill="hold"/>
                                        <p:tgtEl>
                                          <p:spTgt spid="78"/>
                                        </p:tgtEl>
                                        <p:attrNameLst>
                                          <p:attrName>ppt_h</p:attrName>
                                        </p:attrNameLst>
                                      </p:cBhvr>
                                      <p:tavLst>
                                        <p:tav tm="0">
                                          <p:val>
                                            <p:fltVal val="0"/>
                                          </p:val>
                                        </p:tav>
                                        <p:tav tm="100000">
                                          <p:val>
                                            <p:strVal val="#ppt_h"/>
                                          </p:val>
                                        </p:tav>
                                      </p:tavLst>
                                    </p:anim>
                                    <p:animEffect transition="in" filter="fade">
                                      <p:cBhvr>
                                        <p:cTn id="130" dur="500"/>
                                        <p:tgtEl>
                                          <p:spTgt spid="78"/>
                                        </p:tgtEl>
                                      </p:cBhvr>
                                    </p:animEffect>
                                  </p:childTnLst>
                                </p:cTn>
                              </p:par>
                              <p:par>
                                <p:cTn id="131" presetID="53" presetClass="entr" presetSubtype="16" fill="hold" nodeType="withEffect">
                                  <p:stCondLst>
                                    <p:cond delay="200"/>
                                  </p:stCondLst>
                                  <p:childTnLst>
                                    <p:set>
                                      <p:cBhvr>
                                        <p:cTn id="132" dur="1" fill="hold">
                                          <p:stCondLst>
                                            <p:cond delay="0"/>
                                          </p:stCondLst>
                                        </p:cTn>
                                        <p:tgtEl>
                                          <p:spTgt spid="81"/>
                                        </p:tgtEl>
                                        <p:attrNameLst>
                                          <p:attrName>style.visibility</p:attrName>
                                        </p:attrNameLst>
                                      </p:cBhvr>
                                      <p:to>
                                        <p:strVal val="visible"/>
                                      </p:to>
                                    </p:set>
                                    <p:anim calcmode="lin" valueType="num">
                                      <p:cBhvr>
                                        <p:cTn id="133" dur="500" fill="hold"/>
                                        <p:tgtEl>
                                          <p:spTgt spid="81"/>
                                        </p:tgtEl>
                                        <p:attrNameLst>
                                          <p:attrName>ppt_w</p:attrName>
                                        </p:attrNameLst>
                                      </p:cBhvr>
                                      <p:tavLst>
                                        <p:tav tm="0">
                                          <p:val>
                                            <p:fltVal val="0"/>
                                          </p:val>
                                        </p:tav>
                                        <p:tav tm="100000">
                                          <p:val>
                                            <p:strVal val="#ppt_w"/>
                                          </p:val>
                                        </p:tav>
                                      </p:tavLst>
                                    </p:anim>
                                    <p:anim calcmode="lin" valueType="num">
                                      <p:cBhvr>
                                        <p:cTn id="134" dur="500" fill="hold"/>
                                        <p:tgtEl>
                                          <p:spTgt spid="81"/>
                                        </p:tgtEl>
                                        <p:attrNameLst>
                                          <p:attrName>ppt_h</p:attrName>
                                        </p:attrNameLst>
                                      </p:cBhvr>
                                      <p:tavLst>
                                        <p:tav tm="0">
                                          <p:val>
                                            <p:fltVal val="0"/>
                                          </p:val>
                                        </p:tav>
                                        <p:tav tm="100000">
                                          <p:val>
                                            <p:strVal val="#ppt_h"/>
                                          </p:val>
                                        </p:tav>
                                      </p:tavLst>
                                    </p:anim>
                                    <p:animEffect transition="in" filter="fade">
                                      <p:cBhvr>
                                        <p:cTn id="135" dur="500"/>
                                        <p:tgtEl>
                                          <p:spTgt spid="81"/>
                                        </p:tgtEl>
                                      </p:cBhvr>
                                    </p:animEffect>
                                  </p:childTnLst>
                                </p:cTn>
                              </p:par>
                            </p:childTnLst>
                          </p:cTn>
                        </p:par>
                        <p:par>
                          <p:cTn id="136" fill="hold">
                            <p:stCondLst>
                              <p:cond delay="9920"/>
                            </p:stCondLst>
                            <p:childTnLst>
                              <p:par>
                                <p:cTn id="137" presetID="31" presetClass="entr" presetSubtype="0" fill="hold" grpId="0" nodeType="afterEffect">
                                  <p:stCondLst>
                                    <p:cond delay="0"/>
                                  </p:stCondLst>
                                  <p:childTnLst>
                                    <p:set>
                                      <p:cBhvr>
                                        <p:cTn id="138" dur="1" fill="hold">
                                          <p:stCondLst>
                                            <p:cond delay="0"/>
                                          </p:stCondLst>
                                        </p:cTn>
                                        <p:tgtEl>
                                          <p:spTgt spid="94"/>
                                        </p:tgtEl>
                                        <p:attrNameLst>
                                          <p:attrName>style.visibility</p:attrName>
                                        </p:attrNameLst>
                                      </p:cBhvr>
                                      <p:to>
                                        <p:strVal val="visible"/>
                                      </p:to>
                                    </p:set>
                                    <p:anim calcmode="lin" valueType="num">
                                      <p:cBhvr>
                                        <p:cTn id="139" dur="400" fill="hold"/>
                                        <p:tgtEl>
                                          <p:spTgt spid="94"/>
                                        </p:tgtEl>
                                        <p:attrNameLst>
                                          <p:attrName>ppt_w</p:attrName>
                                        </p:attrNameLst>
                                      </p:cBhvr>
                                      <p:tavLst>
                                        <p:tav tm="0">
                                          <p:val>
                                            <p:fltVal val="0"/>
                                          </p:val>
                                        </p:tav>
                                        <p:tav tm="100000">
                                          <p:val>
                                            <p:strVal val="#ppt_w"/>
                                          </p:val>
                                        </p:tav>
                                      </p:tavLst>
                                    </p:anim>
                                    <p:anim calcmode="lin" valueType="num">
                                      <p:cBhvr>
                                        <p:cTn id="140" dur="400" fill="hold"/>
                                        <p:tgtEl>
                                          <p:spTgt spid="94"/>
                                        </p:tgtEl>
                                        <p:attrNameLst>
                                          <p:attrName>ppt_h</p:attrName>
                                        </p:attrNameLst>
                                      </p:cBhvr>
                                      <p:tavLst>
                                        <p:tav tm="0">
                                          <p:val>
                                            <p:fltVal val="0"/>
                                          </p:val>
                                        </p:tav>
                                        <p:tav tm="100000">
                                          <p:val>
                                            <p:strVal val="#ppt_h"/>
                                          </p:val>
                                        </p:tav>
                                      </p:tavLst>
                                    </p:anim>
                                    <p:anim calcmode="lin" valueType="num">
                                      <p:cBhvr>
                                        <p:cTn id="141" dur="400" fill="hold"/>
                                        <p:tgtEl>
                                          <p:spTgt spid="94"/>
                                        </p:tgtEl>
                                        <p:attrNameLst>
                                          <p:attrName>style.rotation</p:attrName>
                                        </p:attrNameLst>
                                      </p:cBhvr>
                                      <p:tavLst>
                                        <p:tav tm="0">
                                          <p:val>
                                            <p:fltVal val="90"/>
                                          </p:val>
                                        </p:tav>
                                        <p:tav tm="100000">
                                          <p:val>
                                            <p:fltVal val="0"/>
                                          </p:val>
                                        </p:tav>
                                      </p:tavLst>
                                    </p:anim>
                                    <p:animEffect transition="in" filter="fade">
                                      <p:cBhvr>
                                        <p:cTn id="142" dur="400"/>
                                        <p:tgtEl>
                                          <p:spTgt spid="94"/>
                                        </p:tgtEl>
                                      </p:cBhvr>
                                    </p:animEffect>
                                  </p:childTnLst>
                                </p:cTn>
                              </p:par>
                            </p:childTnLst>
                          </p:cTn>
                        </p:par>
                        <p:par>
                          <p:cTn id="143" fill="hold">
                            <p:stCondLst>
                              <p:cond delay="10320"/>
                            </p:stCondLst>
                            <p:childTnLst>
                              <p:par>
                                <p:cTn id="144" presetID="22" presetClass="entr" presetSubtype="8" fill="hold" grpId="0" nodeType="afterEffect">
                                  <p:stCondLst>
                                    <p:cond delay="0"/>
                                  </p:stCondLst>
                                  <p:childTnLst>
                                    <p:set>
                                      <p:cBhvr>
                                        <p:cTn id="145" dur="1" fill="hold">
                                          <p:stCondLst>
                                            <p:cond delay="0"/>
                                          </p:stCondLst>
                                        </p:cTn>
                                        <p:tgtEl>
                                          <p:spTgt spid="88"/>
                                        </p:tgtEl>
                                        <p:attrNameLst>
                                          <p:attrName>style.visibility</p:attrName>
                                        </p:attrNameLst>
                                      </p:cBhvr>
                                      <p:to>
                                        <p:strVal val="visible"/>
                                      </p:to>
                                    </p:set>
                                    <p:animEffect transition="in" filter="wipe(left)">
                                      <p:cBhvr>
                                        <p:cTn id="146" dur="500"/>
                                        <p:tgtEl>
                                          <p:spTgt spid="88"/>
                                        </p:tgtEl>
                                      </p:cBhvr>
                                    </p:animEffect>
                                  </p:childTnLst>
                                </p:cTn>
                              </p:par>
                            </p:childTnLst>
                          </p:cTn>
                        </p:par>
                        <p:par>
                          <p:cTn id="147" fill="hold">
                            <p:stCondLst>
                              <p:cond delay="10820"/>
                            </p:stCondLst>
                            <p:childTnLst>
                              <p:par>
                                <p:cTn id="148" presetID="31" presetClass="entr" presetSubtype="0" fill="hold" grpId="0" nodeType="afterEffect">
                                  <p:stCondLst>
                                    <p:cond delay="0"/>
                                  </p:stCondLst>
                                  <p:childTnLst>
                                    <p:set>
                                      <p:cBhvr>
                                        <p:cTn id="149" dur="1" fill="hold">
                                          <p:stCondLst>
                                            <p:cond delay="0"/>
                                          </p:stCondLst>
                                        </p:cTn>
                                        <p:tgtEl>
                                          <p:spTgt spid="95"/>
                                        </p:tgtEl>
                                        <p:attrNameLst>
                                          <p:attrName>style.visibility</p:attrName>
                                        </p:attrNameLst>
                                      </p:cBhvr>
                                      <p:to>
                                        <p:strVal val="visible"/>
                                      </p:to>
                                    </p:set>
                                    <p:anim calcmode="lin" valueType="num">
                                      <p:cBhvr>
                                        <p:cTn id="150" dur="400" fill="hold"/>
                                        <p:tgtEl>
                                          <p:spTgt spid="95"/>
                                        </p:tgtEl>
                                        <p:attrNameLst>
                                          <p:attrName>ppt_w</p:attrName>
                                        </p:attrNameLst>
                                      </p:cBhvr>
                                      <p:tavLst>
                                        <p:tav tm="0">
                                          <p:val>
                                            <p:fltVal val="0"/>
                                          </p:val>
                                        </p:tav>
                                        <p:tav tm="100000">
                                          <p:val>
                                            <p:strVal val="#ppt_w"/>
                                          </p:val>
                                        </p:tav>
                                      </p:tavLst>
                                    </p:anim>
                                    <p:anim calcmode="lin" valueType="num">
                                      <p:cBhvr>
                                        <p:cTn id="151" dur="400" fill="hold"/>
                                        <p:tgtEl>
                                          <p:spTgt spid="95"/>
                                        </p:tgtEl>
                                        <p:attrNameLst>
                                          <p:attrName>ppt_h</p:attrName>
                                        </p:attrNameLst>
                                      </p:cBhvr>
                                      <p:tavLst>
                                        <p:tav tm="0">
                                          <p:val>
                                            <p:fltVal val="0"/>
                                          </p:val>
                                        </p:tav>
                                        <p:tav tm="100000">
                                          <p:val>
                                            <p:strVal val="#ppt_h"/>
                                          </p:val>
                                        </p:tav>
                                      </p:tavLst>
                                    </p:anim>
                                    <p:anim calcmode="lin" valueType="num">
                                      <p:cBhvr>
                                        <p:cTn id="152" dur="400" fill="hold"/>
                                        <p:tgtEl>
                                          <p:spTgt spid="95"/>
                                        </p:tgtEl>
                                        <p:attrNameLst>
                                          <p:attrName>style.rotation</p:attrName>
                                        </p:attrNameLst>
                                      </p:cBhvr>
                                      <p:tavLst>
                                        <p:tav tm="0">
                                          <p:val>
                                            <p:fltVal val="90"/>
                                          </p:val>
                                        </p:tav>
                                        <p:tav tm="100000">
                                          <p:val>
                                            <p:fltVal val="0"/>
                                          </p:val>
                                        </p:tav>
                                      </p:tavLst>
                                    </p:anim>
                                    <p:animEffect transition="in" filter="fade">
                                      <p:cBhvr>
                                        <p:cTn id="153" dur="400"/>
                                        <p:tgtEl>
                                          <p:spTgt spid="95"/>
                                        </p:tgtEl>
                                      </p:cBhvr>
                                    </p:animEffect>
                                  </p:childTnLst>
                                </p:cTn>
                              </p:par>
                            </p:childTnLst>
                          </p:cTn>
                        </p:par>
                        <p:par>
                          <p:cTn id="154" fill="hold">
                            <p:stCondLst>
                              <p:cond delay="11220"/>
                            </p:stCondLst>
                            <p:childTnLst>
                              <p:par>
                                <p:cTn id="155" presetID="22" presetClass="entr" presetSubtype="8" fill="hold" grpId="0" nodeType="afterEffect">
                                  <p:stCondLst>
                                    <p:cond delay="0"/>
                                  </p:stCondLst>
                                  <p:childTnLst>
                                    <p:set>
                                      <p:cBhvr>
                                        <p:cTn id="156" dur="1" fill="hold">
                                          <p:stCondLst>
                                            <p:cond delay="0"/>
                                          </p:stCondLst>
                                        </p:cTn>
                                        <p:tgtEl>
                                          <p:spTgt spid="89"/>
                                        </p:tgtEl>
                                        <p:attrNameLst>
                                          <p:attrName>style.visibility</p:attrName>
                                        </p:attrNameLst>
                                      </p:cBhvr>
                                      <p:to>
                                        <p:strVal val="visible"/>
                                      </p:to>
                                    </p:set>
                                    <p:animEffect transition="in" filter="wipe(left)">
                                      <p:cBhvr>
                                        <p:cTn id="157" dur="500"/>
                                        <p:tgtEl>
                                          <p:spTgt spid="89"/>
                                        </p:tgtEl>
                                      </p:cBhvr>
                                    </p:animEffect>
                                  </p:childTnLst>
                                </p:cTn>
                              </p:par>
                            </p:childTnLst>
                          </p:cTn>
                        </p:par>
                        <p:par>
                          <p:cTn id="158" fill="hold">
                            <p:stCondLst>
                              <p:cond delay="11720"/>
                            </p:stCondLst>
                            <p:childTnLst>
                              <p:par>
                                <p:cTn id="159" presetID="31" presetClass="entr" presetSubtype="0" fill="hold" grpId="0" nodeType="afterEffect">
                                  <p:stCondLst>
                                    <p:cond delay="0"/>
                                  </p:stCondLst>
                                  <p:childTnLst>
                                    <p:set>
                                      <p:cBhvr>
                                        <p:cTn id="160" dur="1" fill="hold">
                                          <p:stCondLst>
                                            <p:cond delay="0"/>
                                          </p:stCondLst>
                                        </p:cTn>
                                        <p:tgtEl>
                                          <p:spTgt spid="96"/>
                                        </p:tgtEl>
                                        <p:attrNameLst>
                                          <p:attrName>style.visibility</p:attrName>
                                        </p:attrNameLst>
                                      </p:cBhvr>
                                      <p:to>
                                        <p:strVal val="visible"/>
                                      </p:to>
                                    </p:set>
                                    <p:anim calcmode="lin" valueType="num">
                                      <p:cBhvr>
                                        <p:cTn id="161" dur="400" fill="hold"/>
                                        <p:tgtEl>
                                          <p:spTgt spid="96"/>
                                        </p:tgtEl>
                                        <p:attrNameLst>
                                          <p:attrName>ppt_w</p:attrName>
                                        </p:attrNameLst>
                                      </p:cBhvr>
                                      <p:tavLst>
                                        <p:tav tm="0">
                                          <p:val>
                                            <p:fltVal val="0"/>
                                          </p:val>
                                        </p:tav>
                                        <p:tav tm="100000">
                                          <p:val>
                                            <p:strVal val="#ppt_w"/>
                                          </p:val>
                                        </p:tav>
                                      </p:tavLst>
                                    </p:anim>
                                    <p:anim calcmode="lin" valueType="num">
                                      <p:cBhvr>
                                        <p:cTn id="162" dur="400" fill="hold"/>
                                        <p:tgtEl>
                                          <p:spTgt spid="96"/>
                                        </p:tgtEl>
                                        <p:attrNameLst>
                                          <p:attrName>ppt_h</p:attrName>
                                        </p:attrNameLst>
                                      </p:cBhvr>
                                      <p:tavLst>
                                        <p:tav tm="0">
                                          <p:val>
                                            <p:fltVal val="0"/>
                                          </p:val>
                                        </p:tav>
                                        <p:tav tm="100000">
                                          <p:val>
                                            <p:strVal val="#ppt_h"/>
                                          </p:val>
                                        </p:tav>
                                      </p:tavLst>
                                    </p:anim>
                                    <p:anim calcmode="lin" valueType="num">
                                      <p:cBhvr>
                                        <p:cTn id="163" dur="400" fill="hold"/>
                                        <p:tgtEl>
                                          <p:spTgt spid="96"/>
                                        </p:tgtEl>
                                        <p:attrNameLst>
                                          <p:attrName>style.rotation</p:attrName>
                                        </p:attrNameLst>
                                      </p:cBhvr>
                                      <p:tavLst>
                                        <p:tav tm="0">
                                          <p:val>
                                            <p:fltVal val="90"/>
                                          </p:val>
                                        </p:tav>
                                        <p:tav tm="100000">
                                          <p:val>
                                            <p:fltVal val="0"/>
                                          </p:val>
                                        </p:tav>
                                      </p:tavLst>
                                    </p:anim>
                                    <p:animEffect transition="in" filter="fade">
                                      <p:cBhvr>
                                        <p:cTn id="164" dur="400"/>
                                        <p:tgtEl>
                                          <p:spTgt spid="96"/>
                                        </p:tgtEl>
                                      </p:cBhvr>
                                    </p:animEffect>
                                  </p:childTnLst>
                                </p:cTn>
                              </p:par>
                            </p:childTnLst>
                          </p:cTn>
                        </p:par>
                        <p:par>
                          <p:cTn id="165" fill="hold">
                            <p:stCondLst>
                              <p:cond delay="12120"/>
                            </p:stCondLst>
                            <p:childTnLst>
                              <p:par>
                                <p:cTn id="166" presetID="22" presetClass="entr" presetSubtype="8" fill="hold" grpId="0" nodeType="afterEffect">
                                  <p:stCondLst>
                                    <p:cond delay="0"/>
                                  </p:stCondLst>
                                  <p:childTnLst>
                                    <p:set>
                                      <p:cBhvr>
                                        <p:cTn id="167" dur="1" fill="hold">
                                          <p:stCondLst>
                                            <p:cond delay="0"/>
                                          </p:stCondLst>
                                        </p:cTn>
                                        <p:tgtEl>
                                          <p:spTgt spid="90"/>
                                        </p:tgtEl>
                                        <p:attrNameLst>
                                          <p:attrName>style.visibility</p:attrName>
                                        </p:attrNameLst>
                                      </p:cBhvr>
                                      <p:to>
                                        <p:strVal val="visible"/>
                                      </p:to>
                                    </p:set>
                                    <p:animEffect transition="in" filter="wipe(left)">
                                      <p:cBhvr>
                                        <p:cTn id="168"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未来规划</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60" name="组合 59"/>
          <p:cNvGrpSpPr/>
          <p:nvPr/>
        </p:nvGrpSpPr>
        <p:grpSpPr>
          <a:xfrm>
            <a:off x="0" y="6205115"/>
            <a:ext cx="12192000" cy="685580"/>
            <a:chOff x="0" y="5624623"/>
            <a:chExt cx="12192000" cy="685580"/>
          </a:xfrm>
          <a:solidFill>
            <a:schemeClr val="tx1"/>
          </a:solidFill>
        </p:grpSpPr>
        <p:sp>
          <p:nvSpPr>
            <p:cNvPr id="61" name="矩形 60"/>
            <p:cNvSpPr/>
            <p:nvPr/>
          </p:nvSpPr>
          <p:spPr>
            <a:xfrm>
              <a:off x="0" y="5624623"/>
              <a:ext cx="12192000" cy="68558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62" name="直接连接符 61"/>
            <p:cNvCxnSpPr>
              <a:cxnSpLocks/>
              <a:stCxn id="61" idx="1"/>
            </p:cNvCxnSpPr>
            <p:nvPr/>
          </p:nvCxnSpPr>
          <p:spPr>
            <a:xfrm flipV="1">
              <a:off x="0" y="5962651"/>
              <a:ext cx="12192000" cy="4762"/>
            </a:xfrm>
            <a:prstGeom prst="line">
              <a:avLst/>
            </a:prstGeom>
            <a:grpFill/>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sp>
        <p:nvSpPr>
          <p:cNvPr id="63" name="椭圆 62"/>
          <p:cNvSpPr/>
          <p:nvPr/>
        </p:nvSpPr>
        <p:spPr>
          <a:xfrm>
            <a:off x="806940" y="6337217"/>
            <a:ext cx="411852" cy="411852"/>
          </a:xfrm>
          <a:prstGeom prst="ellipse">
            <a:avLst/>
          </a:prstGeom>
          <a:gradFill>
            <a:gsLst>
              <a:gs pos="100000">
                <a:srgbClr val="026EBB"/>
              </a:gs>
              <a:gs pos="0">
                <a:srgbClr val="038EDB"/>
              </a:gs>
            </a:gsLst>
            <a:lin ang="0" scaled="1"/>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1</a:t>
            </a:r>
            <a:endParaRPr lang="zh-CN" altLang="en-US"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4" name="椭圆 63"/>
          <p:cNvSpPr/>
          <p:nvPr/>
        </p:nvSpPr>
        <p:spPr>
          <a:xfrm>
            <a:off x="2792547" y="6337217"/>
            <a:ext cx="411852" cy="411852"/>
          </a:xfrm>
          <a:prstGeom prst="ellipse">
            <a:avLst/>
          </a:prstGeom>
          <a:gradFill>
            <a:gsLst>
              <a:gs pos="100000">
                <a:srgbClr val="026EBB"/>
              </a:gs>
              <a:gs pos="0">
                <a:srgbClr val="038EDB"/>
              </a:gs>
            </a:gsLst>
            <a:lin ang="0" scaled="1"/>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a:t>
            </a:r>
            <a:endParaRPr lang="zh-CN" altLang="en-US"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5" name="椭圆 64"/>
          <p:cNvSpPr/>
          <p:nvPr/>
        </p:nvSpPr>
        <p:spPr>
          <a:xfrm>
            <a:off x="6329129" y="6337217"/>
            <a:ext cx="411852" cy="411852"/>
          </a:xfrm>
          <a:prstGeom prst="ellipse">
            <a:avLst/>
          </a:prstGeom>
          <a:gradFill>
            <a:gsLst>
              <a:gs pos="100000">
                <a:srgbClr val="026EBB"/>
              </a:gs>
              <a:gs pos="0">
                <a:srgbClr val="038EDB"/>
              </a:gs>
            </a:gsLst>
            <a:lin ang="0" scaled="1"/>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3</a:t>
            </a:r>
            <a:endParaRPr lang="zh-CN" altLang="en-US"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6" name="椭圆 65"/>
          <p:cNvSpPr/>
          <p:nvPr/>
        </p:nvSpPr>
        <p:spPr>
          <a:xfrm>
            <a:off x="7995908" y="6337217"/>
            <a:ext cx="411852" cy="411852"/>
          </a:xfrm>
          <a:prstGeom prst="ellipse">
            <a:avLst/>
          </a:prstGeom>
          <a:gradFill>
            <a:gsLst>
              <a:gs pos="100000">
                <a:srgbClr val="026EBB"/>
              </a:gs>
              <a:gs pos="0">
                <a:srgbClr val="038EDB"/>
              </a:gs>
            </a:gsLst>
            <a:lin ang="0" scaled="1"/>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4</a:t>
            </a:r>
            <a:endParaRPr lang="zh-CN" altLang="en-US"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67" name="组合 66"/>
          <p:cNvGrpSpPr/>
          <p:nvPr/>
        </p:nvGrpSpPr>
        <p:grpSpPr>
          <a:xfrm>
            <a:off x="968395" y="2017217"/>
            <a:ext cx="88941" cy="4320000"/>
            <a:chOff x="968395" y="2322962"/>
            <a:chExt cx="88941" cy="3433763"/>
          </a:xfrm>
          <a:solidFill>
            <a:schemeClr val="tx1"/>
          </a:solidFill>
        </p:grpSpPr>
        <p:cxnSp>
          <p:nvCxnSpPr>
            <p:cNvPr id="68" name="直接连接符 67"/>
            <p:cNvCxnSpPr/>
            <p:nvPr/>
          </p:nvCxnSpPr>
          <p:spPr>
            <a:xfrm flipV="1">
              <a:off x="1012866" y="2476500"/>
              <a:ext cx="0" cy="3280225"/>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968395" y="2322962"/>
              <a:ext cx="88941" cy="704850"/>
            </a:xfrm>
            <a:prstGeom prst="rect">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0" name="组合 69"/>
          <p:cNvGrpSpPr/>
          <p:nvPr/>
        </p:nvGrpSpPr>
        <p:grpSpPr>
          <a:xfrm>
            <a:off x="2954001" y="4161199"/>
            <a:ext cx="88941" cy="2160001"/>
            <a:chOff x="3854687" y="3238499"/>
            <a:chExt cx="88941" cy="2518227"/>
          </a:xfrm>
          <a:solidFill>
            <a:schemeClr val="bg2"/>
          </a:solidFill>
        </p:grpSpPr>
        <p:cxnSp>
          <p:nvCxnSpPr>
            <p:cNvPr id="71" name="直接连接符 70"/>
            <p:cNvCxnSpPr/>
            <p:nvPr/>
          </p:nvCxnSpPr>
          <p:spPr>
            <a:xfrm flipV="1">
              <a:off x="3899159" y="3419475"/>
              <a:ext cx="0" cy="233725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4687" y="3238499"/>
              <a:ext cx="88941" cy="839409"/>
            </a:xfrm>
            <a:prstGeom prst="rect">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3" name="组合 72"/>
          <p:cNvGrpSpPr/>
          <p:nvPr/>
        </p:nvGrpSpPr>
        <p:grpSpPr>
          <a:xfrm>
            <a:off x="6490584" y="1983728"/>
            <a:ext cx="88941" cy="4320000"/>
            <a:chOff x="6740981" y="2322962"/>
            <a:chExt cx="88941" cy="3433764"/>
          </a:xfrm>
          <a:solidFill>
            <a:schemeClr val="bg2"/>
          </a:solidFill>
        </p:grpSpPr>
        <p:cxnSp>
          <p:nvCxnSpPr>
            <p:cNvPr id="74" name="直接连接符 73"/>
            <p:cNvCxnSpPr/>
            <p:nvPr/>
          </p:nvCxnSpPr>
          <p:spPr>
            <a:xfrm flipV="1">
              <a:off x="6785452" y="2322962"/>
              <a:ext cx="0" cy="3433764"/>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6740981" y="2322962"/>
              <a:ext cx="88941" cy="704850"/>
            </a:xfrm>
            <a:prstGeom prst="rect">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76" name="组合 75"/>
          <p:cNvGrpSpPr/>
          <p:nvPr/>
        </p:nvGrpSpPr>
        <p:grpSpPr>
          <a:xfrm>
            <a:off x="8157362" y="4161199"/>
            <a:ext cx="88941" cy="2160001"/>
            <a:chOff x="9627272" y="3238499"/>
            <a:chExt cx="88941" cy="2518227"/>
          </a:xfrm>
          <a:solidFill>
            <a:schemeClr val="bg2"/>
          </a:solidFill>
        </p:grpSpPr>
        <p:cxnSp>
          <p:nvCxnSpPr>
            <p:cNvPr id="77" name="直接连接符 76"/>
            <p:cNvCxnSpPr/>
            <p:nvPr/>
          </p:nvCxnSpPr>
          <p:spPr>
            <a:xfrm flipV="1">
              <a:off x="9671744" y="3238500"/>
              <a:ext cx="0" cy="2518226"/>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9627272" y="3238499"/>
              <a:ext cx="88941" cy="839409"/>
            </a:xfrm>
            <a:prstGeom prst="rect">
              <a:avLst/>
            </a:prstGeom>
            <a:gradFill>
              <a:gsLst>
                <a:gs pos="100000">
                  <a:srgbClr val="026EBB"/>
                </a:gs>
                <a:gs pos="0">
                  <a:srgbClr val="038ED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79" name="矩形 78"/>
          <p:cNvSpPr/>
          <p:nvPr/>
        </p:nvSpPr>
        <p:spPr>
          <a:xfrm>
            <a:off x="1101806" y="2280104"/>
            <a:ext cx="3867150" cy="923330"/>
          </a:xfrm>
          <a:prstGeom prst="rect">
            <a:avLst/>
          </a:prstGeom>
        </p:spPr>
        <p:txBody>
          <a:bodyPr wrap="square">
            <a:spAutoFit/>
          </a:bodyPr>
          <a:lstStyle/>
          <a:p>
            <a:pPr algn="just"/>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2017</a:t>
            </a:r>
            <a:r>
              <a:rPr lang="zh-CN" altLang="zh-CN" dirty="0">
                <a:latin typeface="Century Gothic" panose="020B0502020202020204" pitchFamily="34" charset="0"/>
                <a:ea typeface="思源黑体 CN Normal" panose="020B0400000000000000" pitchFamily="34" charset="-122"/>
                <a:sym typeface="Century Gothic" panose="020B0502020202020204" pitchFamily="34" charset="0"/>
              </a:rPr>
              <a:t>年—</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2019</a:t>
            </a:r>
            <a:r>
              <a:rPr lang="zh-CN" altLang="zh-CN" dirty="0">
                <a:latin typeface="Century Gothic" panose="020B0502020202020204" pitchFamily="34" charset="0"/>
                <a:ea typeface="思源黑体 CN Normal" panose="020B0400000000000000" pitchFamily="34" charset="-122"/>
                <a:sym typeface="Century Gothic" panose="020B0502020202020204" pitchFamily="34" charset="0"/>
              </a:rPr>
              <a:t>年，</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把服务和流程作为核心竞争力进行打造，形成特有的企业文化和管理模式。</a:t>
            </a:r>
            <a:endParaRPr lang="zh-CN" altLang="zh-CN"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0" name="文本框 79"/>
          <p:cNvSpPr txBox="1"/>
          <p:nvPr/>
        </p:nvSpPr>
        <p:spPr>
          <a:xfrm>
            <a:off x="1038487" y="1942028"/>
            <a:ext cx="3724543" cy="400110"/>
          </a:xfrm>
          <a:prstGeom prst="rect">
            <a:avLst/>
          </a:prstGeom>
        </p:spPr>
        <p:txBody>
          <a:bodyPr wrap="square">
            <a:spAutoFit/>
          </a:bodyPr>
          <a:lstStyle>
            <a:defPPr>
              <a:defRPr lang="zh-CN"/>
            </a:defPPr>
            <a:lvl1pPr algn="just">
              <a:defRPr sz="2000" b="1">
                <a:latin typeface="微软雅黑" pitchFamily="34" charset="-122"/>
                <a:ea typeface="微软雅黑" pitchFamily="34" charset="-122"/>
              </a:defRPr>
            </a:lvl1pPr>
          </a:lstStyle>
          <a:p>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第一期：标准化运作</a:t>
            </a:r>
          </a:p>
        </p:txBody>
      </p:sp>
      <p:sp>
        <p:nvSpPr>
          <p:cNvPr id="81" name="矩形 80"/>
          <p:cNvSpPr/>
          <p:nvPr/>
        </p:nvSpPr>
        <p:spPr>
          <a:xfrm>
            <a:off x="3041421" y="4486325"/>
            <a:ext cx="3111485" cy="584775"/>
          </a:xfrm>
          <a:prstGeom prst="rect">
            <a:avLst/>
          </a:prstGeom>
        </p:spPr>
        <p:txBody>
          <a:bodyPr wrap="square">
            <a:spAutoFit/>
          </a:bodyPr>
          <a:lstStyle/>
          <a:p>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形成</a:t>
            </a:r>
            <a:r>
              <a:rPr lang="zh-CN" altLang="zh-CN" sz="1600" dirty="0">
                <a:latin typeface="Century Gothic" panose="020B0502020202020204" pitchFamily="34" charset="0"/>
                <a:ea typeface="思源黑体 CN Normal" panose="020B0400000000000000" pitchFamily="34" charset="-122"/>
                <a:sym typeface="Century Gothic" panose="020B0502020202020204" pitchFamily="34" charset="0"/>
              </a:rPr>
              <a:t>公司的文化广泛传播，发展入门级客户，培养忠实消费者。</a:t>
            </a:r>
          </a:p>
        </p:txBody>
      </p:sp>
      <p:sp>
        <p:nvSpPr>
          <p:cNvPr id="82" name="文本框 81"/>
          <p:cNvSpPr txBox="1"/>
          <p:nvPr/>
        </p:nvSpPr>
        <p:spPr>
          <a:xfrm>
            <a:off x="3041421" y="4113945"/>
            <a:ext cx="3753390" cy="400110"/>
          </a:xfrm>
          <a:prstGeom prst="rect">
            <a:avLst/>
          </a:prstGeom>
        </p:spPr>
        <p:txBody>
          <a:bodyPr wrap="square">
            <a:spAutoFit/>
          </a:bodyPr>
          <a:lstStyle>
            <a:defPPr>
              <a:defRPr lang="zh-CN"/>
            </a:defPPr>
            <a:lvl1pPr algn="just">
              <a:defRPr sz="2000" b="1">
                <a:latin typeface="微软雅黑" pitchFamily="34" charset="-122"/>
                <a:ea typeface="微软雅黑" pitchFamily="34" charset="-122"/>
              </a:defRPr>
            </a:lvl1pPr>
          </a:lstStyle>
          <a:p>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第二期：强化品牌</a:t>
            </a:r>
          </a:p>
        </p:txBody>
      </p:sp>
      <p:sp>
        <p:nvSpPr>
          <p:cNvPr id="83" name="矩形 82"/>
          <p:cNvSpPr/>
          <p:nvPr/>
        </p:nvSpPr>
        <p:spPr>
          <a:xfrm>
            <a:off x="6642609" y="2419885"/>
            <a:ext cx="3849053" cy="830997"/>
          </a:xfrm>
          <a:prstGeom prst="rect">
            <a:avLst/>
          </a:prstGeom>
        </p:spPr>
        <p:txBody>
          <a:bodyPr wrap="square">
            <a:spAutoFit/>
          </a:bodyPr>
          <a:lstStyle/>
          <a:p>
            <a:r>
              <a:rPr lang="zh-CN" altLang="zh-CN" sz="1600" dirty="0">
                <a:latin typeface="Century Gothic" panose="020B0502020202020204" pitchFamily="34" charset="0"/>
                <a:ea typeface="思源黑体 CN Normal" panose="020B0400000000000000" pitchFamily="34" charset="-122"/>
                <a:sym typeface="Century Gothic" panose="020B0502020202020204" pitchFamily="34" charset="0"/>
              </a:rPr>
              <a:t>从</a:t>
            </a:r>
            <a:r>
              <a:rPr lang="en-US" altLang="zh-CN" sz="1600" dirty="0">
                <a:latin typeface="Century Gothic" panose="020B0502020202020204" pitchFamily="34" charset="0"/>
                <a:ea typeface="思源黑体 CN Normal" panose="020B0400000000000000" pitchFamily="34" charset="-122"/>
                <a:sym typeface="Century Gothic" panose="020B0502020202020204" pitchFamily="34" charset="0"/>
              </a:rPr>
              <a:t>2019</a:t>
            </a:r>
            <a:r>
              <a:rPr lang="zh-CN" altLang="zh-CN" sz="1600" dirty="0">
                <a:latin typeface="Century Gothic" panose="020B0502020202020204" pitchFamily="34" charset="0"/>
                <a:ea typeface="思源黑体 CN Normal" panose="020B0400000000000000" pitchFamily="34" charset="-122"/>
                <a:sym typeface="Century Gothic" panose="020B0502020202020204" pitchFamily="34" charset="0"/>
              </a:rPr>
              <a:t>年起实施扩张</a:t>
            </a:r>
            <a:r>
              <a:rPr lang="zh-CN" altLang="zh-CN" sz="1600">
                <a:latin typeface="Century Gothic" panose="020B0502020202020204" pitchFamily="34" charset="0"/>
                <a:ea typeface="思源黑体 CN Normal" panose="020B0400000000000000" pitchFamily="34" charset="-122"/>
                <a:sym typeface="Century Gothic" panose="020B0502020202020204" pitchFamily="34" charset="0"/>
              </a:rPr>
              <a:t>政策，</a:t>
            </a:r>
            <a:r>
              <a:rPr lang="zh-CN" altLang="en-US" sz="1600">
                <a:latin typeface="Century Gothic" panose="020B0502020202020204" pitchFamily="34" charset="0"/>
                <a:ea typeface="思源黑体 CN Normal" panose="020B0400000000000000" pitchFamily="34" charset="-122"/>
                <a:sym typeface="Century Gothic" panose="020B0502020202020204" pitchFamily="34" charset="0"/>
              </a:rPr>
              <a:t>利用自身的品牌效应，在经营品类上增加与本行业相关连的品类</a:t>
            </a:r>
            <a:r>
              <a:rPr lang="zh-CN" altLang="zh-CN" sz="1600">
                <a:latin typeface="Century Gothic" panose="020B0502020202020204" pitchFamily="34" charset="0"/>
                <a:ea typeface="思源黑体 CN Normal" panose="020B0400000000000000" pitchFamily="34" charset="-122"/>
                <a:sym typeface="Century Gothic" panose="020B0502020202020204" pitchFamily="34" charset="0"/>
              </a:rPr>
              <a:t>。</a:t>
            </a:r>
            <a:endParaRPr lang="zh-CN" altLang="zh-CN"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4" name="文本框 83"/>
          <p:cNvSpPr txBox="1"/>
          <p:nvPr/>
        </p:nvSpPr>
        <p:spPr>
          <a:xfrm>
            <a:off x="6579289" y="2022775"/>
            <a:ext cx="4274725" cy="400110"/>
          </a:xfrm>
          <a:prstGeom prst="rect">
            <a:avLst/>
          </a:prstGeom>
        </p:spPr>
        <p:txBody>
          <a:bodyPr wrap="square">
            <a:spAutoFit/>
          </a:bodyPr>
          <a:lstStyle>
            <a:defPPr>
              <a:defRPr lang="zh-CN"/>
            </a:defPPr>
            <a:lvl1pPr algn="just">
              <a:defRPr sz="2000" b="1">
                <a:latin typeface="微软雅黑" pitchFamily="34" charset="-122"/>
                <a:ea typeface="微软雅黑" pitchFamily="34" charset="-122"/>
              </a:defRPr>
            </a:lvl1pPr>
          </a:lstStyle>
          <a:p>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第三</a:t>
            </a:r>
            <a:r>
              <a:rPr lang="zh-CN" altLang="en-US">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期：扩大品类</a:t>
            </a:r>
            <a:endPar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5" name="矩形 84"/>
          <p:cNvSpPr/>
          <p:nvPr/>
        </p:nvSpPr>
        <p:spPr>
          <a:xfrm>
            <a:off x="8343371" y="4526443"/>
            <a:ext cx="3125798" cy="830997"/>
          </a:xfrm>
          <a:prstGeom prst="rect">
            <a:avLst/>
          </a:prstGeom>
        </p:spPr>
        <p:txBody>
          <a:bodyPr wrap="square">
            <a:spAutoFit/>
          </a:bodyPr>
          <a:lstStyle/>
          <a:p>
            <a:pPr algn="just"/>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当连锁店达到一定量时，可以适时发展产业链企业，如原材料加工企业。</a:t>
            </a:r>
            <a:endParaRPr lang="en-US" altLang="zh-CN"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6" name="文本框 85"/>
          <p:cNvSpPr txBox="1"/>
          <p:nvPr/>
        </p:nvSpPr>
        <p:spPr>
          <a:xfrm>
            <a:off x="8280051" y="4113945"/>
            <a:ext cx="4227835" cy="400110"/>
          </a:xfrm>
          <a:prstGeom prst="rect">
            <a:avLst/>
          </a:prstGeom>
        </p:spPr>
        <p:txBody>
          <a:bodyPr wrap="square">
            <a:spAutoFit/>
          </a:bodyPr>
          <a:lstStyle>
            <a:defPPr>
              <a:defRPr lang="zh-CN"/>
            </a:defPPr>
            <a:lvl1pPr algn="just">
              <a:defRPr sz="2000" b="1">
                <a:latin typeface="微软雅黑" pitchFamily="34" charset="-122"/>
                <a:ea typeface="微软雅黑" pitchFamily="34" charset="-122"/>
              </a:defRPr>
            </a:lvl1pPr>
          </a:lstStyle>
          <a:p>
            <a:r>
              <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第四期：发展产业链</a:t>
            </a:r>
          </a:p>
        </p:txBody>
      </p:sp>
    </p:spTree>
    <p:extLst>
      <p:ext uri="{BB962C8B-B14F-4D97-AF65-F5344CB8AC3E}">
        <p14:creationId xmlns:p14="http://schemas.microsoft.com/office/powerpoint/2010/main" val="3894676760"/>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2" presetClass="entr" presetSubtype="8"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500"/>
                                        <p:tgtEl>
                                          <p:spTgt spid="60"/>
                                        </p:tgtEl>
                                      </p:cBhvr>
                                    </p:animEffect>
                                  </p:childTnLst>
                                </p:cTn>
                              </p:par>
                            </p:childTnLst>
                          </p:cTn>
                        </p:par>
                        <p:par>
                          <p:cTn id="24" fill="hold">
                            <p:stCondLst>
                              <p:cond delay="1420"/>
                            </p:stCondLst>
                            <p:childTnLst>
                              <p:par>
                                <p:cTn id="25" presetID="53" presetClass="entr" presetSubtype="16"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500" fill="hold"/>
                                        <p:tgtEl>
                                          <p:spTgt spid="63"/>
                                        </p:tgtEl>
                                        <p:attrNameLst>
                                          <p:attrName>ppt_w</p:attrName>
                                        </p:attrNameLst>
                                      </p:cBhvr>
                                      <p:tavLst>
                                        <p:tav tm="0">
                                          <p:val>
                                            <p:fltVal val="0"/>
                                          </p:val>
                                        </p:tav>
                                        <p:tav tm="100000">
                                          <p:val>
                                            <p:strVal val="#ppt_w"/>
                                          </p:val>
                                        </p:tav>
                                      </p:tavLst>
                                    </p:anim>
                                    <p:anim calcmode="lin" valueType="num">
                                      <p:cBhvr>
                                        <p:cTn id="28" dur="500" fill="hold"/>
                                        <p:tgtEl>
                                          <p:spTgt spid="63"/>
                                        </p:tgtEl>
                                        <p:attrNameLst>
                                          <p:attrName>ppt_h</p:attrName>
                                        </p:attrNameLst>
                                      </p:cBhvr>
                                      <p:tavLst>
                                        <p:tav tm="0">
                                          <p:val>
                                            <p:fltVal val="0"/>
                                          </p:val>
                                        </p:tav>
                                        <p:tav tm="100000">
                                          <p:val>
                                            <p:strVal val="#ppt_h"/>
                                          </p:val>
                                        </p:tav>
                                      </p:tavLst>
                                    </p:anim>
                                    <p:animEffect transition="in" filter="fade">
                                      <p:cBhvr>
                                        <p:cTn id="29" dur="500"/>
                                        <p:tgtEl>
                                          <p:spTgt spid="63"/>
                                        </p:tgtEl>
                                      </p:cBhvr>
                                    </p:animEffect>
                                  </p:childTnLst>
                                </p:cTn>
                              </p:par>
                            </p:childTnLst>
                          </p:cTn>
                        </p:par>
                        <p:par>
                          <p:cTn id="30" fill="hold">
                            <p:stCondLst>
                              <p:cond delay="1920"/>
                            </p:stCondLst>
                            <p:childTnLst>
                              <p:par>
                                <p:cTn id="31" presetID="22" presetClass="entr" presetSubtype="4"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wipe(down)">
                                      <p:cBhvr>
                                        <p:cTn id="33" dur="500"/>
                                        <p:tgtEl>
                                          <p:spTgt spid="67"/>
                                        </p:tgtEl>
                                      </p:cBhvr>
                                    </p:animEffect>
                                  </p:childTnLst>
                                </p:cTn>
                              </p:par>
                            </p:childTnLst>
                          </p:cTn>
                        </p:par>
                        <p:par>
                          <p:cTn id="34" fill="hold">
                            <p:stCondLst>
                              <p:cond delay="2420"/>
                            </p:stCondLst>
                            <p:childTnLst>
                              <p:par>
                                <p:cTn id="35" presetID="31" presetClass="entr" presetSubtype="0"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ppt_w</p:attrName>
                                        </p:attrNameLst>
                                      </p:cBhvr>
                                      <p:tavLst>
                                        <p:tav tm="0">
                                          <p:val>
                                            <p:fltVal val="0"/>
                                          </p:val>
                                        </p:tav>
                                        <p:tav tm="100000">
                                          <p:val>
                                            <p:strVal val="#ppt_w"/>
                                          </p:val>
                                        </p:tav>
                                      </p:tavLst>
                                    </p:anim>
                                    <p:anim calcmode="lin" valueType="num">
                                      <p:cBhvr>
                                        <p:cTn id="38" dur="500" fill="hold"/>
                                        <p:tgtEl>
                                          <p:spTgt spid="80"/>
                                        </p:tgtEl>
                                        <p:attrNameLst>
                                          <p:attrName>ppt_h</p:attrName>
                                        </p:attrNameLst>
                                      </p:cBhvr>
                                      <p:tavLst>
                                        <p:tav tm="0">
                                          <p:val>
                                            <p:fltVal val="0"/>
                                          </p:val>
                                        </p:tav>
                                        <p:tav tm="100000">
                                          <p:val>
                                            <p:strVal val="#ppt_h"/>
                                          </p:val>
                                        </p:tav>
                                      </p:tavLst>
                                    </p:anim>
                                    <p:anim calcmode="lin" valueType="num">
                                      <p:cBhvr>
                                        <p:cTn id="39" dur="500" fill="hold"/>
                                        <p:tgtEl>
                                          <p:spTgt spid="80"/>
                                        </p:tgtEl>
                                        <p:attrNameLst>
                                          <p:attrName>style.rotation</p:attrName>
                                        </p:attrNameLst>
                                      </p:cBhvr>
                                      <p:tavLst>
                                        <p:tav tm="0">
                                          <p:val>
                                            <p:fltVal val="90"/>
                                          </p:val>
                                        </p:tav>
                                        <p:tav tm="100000">
                                          <p:val>
                                            <p:fltVal val="0"/>
                                          </p:val>
                                        </p:tav>
                                      </p:tavLst>
                                    </p:anim>
                                    <p:animEffect transition="in" filter="fade">
                                      <p:cBhvr>
                                        <p:cTn id="40" dur="500"/>
                                        <p:tgtEl>
                                          <p:spTgt spid="80"/>
                                        </p:tgtEl>
                                      </p:cBhvr>
                                    </p:animEffect>
                                  </p:childTnLst>
                                </p:cTn>
                              </p:par>
                            </p:childTnLst>
                          </p:cTn>
                        </p:par>
                        <p:par>
                          <p:cTn id="41" fill="hold">
                            <p:stCondLst>
                              <p:cond delay="2920"/>
                            </p:stCondLst>
                            <p:childTnLst>
                              <p:par>
                                <p:cTn id="42" presetID="22" presetClass="entr" presetSubtype="8"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left)">
                                      <p:cBhvr>
                                        <p:cTn id="44" dur="500"/>
                                        <p:tgtEl>
                                          <p:spTgt spid="79"/>
                                        </p:tgtEl>
                                      </p:cBhvr>
                                    </p:animEffect>
                                  </p:childTnLst>
                                </p:cTn>
                              </p:par>
                            </p:childTnLst>
                          </p:cTn>
                        </p:par>
                        <p:par>
                          <p:cTn id="45" fill="hold">
                            <p:stCondLst>
                              <p:cond delay="342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p:stCondLst>
                              <p:cond delay="3920"/>
                            </p:stCondLst>
                            <p:childTnLst>
                              <p:par>
                                <p:cTn id="52" presetID="22" presetClass="entr" presetSubtype="4" fill="hold" nodeType="after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down)">
                                      <p:cBhvr>
                                        <p:cTn id="54" dur="500"/>
                                        <p:tgtEl>
                                          <p:spTgt spid="70"/>
                                        </p:tgtEl>
                                      </p:cBhvr>
                                    </p:animEffect>
                                  </p:childTnLst>
                                </p:cTn>
                              </p:par>
                            </p:childTnLst>
                          </p:cTn>
                        </p:par>
                        <p:par>
                          <p:cTn id="55" fill="hold">
                            <p:stCondLst>
                              <p:cond delay="4420"/>
                            </p:stCondLst>
                            <p:childTnLst>
                              <p:par>
                                <p:cTn id="56" presetID="31" presetClass="entr" presetSubtype="0" fill="hold" grpId="0" nodeType="afterEffect">
                                  <p:stCondLst>
                                    <p:cond delay="0"/>
                                  </p:stCondLst>
                                  <p:childTnLst>
                                    <p:set>
                                      <p:cBhvr>
                                        <p:cTn id="57" dur="1" fill="hold">
                                          <p:stCondLst>
                                            <p:cond delay="0"/>
                                          </p:stCondLst>
                                        </p:cTn>
                                        <p:tgtEl>
                                          <p:spTgt spid="82"/>
                                        </p:tgtEl>
                                        <p:attrNameLst>
                                          <p:attrName>style.visibility</p:attrName>
                                        </p:attrNameLst>
                                      </p:cBhvr>
                                      <p:to>
                                        <p:strVal val="visible"/>
                                      </p:to>
                                    </p:set>
                                    <p:anim calcmode="lin" valueType="num">
                                      <p:cBhvr>
                                        <p:cTn id="58" dur="500" fill="hold"/>
                                        <p:tgtEl>
                                          <p:spTgt spid="82"/>
                                        </p:tgtEl>
                                        <p:attrNameLst>
                                          <p:attrName>ppt_w</p:attrName>
                                        </p:attrNameLst>
                                      </p:cBhvr>
                                      <p:tavLst>
                                        <p:tav tm="0">
                                          <p:val>
                                            <p:fltVal val="0"/>
                                          </p:val>
                                        </p:tav>
                                        <p:tav tm="100000">
                                          <p:val>
                                            <p:strVal val="#ppt_w"/>
                                          </p:val>
                                        </p:tav>
                                      </p:tavLst>
                                    </p:anim>
                                    <p:anim calcmode="lin" valueType="num">
                                      <p:cBhvr>
                                        <p:cTn id="59" dur="500" fill="hold"/>
                                        <p:tgtEl>
                                          <p:spTgt spid="82"/>
                                        </p:tgtEl>
                                        <p:attrNameLst>
                                          <p:attrName>ppt_h</p:attrName>
                                        </p:attrNameLst>
                                      </p:cBhvr>
                                      <p:tavLst>
                                        <p:tav tm="0">
                                          <p:val>
                                            <p:fltVal val="0"/>
                                          </p:val>
                                        </p:tav>
                                        <p:tav tm="100000">
                                          <p:val>
                                            <p:strVal val="#ppt_h"/>
                                          </p:val>
                                        </p:tav>
                                      </p:tavLst>
                                    </p:anim>
                                    <p:anim calcmode="lin" valueType="num">
                                      <p:cBhvr>
                                        <p:cTn id="60" dur="500" fill="hold"/>
                                        <p:tgtEl>
                                          <p:spTgt spid="82"/>
                                        </p:tgtEl>
                                        <p:attrNameLst>
                                          <p:attrName>style.rotation</p:attrName>
                                        </p:attrNameLst>
                                      </p:cBhvr>
                                      <p:tavLst>
                                        <p:tav tm="0">
                                          <p:val>
                                            <p:fltVal val="90"/>
                                          </p:val>
                                        </p:tav>
                                        <p:tav tm="100000">
                                          <p:val>
                                            <p:fltVal val="0"/>
                                          </p:val>
                                        </p:tav>
                                      </p:tavLst>
                                    </p:anim>
                                    <p:animEffect transition="in" filter="fade">
                                      <p:cBhvr>
                                        <p:cTn id="61" dur="500"/>
                                        <p:tgtEl>
                                          <p:spTgt spid="82"/>
                                        </p:tgtEl>
                                      </p:cBhvr>
                                    </p:animEffect>
                                  </p:childTnLst>
                                </p:cTn>
                              </p:par>
                            </p:childTnLst>
                          </p:cTn>
                        </p:par>
                        <p:par>
                          <p:cTn id="62" fill="hold">
                            <p:stCondLst>
                              <p:cond delay="4920"/>
                            </p:stCondLst>
                            <p:childTnLst>
                              <p:par>
                                <p:cTn id="63" presetID="22" presetClass="entr" presetSubtype="8"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wipe(left)">
                                      <p:cBhvr>
                                        <p:cTn id="65" dur="500"/>
                                        <p:tgtEl>
                                          <p:spTgt spid="81"/>
                                        </p:tgtEl>
                                      </p:cBhvr>
                                    </p:animEffect>
                                  </p:childTnLst>
                                </p:cTn>
                              </p:par>
                            </p:childTnLst>
                          </p:cTn>
                        </p:par>
                        <p:par>
                          <p:cTn id="66" fill="hold">
                            <p:stCondLst>
                              <p:cond delay="5420"/>
                            </p:stCondLst>
                            <p:childTnLst>
                              <p:par>
                                <p:cTn id="67" presetID="53" presetClass="entr" presetSubtype="16" fill="hold" grpId="0" nodeType="afterEffect">
                                  <p:stCondLst>
                                    <p:cond delay="0"/>
                                  </p:stCondLst>
                                  <p:childTnLst>
                                    <p:set>
                                      <p:cBhvr>
                                        <p:cTn id="68" dur="1" fill="hold">
                                          <p:stCondLst>
                                            <p:cond delay="0"/>
                                          </p:stCondLst>
                                        </p:cTn>
                                        <p:tgtEl>
                                          <p:spTgt spid="65"/>
                                        </p:tgtEl>
                                        <p:attrNameLst>
                                          <p:attrName>style.visibility</p:attrName>
                                        </p:attrNameLst>
                                      </p:cBhvr>
                                      <p:to>
                                        <p:strVal val="visible"/>
                                      </p:to>
                                    </p:set>
                                    <p:anim calcmode="lin" valueType="num">
                                      <p:cBhvr>
                                        <p:cTn id="69" dur="500" fill="hold"/>
                                        <p:tgtEl>
                                          <p:spTgt spid="65"/>
                                        </p:tgtEl>
                                        <p:attrNameLst>
                                          <p:attrName>ppt_w</p:attrName>
                                        </p:attrNameLst>
                                      </p:cBhvr>
                                      <p:tavLst>
                                        <p:tav tm="0">
                                          <p:val>
                                            <p:fltVal val="0"/>
                                          </p:val>
                                        </p:tav>
                                        <p:tav tm="100000">
                                          <p:val>
                                            <p:strVal val="#ppt_w"/>
                                          </p:val>
                                        </p:tav>
                                      </p:tavLst>
                                    </p:anim>
                                    <p:anim calcmode="lin" valueType="num">
                                      <p:cBhvr>
                                        <p:cTn id="70" dur="500" fill="hold"/>
                                        <p:tgtEl>
                                          <p:spTgt spid="65"/>
                                        </p:tgtEl>
                                        <p:attrNameLst>
                                          <p:attrName>ppt_h</p:attrName>
                                        </p:attrNameLst>
                                      </p:cBhvr>
                                      <p:tavLst>
                                        <p:tav tm="0">
                                          <p:val>
                                            <p:fltVal val="0"/>
                                          </p:val>
                                        </p:tav>
                                        <p:tav tm="100000">
                                          <p:val>
                                            <p:strVal val="#ppt_h"/>
                                          </p:val>
                                        </p:tav>
                                      </p:tavLst>
                                    </p:anim>
                                    <p:animEffect transition="in" filter="fade">
                                      <p:cBhvr>
                                        <p:cTn id="71" dur="500"/>
                                        <p:tgtEl>
                                          <p:spTgt spid="65"/>
                                        </p:tgtEl>
                                      </p:cBhvr>
                                    </p:animEffect>
                                  </p:childTnLst>
                                </p:cTn>
                              </p:par>
                            </p:childTnLst>
                          </p:cTn>
                        </p:par>
                        <p:par>
                          <p:cTn id="72" fill="hold">
                            <p:stCondLst>
                              <p:cond delay="5920"/>
                            </p:stCondLst>
                            <p:childTnLst>
                              <p:par>
                                <p:cTn id="73" presetID="22" presetClass="entr" presetSubtype="4"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wipe(down)">
                                      <p:cBhvr>
                                        <p:cTn id="75" dur="500"/>
                                        <p:tgtEl>
                                          <p:spTgt spid="73"/>
                                        </p:tgtEl>
                                      </p:cBhvr>
                                    </p:animEffect>
                                  </p:childTnLst>
                                </p:cTn>
                              </p:par>
                            </p:childTnLst>
                          </p:cTn>
                        </p:par>
                        <p:par>
                          <p:cTn id="76" fill="hold">
                            <p:stCondLst>
                              <p:cond delay="6420"/>
                            </p:stCondLst>
                            <p:childTnLst>
                              <p:par>
                                <p:cTn id="77" presetID="31" presetClass="entr" presetSubtype="0"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 calcmode="lin" valueType="num">
                                      <p:cBhvr>
                                        <p:cTn id="81" dur="500" fill="hold"/>
                                        <p:tgtEl>
                                          <p:spTgt spid="84"/>
                                        </p:tgtEl>
                                        <p:attrNameLst>
                                          <p:attrName>style.rotation</p:attrName>
                                        </p:attrNameLst>
                                      </p:cBhvr>
                                      <p:tavLst>
                                        <p:tav tm="0">
                                          <p:val>
                                            <p:fltVal val="90"/>
                                          </p:val>
                                        </p:tav>
                                        <p:tav tm="100000">
                                          <p:val>
                                            <p:fltVal val="0"/>
                                          </p:val>
                                        </p:tav>
                                      </p:tavLst>
                                    </p:anim>
                                    <p:animEffect transition="in" filter="fade">
                                      <p:cBhvr>
                                        <p:cTn id="82" dur="500"/>
                                        <p:tgtEl>
                                          <p:spTgt spid="84"/>
                                        </p:tgtEl>
                                      </p:cBhvr>
                                    </p:animEffect>
                                  </p:childTnLst>
                                </p:cTn>
                              </p:par>
                            </p:childTnLst>
                          </p:cTn>
                        </p:par>
                        <p:par>
                          <p:cTn id="83" fill="hold">
                            <p:stCondLst>
                              <p:cond delay="6920"/>
                            </p:stCondLst>
                            <p:childTnLst>
                              <p:par>
                                <p:cTn id="84" presetID="22" presetClass="entr" presetSubtype="8" fill="hold" grpId="0"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wipe(left)">
                                      <p:cBhvr>
                                        <p:cTn id="86" dur="500"/>
                                        <p:tgtEl>
                                          <p:spTgt spid="83"/>
                                        </p:tgtEl>
                                      </p:cBhvr>
                                    </p:animEffect>
                                  </p:childTnLst>
                                </p:cTn>
                              </p:par>
                            </p:childTnLst>
                          </p:cTn>
                        </p:par>
                        <p:par>
                          <p:cTn id="87" fill="hold">
                            <p:stCondLst>
                              <p:cond delay="7420"/>
                            </p:stCondLst>
                            <p:childTnLst>
                              <p:par>
                                <p:cTn id="88" presetID="53" presetClass="entr" presetSubtype="16" fill="hold" grpId="0" nodeType="afterEffect">
                                  <p:stCondLst>
                                    <p:cond delay="0"/>
                                  </p:stCondLst>
                                  <p:childTnLst>
                                    <p:set>
                                      <p:cBhvr>
                                        <p:cTn id="89" dur="1" fill="hold">
                                          <p:stCondLst>
                                            <p:cond delay="0"/>
                                          </p:stCondLst>
                                        </p:cTn>
                                        <p:tgtEl>
                                          <p:spTgt spid="66"/>
                                        </p:tgtEl>
                                        <p:attrNameLst>
                                          <p:attrName>style.visibility</p:attrName>
                                        </p:attrNameLst>
                                      </p:cBhvr>
                                      <p:to>
                                        <p:strVal val="visible"/>
                                      </p:to>
                                    </p:set>
                                    <p:anim calcmode="lin" valueType="num">
                                      <p:cBhvr>
                                        <p:cTn id="90" dur="500" fill="hold"/>
                                        <p:tgtEl>
                                          <p:spTgt spid="66"/>
                                        </p:tgtEl>
                                        <p:attrNameLst>
                                          <p:attrName>ppt_w</p:attrName>
                                        </p:attrNameLst>
                                      </p:cBhvr>
                                      <p:tavLst>
                                        <p:tav tm="0">
                                          <p:val>
                                            <p:fltVal val="0"/>
                                          </p:val>
                                        </p:tav>
                                        <p:tav tm="100000">
                                          <p:val>
                                            <p:strVal val="#ppt_w"/>
                                          </p:val>
                                        </p:tav>
                                      </p:tavLst>
                                    </p:anim>
                                    <p:anim calcmode="lin" valueType="num">
                                      <p:cBhvr>
                                        <p:cTn id="91" dur="500" fill="hold"/>
                                        <p:tgtEl>
                                          <p:spTgt spid="66"/>
                                        </p:tgtEl>
                                        <p:attrNameLst>
                                          <p:attrName>ppt_h</p:attrName>
                                        </p:attrNameLst>
                                      </p:cBhvr>
                                      <p:tavLst>
                                        <p:tav tm="0">
                                          <p:val>
                                            <p:fltVal val="0"/>
                                          </p:val>
                                        </p:tav>
                                        <p:tav tm="100000">
                                          <p:val>
                                            <p:strVal val="#ppt_h"/>
                                          </p:val>
                                        </p:tav>
                                      </p:tavLst>
                                    </p:anim>
                                    <p:animEffect transition="in" filter="fade">
                                      <p:cBhvr>
                                        <p:cTn id="92" dur="500"/>
                                        <p:tgtEl>
                                          <p:spTgt spid="66"/>
                                        </p:tgtEl>
                                      </p:cBhvr>
                                    </p:animEffect>
                                  </p:childTnLst>
                                </p:cTn>
                              </p:par>
                            </p:childTnLst>
                          </p:cTn>
                        </p:par>
                        <p:par>
                          <p:cTn id="93" fill="hold">
                            <p:stCondLst>
                              <p:cond delay="7920"/>
                            </p:stCondLst>
                            <p:childTnLst>
                              <p:par>
                                <p:cTn id="94" presetID="22" presetClass="entr" presetSubtype="4" fill="hold" nodeType="afterEffect">
                                  <p:stCondLst>
                                    <p:cond delay="0"/>
                                  </p:stCondLst>
                                  <p:childTnLst>
                                    <p:set>
                                      <p:cBhvr>
                                        <p:cTn id="95" dur="1" fill="hold">
                                          <p:stCondLst>
                                            <p:cond delay="0"/>
                                          </p:stCondLst>
                                        </p:cTn>
                                        <p:tgtEl>
                                          <p:spTgt spid="76"/>
                                        </p:tgtEl>
                                        <p:attrNameLst>
                                          <p:attrName>style.visibility</p:attrName>
                                        </p:attrNameLst>
                                      </p:cBhvr>
                                      <p:to>
                                        <p:strVal val="visible"/>
                                      </p:to>
                                    </p:set>
                                    <p:animEffect transition="in" filter="wipe(down)">
                                      <p:cBhvr>
                                        <p:cTn id="96" dur="500"/>
                                        <p:tgtEl>
                                          <p:spTgt spid="76"/>
                                        </p:tgtEl>
                                      </p:cBhvr>
                                    </p:animEffect>
                                  </p:childTnLst>
                                </p:cTn>
                              </p:par>
                            </p:childTnLst>
                          </p:cTn>
                        </p:par>
                        <p:par>
                          <p:cTn id="97" fill="hold">
                            <p:stCondLst>
                              <p:cond delay="8420"/>
                            </p:stCondLst>
                            <p:childTnLst>
                              <p:par>
                                <p:cTn id="98" presetID="31" presetClass="entr" presetSubtype="0" fill="hold" grpId="0" nodeType="afterEffect">
                                  <p:stCondLst>
                                    <p:cond delay="0"/>
                                  </p:stCondLst>
                                  <p:childTnLst>
                                    <p:set>
                                      <p:cBhvr>
                                        <p:cTn id="99" dur="1" fill="hold">
                                          <p:stCondLst>
                                            <p:cond delay="0"/>
                                          </p:stCondLst>
                                        </p:cTn>
                                        <p:tgtEl>
                                          <p:spTgt spid="86"/>
                                        </p:tgtEl>
                                        <p:attrNameLst>
                                          <p:attrName>style.visibility</p:attrName>
                                        </p:attrNameLst>
                                      </p:cBhvr>
                                      <p:to>
                                        <p:strVal val="visible"/>
                                      </p:to>
                                    </p:set>
                                    <p:anim calcmode="lin" valueType="num">
                                      <p:cBhvr>
                                        <p:cTn id="100" dur="500" fill="hold"/>
                                        <p:tgtEl>
                                          <p:spTgt spid="86"/>
                                        </p:tgtEl>
                                        <p:attrNameLst>
                                          <p:attrName>ppt_w</p:attrName>
                                        </p:attrNameLst>
                                      </p:cBhvr>
                                      <p:tavLst>
                                        <p:tav tm="0">
                                          <p:val>
                                            <p:fltVal val="0"/>
                                          </p:val>
                                        </p:tav>
                                        <p:tav tm="100000">
                                          <p:val>
                                            <p:strVal val="#ppt_w"/>
                                          </p:val>
                                        </p:tav>
                                      </p:tavLst>
                                    </p:anim>
                                    <p:anim calcmode="lin" valueType="num">
                                      <p:cBhvr>
                                        <p:cTn id="101" dur="500" fill="hold"/>
                                        <p:tgtEl>
                                          <p:spTgt spid="86"/>
                                        </p:tgtEl>
                                        <p:attrNameLst>
                                          <p:attrName>ppt_h</p:attrName>
                                        </p:attrNameLst>
                                      </p:cBhvr>
                                      <p:tavLst>
                                        <p:tav tm="0">
                                          <p:val>
                                            <p:fltVal val="0"/>
                                          </p:val>
                                        </p:tav>
                                        <p:tav tm="100000">
                                          <p:val>
                                            <p:strVal val="#ppt_h"/>
                                          </p:val>
                                        </p:tav>
                                      </p:tavLst>
                                    </p:anim>
                                    <p:anim calcmode="lin" valueType="num">
                                      <p:cBhvr>
                                        <p:cTn id="102" dur="500" fill="hold"/>
                                        <p:tgtEl>
                                          <p:spTgt spid="86"/>
                                        </p:tgtEl>
                                        <p:attrNameLst>
                                          <p:attrName>style.rotation</p:attrName>
                                        </p:attrNameLst>
                                      </p:cBhvr>
                                      <p:tavLst>
                                        <p:tav tm="0">
                                          <p:val>
                                            <p:fltVal val="90"/>
                                          </p:val>
                                        </p:tav>
                                        <p:tav tm="100000">
                                          <p:val>
                                            <p:fltVal val="0"/>
                                          </p:val>
                                        </p:tav>
                                      </p:tavLst>
                                    </p:anim>
                                    <p:animEffect transition="in" filter="fade">
                                      <p:cBhvr>
                                        <p:cTn id="103" dur="500"/>
                                        <p:tgtEl>
                                          <p:spTgt spid="86"/>
                                        </p:tgtEl>
                                      </p:cBhvr>
                                    </p:animEffect>
                                  </p:childTnLst>
                                </p:cTn>
                              </p:par>
                            </p:childTnLst>
                          </p:cTn>
                        </p:par>
                        <p:par>
                          <p:cTn id="104" fill="hold">
                            <p:stCondLst>
                              <p:cond delay="8920"/>
                            </p:stCondLst>
                            <p:childTnLst>
                              <p:par>
                                <p:cTn id="105" presetID="22" presetClass="entr" presetSubtype="8" fill="hold" grpId="0" nodeType="afterEffect">
                                  <p:stCondLst>
                                    <p:cond delay="0"/>
                                  </p:stCondLst>
                                  <p:childTnLst>
                                    <p:set>
                                      <p:cBhvr>
                                        <p:cTn id="106" dur="1" fill="hold">
                                          <p:stCondLst>
                                            <p:cond delay="0"/>
                                          </p:stCondLst>
                                        </p:cTn>
                                        <p:tgtEl>
                                          <p:spTgt spid="85"/>
                                        </p:tgtEl>
                                        <p:attrNameLst>
                                          <p:attrName>style.visibility</p:attrName>
                                        </p:attrNameLst>
                                      </p:cBhvr>
                                      <p:to>
                                        <p:strVal val="visible"/>
                                      </p:to>
                                    </p:set>
                                    <p:animEffect transition="in" filter="wipe(left)">
                                      <p:cBhvr>
                                        <p:cTn id="10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63" grpId="0" animBg="1"/>
      <p:bldP spid="64" grpId="0" animBg="1"/>
      <p:bldP spid="65" grpId="0" animBg="1"/>
      <p:bldP spid="66" grpId="0" animBg="1"/>
      <p:bldP spid="79" grpId="0"/>
      <p:bldP spid="80" grpId="0"/>
      <p:bldP spid="81" grpId="0"/>
      <p:bldP spid="82" grpId="0"/>
      <p:bldP spid="83" grpId="0"/>
      <p:bldP spid="84" grpId="0"/>
      <p:bldP spid="85" grpId="0"/>
      <p:bldP spid="8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grpSp>
        <p:nvGrpSpPr>
          <p:cNvPr id="20" name="组合 19"/>
          <p:cNvGrpSpPr/>
          <p:nvPr/>
        </p:nvGrpSpPr>
        <p:grpSpPr>
          <a:xfrm>
            <a:off x="0" y="1484784"/>
            <a:ext cx="12196763" cy="2088232"/>
            <a:chOff x="0" y="1484784"/>
            <a:chExt cx="12196763" cy="2088232"/>
          </a:xfrm>
        </p:grpSpPr>
        <p:sp>
          <p:nvSpPr>
            <p:cNvPr id="34" name="任意多边形 33"/>
            <p:cNvSpPr/>
            <p:nvPr/>
          </p:nvSpPr>
          <p:spPr bwMode="auto">
            <a:xfrm>
              <a:off x="0" y="1484784"/>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pic>
          <p:nvPicPr>
            <p:cNvPr id="14" name="图片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5234" y="1785216"/>
              <a:ext cx="7781529" cy="1787800"/>
            </a:xfrm>
            <a:prstGeom prst="rect">
              <a:avLst/>
            </a:prstGeom>
          </p:spPr>
        </p:pic>
      </p:grpSp>
      <p:sp>
        <p:nvSpPr>
          <p:cNvPr id="37" name="任意多边形 36"/>
          <p:cNvSpPr/>
          <p:nvPr/>
        </p:nvSpPr>
        <p:spPr bwMode="auto">
          <a:xfrm>
            <a:off x="-2008830"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任意多边形 35"/>
          <p:cNvSpPr/>
          <p:nvPr/>
        </p:nvSpPr>
        <p:spPr bwMode="auto">
          <a:xfrm>
            <a:off x="819433" y="1484784"/>
            <a:ext cx="3595797" cy="2088232"/>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100000">
                <a:srgbClr val="0389D2"/>
              </a:gs>
              <a:gs pos="0">
                <a:srgbClr val="01AFED"/>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 name="等腰三角形 7"/>
          <p:cNvSpPr/>
          <p:nvPr/>
        </p:nvSpPr>
        <p:spPr bwMode="auto">
          <a:xfrm>
            <a:off x="1621019" y="5700798"/>
            <a:ext cx="1992625" cy="1157202"/>
          </a:xfrm>
          <a:prstGeom prst="triangle">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0" name="文本框 69"/>
          <p:cNvSpPr txBox="1"/>
          <p:nvPr/>
        </p:nvSpPr>
        <p:spPr>
          <a:xfrm>
            <a:off x="8088397" y="475295"/>
            <a:ext cx="2786340" cy="584775"/>
          </a:xfrm>
          <a:prstGeom prst="rect">
            <a:avLst/>
          </a:prstGeom>
          <a:noFill/>
        </p:spPr>
        <p:txBody>
          <a:bodyPr wrap="none" rtlCol="0">
            <a:spAutoFit/>
          </a:bodyPr>
          <a:lstStyle/>
          <a:p>
            <a:r>
              <a:rPr lang="en-US" altLang="zh-CN" sz="3200" dirty="0" smtClean="0">
                <a:solidFill>
                  <a:srgbClr val="317ABD"/>
                </a:solidFill>
                <a:latin typeface="Eras Bold ITC" panose="020B0907030504020204" pitchFamily="34" charset="0"/>
                <a:ea typeface="思源黑体 CN Normal" panose="020B0400000000000000" pitchFamily="34" charset="-122"/>
                <a:sym typeface="Century Gothic" panose="020B0502020202020204" pitchFamily="34" charset="0"/>
              </a:rPr>
              <a:t>YOUR LOGO</a:t>
            </a:r>
            <a:endParaRPr lang="zh-CN" altLang="en-US" sz="3200" dirty="0">
              <a:solidFill>
                <a:srgbClr val="317ABD"/>
              </a:solidFill>
              <a:latin typeface="Eras Bold ITC" panose="020B0907030504020204" pitchFamily="34" charset="0"/>
              <a:ea typeface="思源黑体 CN Normal" panose="020B0400000000000000" pitchFamily="34" charset="-122"/>
              <a:sym typeface="Century Gothic" panose="020B0502020202020204" pitchFamily="34" charset="0"/>
            </a:endParaRPr>
          </a:p>
        </p:txBody>
      </p:sp>
      <p:sp>
        <p:nvSpPr>
          <p:cNvPr id="123" name="Rectangle 3"/>
          <p:cNvSpPr txBox="1">
            <a:spLocks noChangeArrowheads="1"/>
          </p:cNvSpPr>
          <p:nvPr/>
        </p:nvSpPr>
        <p:spPr bwMode="auto">
          <a:xfrm>
            <a:off x="1391379" y="3855538"/>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en-US" altLang="zh-CN" sz="4800" b="1" dirty="0" smtClean="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B</a:t>
            </a:r>
            <a:r>
              <a:rPr lang="en-US" altLang="zh-CN" sz="4800" b="1" dirty="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usiness </a:t>
            </a:r>
            <a:r>
              <a:rPr lang="en-US" altLang="zh-CN" sz="4800" b="1" dirty="0" smtClean="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rPr>
              <a:t> Plan</a:t>
            </a:r>
            <a:endParaRPr lang="zh-CN" altLang="zh-CN" sz="4800" b="1" dirty="0">
              <a:gradFill>
                <a:gsLst>
                  <a:gs pos="100000">
                    <a:srgbClr val="026EBB"/>
                  </a:gs>
                  <a:gs pos="0">
                    <a:srgbClr val="038EDB"/>
                  </a:gs>
                </a:gsLst>
                <a:lin ang="0" scaled="1"/>
              </a:gradFill>
              <a:latin typeface="Eras Bold ITC" panose="020B0907030504020204" pitchFamily="34" charset="0"/>
              <a:ea typeface="思源黑体 CN Medium" panose="020B0600000000000000" pitchFamily="34" charset="-122"/>
              <a:sym typeface="Century Gothic" panose="020B0502020202020204" pitchFamily="34" charset="0"/>
            </a:endParaRPr>
          </a:p>
        </p:txBody>
      </p:sp>
      <p:sp>
        <p:nvSpPr>
          <p:cNvPr id="139" name="Rectangle 3"/>
          <p:cNvSpPr txBox="1">
            <a:spLocks noChangeArrowheads="1"/>
          </p:cNvSpPr>
          <p:nvPr/>
        </p:nvSpPr>
        <p:spPr bwMode="auto">
          <a:xfrm>
            <a:off x="1391379" y="4581128"/>
            <a:ext cx="5852112"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4800" b="1" dirty="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商业项目计划</a:t>
            </a:r>
            <a:r>
              <a:rPr lang="zh-CN" altLang="en-US" sz="4800" b="1" dirty="0" smtClean="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书</a:t>
            </a:r>
            <a:r>
              <a:rPr lang="en-US" altLang="zh-CN" sz="4800" b="1" dirty="0" smtClean="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rPr>
              <a:t>PPT</a:t>
            </a:r>
            <a:endParaRPr lang="zh-CN" sz="4800" b="1" dirty="0">
              <a:solidFill>
                <a:schemeClr val="bg1">
                  <a:lumMod val="75000"/>
                </a:schemeClr>
              </a:solidFill>
              <a:latin typeface="思源黑体 CN Medium" panose="020B0600000000000000" pitchFamily="34" charset="-122"/>
              <a:ea typeface="思源黑体 CN Medium" panose="020B0600000000000000" pitchFamily="34" charset="-122"/>
              <a:sym typeface="Century Gothic" panose="020B0502020202020204" pitchFamily="34" charset="0"/>
            </a:endParaRPr>
          </a:p>
        </p:txBody>
      </p:sp>
      <p:grpSp>
        <p:nvGrpSpPr>
          <p:cNvPr id="140" name="组合 139"/>
          <p:cNvGrpSpPr/>
          <p:nvPr/>
        </p:nvGrpSpPr>
        <p:grpSpPr>
          <a:xfrm>
            <a:off x="8546653" y="5882143"/>
            <a:ext cx="495300" cy="509588"/>
            <a:chOff x="7127876" y="5013176"/>
            <a:chExt cx="495300" cy="509588"/>
          </a:xfrm>
          <a:solidFill>
            <a:schemeClr val="bg2"/>
          </a:solidFill>
        </p:grpSpPr>
        <p:sp>
          <p:nvSpPr>
            <p:cNvPr id="141" name="Oval 9"/>
            <p:cNvSpPr>
              <a:spLocks noChangeArrowheads="1"/>
            </p:cNvSpPr>
            <p:nvPr/>
          </p:nvSpPr>
          <p:spPr bwMode="auto">
            <a:xfrm>
              <a:off x="712787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2"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3" name="组合 142"/>
          <p:cNvGrpSpPr/>
          <p:nvPr/>
        </p:nvGrpSpPr>
        <p:grpSpPr>
          <a:xfrm>
            <a:off x="9155062" y="5882143"/>
            <a:ext cx="495300" cy="509588"/>
            <a:chOff x="7743826" y="5013176"/>
            <a:chExt cx="495300" cy="509588"/>
          </a:xfrm>
          <a:solidFill>
            <a:schemeClr val="bg2"/>
          </a:solidFill>
        </p:grpSpPr>
        <p:sp>
          <p:nvSpPr>
            <p:cNvPr id="144" name="Oval 10"/>
            <p:cNvSpPr>
              <a:spLocks noChangeArrowheads="1"/>
            </p:cNvSpPr>
            <p:nvPr/>
          </p:nvSpPr>
          <p:spPr bwMode="auto">
            <a:xfrm>
              <a:off x="774382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5"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6" name="组合 145"/>
          <p:cNvGrpSpPr/>
          <p:nvPr/>
        </p:nvGrpSpPr>
        <p:grpSpPr>
          <a:xfrm>
            <a:off x="9763472" y="5882143"/>
            <a:ext cx="495300" cy="509588"/>
            <a:chOff x="8326438" y="5013176"/>
            <a:chExt cx="495300" cy="509588"/>
          </a:xfrm>
          <a:solidFill>
            <a:schemeClr val="bg2"/>
          </a:solidFill>
        </p:grpSpPr>
        <p:sp>
          <p:nvSpPr>
            <p:cNvPr id="147" name="Oval 11"/>
            <p:cNvSpPr>
              <a:spLocks noChangeArrowheads="1"/>
            </p:cNvSpPr>
            <p:nvPr/>
          </p:nvSpPr>
          <p:spPr bwMode="auto">
            <a:xfrm>
              <a:off x="8326438"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8"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49" name="组合 148"/>
          <p:cNvGrpSpPr/>
          <p:nvPr/>
        </p:nvGrpSpPr>
        <p:grpSpPr>
          <a:xfrm>
            <a:off x="10371882" y="5882143"/>
            <a:ext cx="493712" cy="509588"/>
            <a:chOff x="8940801" y="5013176"/>
            <a:chExt cx="493712" cy="509588"/>
          </a:xfrm>
          <a:solidFill>
            <a:schemeClr val="bg2"/>
          </a:solidFill>
        </p:grpSpPr>
        <p:sp>
          <p:nvSpPr>
            <p:cNvPr id="150" name="Oval 12"/>
            <p:cNvSpPr>
              <a:spLocks noChangeArrowheads="1"/>
            </p:cNvSpPr>
            <p:nvPr/>
          </p:nvSpPr>
          <p:spPr bwMode="auto">
            <a:xfrm>
              <a:off x="8940801" y="5013176"/>
              <a:ext cx="493712"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1"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152" name="组合 151"/>
          <p:cNvGrpSpPr/>
          <p:nvPr/>
        </p:nvGrpSpPr>
        <p:grpSpPr>
          <a:xfrm>
            <a:off x="10978703" y="5882143"/>
            <a:ext cx="495300" cy="509588"/>
            <a:chOff x="9559926" y="5013176"/>
            <a:chExt cx="495300" cy="509588"/>
          </a:xfrm>
          <a:solidFill>
            <a:schemeClr val="bg2"/>
          </a:solidFill>
        </p:grpSpPr>
        <p:sp>
          <p:nvSpPr>
            <p:cNvPr id="153" name="Oval 13"/>
            <p:cNvSpPr>
              <a:spLocks noChangeArrowheads="1"/>
            </p:cNvSpPr>
            <p:nvPr/>
          </p:nvSpPr>
          <p:spPr bwMode="auto">
            <a:xfrm>
              <a:off x="9559926" y="5013176"/>
              <a:ext cx="495300" cy="50958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4"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chemeClr val="accent2"/>
            </a:solidFill>
            <a:ln w="9525">
              <a:noFill/>
              <a:round/>
              <a:headEnd/>
              <a:tailEnd/>
            </a:ln>
            <a:effectLst>
              <a:outerShdw blurRad="63500" sx="102000" sy="1020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Tree>
    <p:extLst>
      <p:ext uri="{BB962C8B-B14F-4D97-AF65-F5344CB8AC3E}">
        <p14:creationId xmlns:p14="http://schemas.microsoft.com/office/powerpoint/2010/main" val="2878586416"/>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1+#ppt_w/2"/>
                                              </p:val>
                                            </p:tav>
                                            <p:tav tm="100000">
                                              <p:val>
                                                <p:strVal val="#ppt_x"/>
                                              </p:val>
                                            </p:tav>
                                          </p:tavLst>
                                        </p:anim>
                                        <p:anim calcmode="lin" valueType="num">
                                          <p:cBhvr additive="base">
                                            <p:cTn id="25" dur="500" fill="hold"/>
                                            <p:tgtEl>
                                              <p:spTgt spid="70"/>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23"/>
                                            </p:tgtEl>
                                            <p:attrNameLst>
                                              <p:attrName>style.visibility</p:attrName>
                                            </p:attrNameLst>
                                          </p:cBhvr>
                                          <p:to>
                                            <p:strVal val="visible"/>
                                          </p:to>
                                        </p:set>
                                        <p:anim by="(-#ppt_w*2)" calcmode="lin" valueType="num">
                                          <p:cBhvr rctx="PPT">
                                            <p:cTn id="29" dur="250" autoRev="1" fill="hold">
                                              <p:stCondLst>
                                                <p:cond delay="0"/>
                                              </p:stCondLst>
                                            </p:cTn>
                                            <p:tgtEl>
                                              <p:spTgt spid="123"/>
                                            </p:tgtEl>
                                            <p:attrNameLst>
                                              <p:attrName>ppt_w</p:attrName>
                                            </p:attrNameLst>
                                          </p:cBhvr>
                                        </p:anim>
                                        <p:anim by="(#ppt_w*0.50)" calcmode="lin" valueType="num">
                                          <p:cBhvr>
                                            <p:cTn id="30" dur="250" decel="50000" autoRev="1" fill="hold">
                                              <p:stCondLst>
                                                <p:cond delay="0"/>
                                              </p:stCondLst>
                                            </p:cTn>
                                            <p:tgtEl>
                                              <p:spTgt spid="123"/>
                                            </p:tgtEl>
                                            <p:attrNameLst>
                                              <p:attrName>ppt_x</p:attrName>
                                            </p:attrNameLst>
                                          </p:cBhvr>
                                        </p:anim>
                                        <p:anim from="(-#ppt_h/2)" to="(#ppt_y)" calcmode="lin" valueType="num">
                                          <p:cBhvr>
                                            <p:cTn id="31" dur="500" fill="hold">
                                              <p:stCondLst>
                                                <p:cond delay="0"/>
                                              </p:stCondLst>
                                            </p:cTn>
                                            <p:tgtEl>
                                              <p:spTgt spid="123"/>
                                            </p:tgtEl>
                                            <p:attrNameLst>
                                              <p:attrName>ppt_y</p:attrName>
                                            </p:attrNameLst>
                                          </p:cBhvr>
                                        </p:anim>
                                        <p:animRot by="21600000">
                                          <p:cBhvr>
                                            <p:cTn id="32" dur="500" fill="hold">
                                              <p:stCondLst>
                                                <p:cond delay="0"/>
                                              </p:stCondLst>
                                            </p:cTn>
                                            <p:tgtEl>
                                              <p:spTgt spid="123"/>
                                            </p:tgtEl>
                                            <p:attrNameLst>
                                              <p:attrName>r</p:attrName>
                                            </p:attrNameLst>
                                          </p:cBhvr>
                                        </p:animRot>
                                      </p:childTnLst>
                                    </p:cTn>
                                  </p:par>
                                </p:childTnLst>
                              </p:cTn>
                            </p:par>
                            <p:par>
                              <p:cTn id="33" fill="hold">
                                <p:stCondLst>
                                  <p:cond delay="38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39"/>
                                            </p:tgtEl>
                                            <p:attrNameLst>
                                              <p:attrName>style.visibility</p:attrName>
                                            </p:attrNameLst>
                                          </p:cBhvr>
                                          <p:to>
                                            <p:strVal val="visible"/>
                                          </p:to>
                                        </p:set>
                                        <p:anim by="(-#ppt_w*2)" calcmode="lin" valueType="num">
                                          <p:cBhvr rctx="PPT">
                                            <p:cTn id="36" dur="250" autoRev="1" fill="hold">
                                              <p:stCondLst>
                                                <p:cond delay="0"/>
                                              </p:stCondLst>
                                            </p:cTn>
                                            <p:tgtEl>
                                              <p:spTgt spid="139"/>
                                            </p:tgtEl>
                                            <p:attrNameLst>
                                              <p:attrName>ppt_w</p:attrName>
                                            </p:attrNameLst>
                                          </p:cBhvr>
                                        </p:anim>
                                        <p:anim by="(#ppt_w*0.50)" calcmode="lin" valueType="num">
                                          <p:cBhvr>
                                            <p:cTn id="37" dur="250" decel="50000" autoRev="1" fill="hold">
                                              <p:stCondLst>
                                                <p:cond delay="0"/>
                                              </p:stCondLst>
                                            </p:cTn>
                                            <p:tgtEl>
                                              <p:spTgt spid="139"/>
                                            </p:tgtEl>
                                            <p:attrNameLst>
                                              <p:attrName>ppt_x</p:attrName>
                                            </p:attrNameLst>
                                          </p:cBhvr>
                                        </p:anim>
                                        <p:anim from="(-#ppt_h/2)" to="(#ppt_y)" calcmode="lin" valueType="num">
                                          <p:cBhvr>
                                            <p:cTn id="38" dur="500" fill="hold">
                                              <p:stCondLst>
                                                <p:cond delay="0"/>
                                              </p:stCondLst>
                                            </p:cTn>
                                            <p:tgtEl>
                                              <p:spTgt spid="139"/>
                                            </p:tgtEl>
                                            <p:attrNameLst>
                                              <p:attrName>ppt_y</p:attrName>
                                            </p:attrNameLst>
                                          </p:cBhvr>
                                        </p:anim>
                                        <p:animRot by="21600000">
                                          <p:cBhvr>
                                            <p:cTn id="39" dur="500" fill="hold">
                                              <p:stCondLst>
                                                <p:cond delay="0"/>
                                              </p:stCondLst>
                                            </p:cTn>
                                            <p:tgtEl>
                                              <p:spTgt spid="139"/>
                                            </p:tgtEl>
                                            <p:attrNameLst>
                                              <p:attrName>r</p:attrName>
                                            </p:attrNameLst>
                                          </p:cBhvr>
                                        </p:animRot>
                                      </p:childTnLst>
                                    </p:cTn>
                                  </p:par>
                                </p:childTnLst>
                              </p:cTn>
                            </p:par>
                            <p:par>
                              <p:cTn id="40" fill="hold">
                                <p:stCondLst>
                                  <p:cond delay="4750"/>
                                </p:stCondLst>
                                <p:childTnLst>
                                  <p:par>
                                    <p:cTn id="41" presetID="2" presetClass="entr" presetSubtype="1" fill="hold" nodeType="afterEffect" p14:presetBounceEnd="33333">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14:bounceEnd="33333">
                                          <p:cBhvr additive="base">
                                            <p:cTn id="43" dur="300" fill="hold"/>
                                            <p:tgtEl>
                                              <p:spTgt spid="140"/>
                                            </p:tgtEl>
                                            <p:attrNameLst>
                                              <p:attrName>ppt_x</p:attrName>
                                            </p:attrNameLst>
                                          </p:cBhvr>
                                          <p:tavLst>
                                            <p:tav tm="0">
                                              <p:val>
                                                <p:strVal val="#ppt_x"/>
                                              </p:val>
                                            </p:tav>
                                            <p:tav tm="100000">
                                              <p:val>
                                                <p:strVal val="#ppt_x"/>
                                              </p:val>
                                            </p:tav>
                                          </p:tavLst>
                                        </p:anim>
                                        <p:anim calcmode="lin" valueType="num" p14:bounceEnd="33333">
                                          <p:cBhvr additive="base">
                                            <p:cTn id="44" dur="300" fill="hold"/>
                                            <p:tgtEl>
                                              <p:spTgt spid="140"/>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14:presetBounceEnd="33333">
                                      <p:stCondLst>
                                        <p:cond delay="100"/>
                                      </p:stCondLst>
                                      <p:childTnLst>
                                        <p:set>
                                          <p:cBhvr>
                                            <p:cTn id="46" dur="1" fill="hold">
                                              <p:stCondLst>
                                                <p:cond delay="0"/>
                                              </p:stCondLst>
                                            </p:cTn>
                                            <p:tgtEl>
                                              <p:spTgt spid="143"/>
                                            </p:tgtEl>
                                            <p:attrNameLst>
                                              <p:attrName>style.visibility</p:attrName>
                                            </p:attrNameLst>
                                          </p:cBhvr>
                                          <p:to>
                                            <p:strVal val="visible"/>
                                          </p:to>
                                        </p:set>
                                        <p:anim calcmode="lin" valueType="num" p14:bounceEnd="33333">
                                          <p:cBhvr additive="base">
                                            <p:cTn id="47" dur="300" fill="hold"/>
                                            <p:tgtEl>
                                              <p:spTgt spid="143"/>
                                            </p:tgtEl>
                                            <p:attrNameLst>
                                              <p:attrName>ppt_x</p:attrName>
                                            </p:attrNameLst>
                                          </p:cBhvr>
                                          <p:tavLst>
                                            <p:tav tm="0">
                                              <p:val>
                                                <p:strVal val="#ppt_x"/>
                                              </p:val>
                                            </p:tav>
                                            <p:tav tm="100000">
                                              <p:val>
                                                <p:strVal val="#ppt_x"/>
                                              </p:val>
                                            </p:tav>
                                          </p:tavLst>
                                        </p:anim>
                                        <p:anim calcmode="lin" valueType="num" p14:bounceEnd="33333">
                                          <p:cBhvr additive="base">
                                            <p:cTn id="48" dur="300" fill="hold"/>
                                            <p:tgtEl>
                                              <p:spTgt spid="143"/>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14:presetBounceEnd="33333">
                                      <p:stCondLst>
                                        <p:cond delay="200"/>
                                      </p:stCondLst>
                                      <p:childTnLst>
                                        <p:set>
                                          <p:cBhvr>
                                            <p:cTn id="50" dur="1" fill="hold">
                                              <p:stCondLst>
                                                <p:cond delay="0"/>
                                              </p:stCondLst>
                                            </p:cTn>
                                            <p:tgtEl>
                                              <p:spTgt spid="146"/>
                                            </p:tgtEl>
                                            <p:attrNameLst>
                                              <p:attrName>style.visibility</p:attrName>
                                            </p:attrNameLst>
                                          </p:cBhvr>
                                          <p:to>
                                            <p:strVal val="visible"/>
                                          </p:to>
                                        </p:set>
                                        <p:anim calcmode="lin" valueType="num" p14:bounceEnd="33333">
                                          <p:cBhvr additive="base">
                                            <p:cTn id="51" dur="300" fill="hold"/>
                                            <p:tgtEl>
                                              <p:spTgt spid="146"/>
                                            </p:tgtEl>
                                            <p:attrNameLst>
                                              <p:attrName>ppt_x</p:attrName>
                                            </p:attrNameLst>
                                          </p:cBhvr>
                                          <p:tavLst>
                                            <p:tav tm="0">
                                              <p:val>
                                                <p:strVal val="#ppt_x"/>
                                              </p:val>
                                            </p:tav>
                                            <p:tav tm="100000">
                                              <p:val>
                                                <p:strVal val="#ppt_x"/>
                                              </p:val>
                                            </p:tav>
                                          </p:tavLst>
                                        </p:anim>
                                        <p:anim calcmode="lin" valueType="num" p14:bounceEnd="33333">
                                          <p:cBhvr additive="base">
                                            <p:cTn id="52" dur="300" fill="hold"/>
                                            <p:tgtEl>
                                              <p:spTgt spid="14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14:presetBounceEnd="33333">
                                      <p:stCondLst>
                                        <p:cond delay="300"/>
                                      </p:stCondLst>
                                      <p:childTnLst>
                                        <p:set>
                                          <p:cBhvr>
                                            <p:cTn id="54" dur="1" fill="hold">
                                              <p:stCondLst>
                                                <p:cond delay="0"/>
                                              </p:stCondLst>
                                            </p:cTn>
                                            <p:tgtEl>
                                              <p:spTgt spid="149"/>
                                            </p:tgtEl>
                                            <p:attrNameLst>
                                              <p:attrName>style.visibility</p:attrName>
                                            </p:attrNameLst>
                                          </p:cBhvr>
                                          <p:to>
                                            <p:strVal val="visible"/>
                                          </p:to>
                                        </p:set>
                                        <p:anim calcmode="lin" valueType="num" p14:bounceEnd="33333">
                                          <p:cBhvr additive="base">
                                            <p:cTn id="55" dur="300" fill="hold"/>
                                            <p:tgtEl>
                                              <p:spTgt spid="149"/>
                                            </p:tgtEl>
                                            <p:attrNameLst>
                                              <p:attrName>ppt_x</p:attrName>
                                            </p:attrNameLst>
                                          </p:cBhvr>
                                          <p:tavLst>
                                            <p:tav tm="0">
                                              <p:val>
                                                <p:strVal val="#ppt_x"/>
                                              </p:val>
                                            </p:tav>
                                            <p:tav tm="100000">
                                              <p:val>
                                                <p:strVal val="#ppt_x"/>
                                              </p:val>
                                            </p:tav>
                                          </p:tavLst>
                                        </p:anim>
                                        <p:anim calcmode="lin" valueType="num" p14:bounceEnd="33333">
                                          <p:cBhvr additive="base">
                                            <p:cTn id="56" dur="300" fill="hold"/>
                                            <p:tgtEl>
                                              <p:spTgt spid="149"/>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14:presetBounceEnd="33333">
                                      <p:stCondLst>
                                        <p:cond delay="400"/>
                                      </p:stCondLst>
                                      <p:childTnLst>
                                        <p:set>
                                          <p:cBhvr>
                                            <p:cTn id="58" dur="1" fill="hold">
                                              <p:stCondLst>
                                                <p:cond delay="0"/>
                                              </p:stCondLst>
                                            </p:cTn>
                                            <p:tgtEl>
                                              <p:spTgt spid="152"/>
                                            </p:tgtEl>
                                            <p:attrNameLst>
                                              <p:attrName>style.visibility</p:attrName>
                                            </p:attrNameLst>
                                          </p:cBhvr>
                                          <p:to>
                                            <p:strVal val="visible"/>
                                          </p:to>
                                        </p:set>
                                        <p:anim calcmode="lin" valueType="num" p14:bounceEnd="33333">
                                          <p:cBhvr additive="base">
                                            <p:cTn id="59" dur="300" fill="hold"/>
                                            <p:tgtEl>
                                              <p:spTgt spid="152"/>
                                            </p:tgtEl>
                                            <p:attrNameLst>
                                              <p:attrName>ppt_x</p:attrName>
                                            </p:attrNameLst>
                                          </p:cBhvr>
                                          <p:tavLst>
                                            <p:tav tm="0">
                                              <p:val>
                                                <p:strVal val="#ppt_x"/>
                                              </p:val>
                                            </p:tav>
                                            <p:tav tm="100000">
                                              <p:val>
                                                <p:strVal val="#ppt_x"/>
                                              </p:val>
                                            </p:tav>
                                          </p:tavLst>
                                        </p:anim>
                                        <p:anim calcmode="lin" valueType="num" p14:bounceEnd="33333">
                                          <p:cBhvr additive="base">
                                            <p:cTn id="60" dur="300" fill="hold"/>
                                            <p:tgtEl>
                                              <p:spTgt spid="1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8" grpId="0" animBg="1"/>
          <p:bldP spid="70" grpId="0"/>
          <p:bldP spid="123" grpId="0"/>
          <p:bldP spid="1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1+#ppt_w/2"/>
                                              </p:val>
                                            </p:tav>
                                            <p:tav tm="100000">
                                              <p:val>
                                                <p:strVal val="#ppt_x"/>
                                              </p:val>
                                            </p:tav>
                                          </p:tavLst>
                                        </p:anim>
                                        <p:anim calcmode="lin" valueType="num">
                                          <p:cBhvr additive="base">
                                            <p:cTn id="25" dur="500" fill="hold"/>
                                            <p:tgtEl>
                                              <p:spTgt spid="70"/>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123"/>
                                            </p:tgtEl>
                                            <p:attrNameLst>
                                              <p:attrName>style.visibility</p:attrName>
                                            </p:attrNameLst>
                                          </p:cBhvr>
                                          <p:to>
                                            <p:strVal val="visible"/>
                                          </p:to>
                                        </p:set>
                                        <p:anim by="(-#ppt_w*2)" calcmode="lin" valueType="num">
                                          <p:cBhvr rctx="PPT">
                                            <p:cTn id="29" dur="250" autoRev="1" fill="hold">
                                              <p:stCondLst>
                                                <p:cond delay="0"/>
                                              </p:stCondLst>
                                            </p:cTn>
                                            <p:tgtEl>
                                              <p:spTgt spid="123"/>
                                            </p:tgtEl>
                                            <p:attrNameLst>
                                              <p:attrName>ppt_w</p:attrName>
                                            </p:attrNameLst>
                                          </p:cBhvr>
                                        </p:anim>
                                        <p:anim by="(#ppt_w*0.50)" calcmode="lin" valueType="num">
                                          <p:cBhvr>
                                            <p:cTn id="30" dur="250" decel="50000" autoRev="1" fill="hold">
                                              <p:stCondLst>
                                                <p:cond delay="0"/>
                                              </p:stCondLst>
                                            </p:cTn>
                                            <p:tgtEl>
                                              <p:spTgt spid="123"/>
                                            </p:tgtEl>
                                            <p:attrNameLst>
                                              <p:attrName>ppt_x</p:attrName>
                                            </p:attrNameLst>
                                          </p:cBhvr>
                                        </p:anim>
                                        <p:anim from="(-#ppt_h/2)" to="(#ppt_y)" calcmode="lin" valueType="num">
                                          <p:cBhvr>
                                            <p:cTn id="31" dur="500" fill="hold">
                                              <p:stCondLst>
                                                <p:cond delay="0"/>
                                              </p:stCondLst>
                                            </p:cTn>
                                            <p:tgtEl>
                                              <p:spTgt spid="123"/>
                                            </p:tgtEl>
                                            <p:attrNameLst>
                                              <p:attrName>ppt_y</p:attrName>
                                            </p:attrNameLst>
                                          </p:cBhvr>
                                        </p:anim>
                                        <p:animRot by="21600000">
                                          <p:cBhvr>
                                            <p:cTn id="32" dur="500" fill="hold">
                                              <p:stCondLst>
                                                <p:cond delay="0"/>
                                              </p:stCondLst>
                                            </p:cTn>
                                            <p:tgtEl>
                                              <p:spTgt spid="123"/>
                                            </p:tgtEl>
                                            <p:attrNameLst>
                                              <p:attrName>r</p:attrName>
                                            </p:attrNameLst>
                                          </p:cBhvr>
                                        </p:animRot>
                                      </p:childTnLst>
                                    </p:cTn>
                                  </p:par>
                                </p:childTnLst>
                              </p:cTn>
                            </p:par>
                            <p:par>
                              <p:cTn id="33" fill="hold">
                                <p:stCondLst>
                                  <p:cond delay="38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39"/>
                                            </p:tgtEl>
                                            <p:attrNameLst>
                                              <p:attrName>style.visibility</p:attrName>
                                            </p:attrNameLst>
                                          </p:cBhvr>
                                          <p:to>
                                            <p:strVal val="visible"/>
                                          </p:to>
                                        </p:set>
                                        <p:anim by="(-#ppt_w*2)" calcmode="lin" valueType="num">
                                          <p:cBhvr rctx="PPT">
                                            <p:cTn id="36" dur="250" autoRev="1" fill="hold">
                                              <p:stCondLst>
                                                <p:cond delay="0"/>
                                              </p:stCondLst>
                                            </p:cTn>
                                            <p:tgtEl>
                                              <p:spTgt spid="139"/>
                                            </p:tgtEl>
                                            <p:attrNameLst>
                                              <p:attrName>ppt_w</p:attrName>
                                            </p:attrNameLst>
                                          </p:cBhvr>
                                        </p:anim>
                                        <p:anim by="(#ppt_w*0.50)" calcmode="lin" valueType="num">
                                          <p:cBhvr>
                                            <p:cTn id="37" dur="250" decel="50000" autoRev="1" fill="hold">
                                              <p:stCondLst>
                                                <p:cond delay="0"/>
                                              </p:stCondLst>
                                            </p:cTn>
                                            <p:tgtEl>
                                              <p:spTgt spid="139"/>
                                            </p:tgtEl>
                                            <p:attrNameLst>
                                              <p:attrName>ppt_x</p:attrName>
                                            </p:attrNameLst>
                                          </p:cBhvr>
                                        </p:anim>
                                        <p:anim from="(-#ppt_h/2)" to="(#ppt_y)" calcmode="lin" valueType="num">
                                          <p:cBhvr>
                                            <p:cTn id="38" dur="500" fill="hold">
                                              <p:stCondLst>
                                                <p:cond delay="0"/>
                                              </p:stCondLst>
                                            </p:cTn>
                                            <p:tgtEl>
                                              <p:spTgt spid="139"/>
                                            </p:tgtEl>
                                            <p:attrNameLst>
                                              <p:attrName>ppt_y</p:attrName>
                                            </p:attrNameLst>
                                          </p:cBhvr>
                                        </p:anim>
                                        <p:animRot by="21600000">
                                          <p:cBhvr>
                                            <p:cTn id="39" dur="500" fill="hold">
                                              <p:stCondLst>
                                                <p:cond delay="0"/>
                                              </p:stCondLst>
                                            </p:cTn>
                                            <p:tgtEl>
                                              <p:spTgt spid="139"/>
                                            </p:tgtEl>
                                            <p:attrNameLst>
                                              <p:attrName>r</p:attrName>
                                            </p:attrNameLst>
                                          </p:cBhvr>
                                        </p:animRot>
                                      </p:childTnLst>
                                    </p:cTn>
                                  </p:par>
                                </p:childTnLst>
                              </p:cTn>
                            </p:par>
                            <p:par>
                              <p:cTn id="40" fill="hold">
                                <p:stCondLst>
                                  <p:cond delay="4750"/>
                                </p:stCondLst>
                                <p:childTnLst>
                                  <p:par>
                                    <p:cTn id="41" presetID="2" presetClass="entr" presetSubtype="1" fill="hold" nodeType="afterEffect">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cBhvr additive="base">
                                            <p:cTn id="43" dur="300" fill="hold"/>
                                            <p:tgtEl>
                                              <p:spTgt spid="140"/>
                                            </p:tgtEl>
                                            <p:attrNameLst>
                                              <p:attrName>ppt_x</p:attrName>
                                            </p:attrNameLst>
                                          </p:cBhvr>
                                          <p:tavLst>
                                            <p:tav tm="0">
                                              <p:val>
                                                <p:strVal val="#ppt_x"/>
                                              </p:val>
                                            </p:tav>
                                            <p:tav tm="100000">
                                              <p:val>
                                                <p:strVal val="#ppt_x"/>
                                              </p:val>
                                            </p:tav>
                                          </p:tavLst>
                                        </p:anim>
                                        <p:anim calcmode="lin" valueType="num">
                                          <p:cBhvr additive="base">
                                            <p:cTn id="44" dur="300" fill="hold"/>
                                            <p:tgtEl>
                                              <p:spTgt spid="140"/>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00"/>
                                      </p:stCondLst>
                                      <p:childTnLst>
                                        <p:set>
                                          <p:cBhvr>
                                            <p:cTn id="46" dur="1" fill="hold">
                                              <p:stCondLst>
                                                <p:cond delay="0"/>
                                              </p:stCondLst>
                                            </p:cTn>
                                            <p:tgtEl>
                                              <p:spTgt spid="143"/>
                                            </p:tgtEl>
                                            <p:attrNameLst>
                                              <p:attrName>style.visibility</p:attrName>
                                            </p:attrNameLst>
                                          </p:cBhvr>
                                          <p:to>
                                            <p:strVal val="visible"/>
                                          </p:to>
                                        </p:set>
                                        <p:anim calcmode="lin" valueType="num">
                                          <p:cBhvr additive="base">
                                            <p:cTn id="47" dur="300" fill="hold"/>
                                            <p:tgtEl>
                                              <p:spTgt spid="143"/>
                                            </p:tgtEl>
                                            <p:attrNameLst>
                                              <p:attrName>ppt_x</p:attrName>
                                            </p:attrNameLst>
                                          </p:cBhvr>
                                          <p:tavLst>
                                            <p:tav tm="0">
                                              <p:val>
                                                <p:strVal val="#ppt_x"/>
                                              </p:val>
                                            </p:tav>
                                            <p:tav tm="100000">
                                              <p:val>
                                                <p:strVal val="#ppt_x"/>
                                              </p:val>
                                            </p:tav>
                                          </p:tavLst>
                                        </p:anim>
                                        <p:anim calcmode="lin" valueType="num">
                                          <p:cBhvr additive="base">
                                            <p:cTn id="48" dur="300" fill="hold"/>
                                            <p:tgtEl>
                                              <p:spTgt spid="143"/>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200"/>
                                      </p:stCondLst>
                                      <p:childTnLst>
                                        <p:set>
                                          <p:cBhvr>
                                            <p:cTn id="50" dur="1" fill="hold">
                                              <p:stCondLst>
                                                <p:cond delay="0"/>
                                              </p:stCondLst>
                                            </p:cTn>
                                            <p:tgtEl>
                                              <p:spTgt spid="146"/>
                                            </p:tgtEl>
                                            <p:attrNameLst>
                                              <p:attrName>style.visibility</p:attrName>
                                            </p:attrNameLst>
                                          </p:cBhvr>
                                          <p:to>
                                            <p:strVal val="visible"/>
                                          </p:to>
                                        </p:set>
                                        <p:anim calcmode="lin" valueType="num">
                                          <p:cBhvr additive="base">
                                            <p:cTn id="51" dur="300" fill="hold"/>
                                            <p:tgtEl>
                                              <p:spTgt spid="146"/>
                                            </p:tgtEl>
                                            <p:attrNameLst>
                                              <p:attrName>ppt_x</p:attrName>
                                            </p:attrNameLst>
                                          </p:cBhvr>
                                          <p:tavLst>
                                            <p:tav tm="0">
                                              <p:val>
                                                <p:strVal val="#ppt_x"/>
                                              </p:val>
                                            </p:tav>
                                            <p:tav tm="100000">
                                              <p:val>
                                                <p:strVal val="#ppt_x"/>
                                              </p:val>
                                            </p:tav>
                                          </p:tavLst>
                                        </p:anim>
                                        <p:anim calcmode="lin" valueType="num">
                                          <p:cBhvr additive="base">
                                            <p:cTn id="52" dur="300" fill="hold"/>
                                            <p:tgtEl>
                                              <p:spTgt spid="146"/>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300"/>
                                      </p:stCondLst>
                                      <p:childTnLst>
                                        <p:set>
                                          <p:cBhvr>
                                            <p:cTn id="54" dur="1" fill="hold">
                                              <p:stCondLst>
                                                <p:cond delay="0"/>
                                              </p:stCondLst>
                                            </p:cTn>
                                            <p:tgtEl>
                                              <p:spTgt spid="149"/>
                                            </p:tgtEl>
                                            <p:attrNameLst>
                                              <p:attrName>style.visibility</p:attrName>
                                            </p:attrNameLst>
                                          </p:cBhvr>
                                          <p:to>
                                            <p:strVal val="visible"/>
                                          </p:to>
                                        </p:set>
                                        <p:anim calcmode="lin" valueType="num">
                                          <p:cBhvr additive="base">
                                            <p:cTn id="55" dur="300" fill="hold"/>
                                            <p:tgtEl>
                                              <p:spTgt spid="149"/>
                                            </p:tgtEl>
                                            <p:attrNameLst>
                                              <p:attrName>ppt_x</p:attrName>
                                            </p:attrNameLst>
                                          </p:cBhvr>
                                          <p:tavLst>
                                            <p:tav tm="0">
                                              <p:val>
                                                <p:strVal val="#ppt_x"/>
                                              </p:val>
                                            </p:tav>
                                            <p:tav tm="100000">
                                              <p:val>
                                                <p:strVal val="#ppt_x"/>
                                              </p:val>
                                            </p:tav>
                                          </p:tavLst>
                                        </p:anim>
                                        <p:anim calcmode="lin" valueType="num">
                                          <p:cBhvr additive="base">
                                            <p:cTn id="56" dur="300" fill="hold"/>
                                            <p:tgtEl>
                                              <p:spTgt spid="149"/>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400"/>
                                      </p:stCondLst>
                                      <p:childTnLst>
                                        <p:set>
                                          <p:cBhvr>
                                            <p:cTn id="58" dur="1" fill="hold">
                                              <p:stCondLst>
                                                <p:cond delay="0"/>
                                              </p:stCondLst>
                                            </p:cTn>
                                            <p:tgtEl>
                                              <p:spTgt spid="152"/>
                                            </p:tgtEl>
                                            <p:attrNameLst>
                                              <p:attrName>style.visibility</p:attrName>
                                            </p:attrNameLst>
                                          </p:cBhvr>
                                          <p:to>
                                            <p:strVal val="visible"/>
                                          </p:to>
                                        </p:set>
                                        <p:anim calcmode="lin" valueType="num">
                                          <p:cBhvr additive="base">
                                            <p:cTn id="59" dur="300" fill="hold"/>
                                            <p:tgtEl>
                                              <p:spTgt spid="152"/>
                                            </p:tgtEl>
                                            <p:attrNameLst>
                                              <p:attrName>ppt_x</p:attrName>
                                            </p:attrNameLst>
                                          </p:cBhvr>
                                          <p:tavLst>
                                            <p:tav tm="0">
                                              <p:val>
                                                <p:strVal val="#ppt_x"/>
                                              </p:val>
                                            </p:tav>
                                            <p:tav tm="100000">
                                              <p:val>
                                                <p:strVal val="#ppt_x"/>
                                              </p:val>
                                            </p:tav>
                                          </p:tavLst>
                                        </p:anim>
                                        <p:anim calcmode="lin" valueType="num">
                                          <p:cBhvr additive="base">
                                            <p:cTn id="60" dur="300" fill="hold"/>
                                            <p:tgtEl>
                                              <p:spTgt spid="1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8" grpId="0" animBg="1"/>
          <p:bldP spid="70" grpId="0"/>
          <p:bldP spid="123" grpId="0"/>
          <p:bldP spid="139" grpId="0"/>
        </p:bldLst>
      </p:timing>
    </mc:Fallback>
  </mc:AlternateContent>
  <p:extLst mod="1">
    <p:ext uri="{E180D4A7-C9FB-4DFB-919C-405C955672EB}">
      <p14:showEvtLst xmlns:p14="http://schemas.microsoft.com/office/powerpoint/2010/main">
        <p14:playEvt time="1" objId="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项目背景</a:t>
            </a: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TextBox 22"/>
          <p:cNvSpPr txBox="1"/>
          <p:nvPr/>
        </p:nvSpPr>
        <p:spPr>
          <a:xfrm>
            <a:off x="1002543" y="1196752"/>
            <a:ext cx="10352422" cy="707886"/>
          </a:xfrm>
          <a:prstGeom prst="rect">
            <a:avLst/>
          </a:prstGeom>
          <a:noFill/>
        </p:spPr>
        <p:txBody>
          <a:bodyPr wrap="square" rtlCol="0">
            <a:spAutoFit/>
          </a:bodyPr>
          <a:lstStyle>
            <a:defPPr>
              <a:defRPr lang="zh-CN"/>
            </a:defPPr>
            <a:lvl1pPr algn="just">
              <a:defRPr sz="2400">
                <a:latin typeface="+mn-ea"/>
                <a:ea typeface="+mn-ea"/>
              </a:defRPr>
            </a:lvl1pPr>
          </a:lstStyle>
          <a:p>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经过多年行业积累的职业敏感和对市场的大量走访，我们发现当前市场上，用户对某某项目存在三个问题：</a:t>
            </a:r>
          </a:p>
        </p:txBody>
      </p:sp>
      <p:sp>
        <p:nvSpPr>
          <p:cNvPr id="23" name="Rectangle 2"/>
          <p:cNvSpPr txBox="1">
            <a:spLocks noChangeArrowheads="1"/>
          </p:cNvSpPr>
          <p:nvPr/>
        </p:nvSpPr>
        <p:spPr bwMode="auto">
          <a:xfrm>
            <a:off x="7052640" y="3068068"/>
            <a:ext cx="3677641"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sz="2400">
                <a:latin typeface="+mn-ea"/>
                <a:ea typeface="+mn-ea"/>
              </a:defRPr>
            </a:lvl1pPr>
          </a:lstStyle>
          <a:p>
            <a:pPr algn="l"/>
            <a:r>
              <a:rPr lang="zh-CN" altLang="en-US" sz="1800" dirty="0">
                <a:latin typeface="Century Gothic" panose="020B0502020202020204" pitchFamily="34" charset="0"/>
                <a:ea typeface="思源黑体 CN Normal" panose="020B0400000000000000" pitchFamily="34" charset="-122"/>
                <a:sym typeface="Century Gothic" panose="020B0502020202020204" pitchFamily="34" charset="0"/>
              </a:rPr>
              <a:t>客户需要自己解决测量和一些技术问题，存在诸多障碍，效率较低。</a:t>
            </a:r>
          </a:p>
        </p:txBody>
      </p:sp>
      <p:sp>
        <p:nvSpPr>
          <p:cNvPr id="24" name="Rectangle 2"/>
          <p:cNvSpPr txBox="1">
            <a:spLocks noChangeArrowheads="1"/>
          </p:cNvSpPr>
          <p:nvPr/>
        </p:nvSpPr>
        <p:spPr bwMode="auto">
          <a:xfrm>
            <a:off x="1120416" y="3663043"/>
            <a:ext cx="2892092"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sz="2400">
                <a:latin typeface="+mn-ea"/>
                <a:ea typeface="+mn-ea"/>
              </a:defRPr>
            </a:lvl1pPr>
          </a:lstStyle>
          <a:p>
            <a:pPr algn="l"/>
            <a:r>
              <a:rPr lang="zh-CN" altLang="en-US" sz="1800" dirty="0">
                <a:latin typeface="Century Gothic" panose="020B0502020202020204" pitchFamily="34" charset="0"/>
                <a:ea typeface="思源黑体 CN Normal" panose="020B0400000000000000" pitchFamily="34" charset="-122"/>
                <a:sym typeface="Century Gothic" panose="020B0502020202020204" pitchFamily="34" charset="0"/>
              </a:rPr>
              <a:t>当地服务商服务能力参差不齐，设备落后导至服务不专业。</a:t>
            </a:r>
          </a:p>
        </p:txBody>
      </p:sp>
      <p:sp>
        <p:nvSpPr>
          <p:cNvPr id="25" name="Rectangle 2"/>
          <p:cNvSpPr txBox="1">
            <a:spLocks noChangeArrowheads="1"/>
          </p:cNvSpPr>
          <p:nvPr/>
        </p:nvSpPr>
        <p:spPr bwMode="auto">
          <a:xfrm>
            <a:off x="7437255" y="5211922"/>
            <a:ext cx="3293027"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sz="2400">
                <a:latin typeface="+mn-ea"/>
                <a:ea typeface="+mn-ea"/>
              </a:defRPr>
            </a:lvl1pPr>
          </a:lstStyle>
          <a:p>
            <a:pPr algn="l"/>
            <a:r>
              <a:rPr lang="zh-CN" altLang="en-US" sz="1800" dirty="0">
                <a:latin typeface="Century Gothic" panose="020B0502020202020204" pitchFamily="34" charset="0"/>
                <a:ea typeface="思源黑体 CN Normal" panose="020B0400000000000000" pitchFamily="34" charset="-122"/>
                <a:sym typeface="Century Gothic" panose="020B0502020202020204" pitchFamily="34" charset="0"/>
              </a:rPr>
              <a:t>购买渠道多样代买，增加了中间费用，售后不好解决且成本较高。</a:t>
            </a:r>
          </a:p>
        </p:txBody>
      </p:sp>
      <p:grpSp>
        <p:nvGrpSpPr>
          <p:cNvPr id="49" name="组合 48"/>
          <p:cNvGrpSpPr/>
          <p:nvPr/>
        </p:nvGrpSpPr>
        <p:grpSpPr>
          <a:xfrm>
            <a:off x="5096394" y="2191715"/>
            <a:ext cx="1716427" cy="1715807"/>
            <a:chOff x="1200760" y="3842075"/>
            <a:chExt cx="1784148" cy="1784148"/>
          </a:xfrm>
        </p:grpSpPr>
        <p:sp>
          <p:nvSpPr>
            <p:cNvPr id="51" name="椭圆 50"/>
            <p:cNvSpPr/>
            <p:nvPr/>
          </p:nvSpPr>
          <p:spPr>
            <a:xfrm>
              <a:off x="1200760" y="3842075"/>
              <a:ext cx="1784148" cy="178414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2" name="椭圆 51"/>
            <p:cNvSpPr/>
            <p:nvPr/>
          </p:nvSpPr>
          <p:spPr>
            <a:xfrm>
              <a:off x="1553638" y="4194954"/>
              <a:ext cx="1078391" cy="1078389"/>
            </a:xfrm>
            <a:prstGeom prst="ellipse">
              <a:avLst/>
            </a:prstGeom>
            <a:solidFill>
              <a:schemeClr val="accent2"/>
            </a:soli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54" name="组合 53"/>
          <p:cNvGrpSpPr/>
          <p:nvPr/>
        </p:nvGrpSpPr>
        <p:grpSpPr>
          <a:xfrm>
            <a:off x="4133823" y="3845237"/>
            <a:ext cx="1530719" cy="1530166"/>
            <a:chOff x="1200760" y="3842075"/>
            <a:chExt cx="1784148" cy="1784148"/>
          </a:xfrm>
        </p:grpSpPr>
        <p:sp>
          <p:nvSpPr>
            <p:cNvPr id="56" name="椭圆 55"/>
            <p:cNvSpPr/>
            <p:nvPr/>
          </p:nvSpPr>
          <p:spPr>
            <a:xfrm>
              <a:off x="1200760" y="3842075"/>
              <a:ext cx="1784148" cy="178414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椭圆 56"/>
            <p:cNvSpPr/>
            <p:nvPr/>
          </p:nvSpPr>
          <p:spPr>
            <a:xfrm>
              <a:off x="1546213" y="4187529"/>
              <a:ext cx="1093241" cy="1093240"/>
            </a:xfrm>
            <a:prstGeom prst="ellipse">
              <a:avLst/>
            </a:prstGeom>
            <a:solidFill>
              <a:schemeClr val="accent2"/>
            </a:soli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59" name="组合 58"/>
          <p:cNvGrpSpPr/>
          <p:nvPr/>
        </p:nvGrpSpPr>
        <p:grpSpPr>
          <a:xfrm>
            <a:off x="5690959" y="4794740"/>
            <a:ext cx="1473850" cy="1473316"/>
            <a:chOff x="1200760" y="3842075"/>
            <a:chExt cx="1784148" cy="1784148"/>
          </a:xfrm>
        </p:grpSpPr>
        <p:sp>
          <p:nvSpPr>
            <p:cNvPr id="61" name="椭圆 60"/>
            <p:cNvSpPr/>
            <p:nvPr/>
          </p:nvSpPr>
          <p:spPr>
            <a:xfrm>
              <a:off x="1200760" y="3842075"/>
              <a:ext cx="1784148" cy="1784148"/>
            </a:xfrm>
            <a:prstGeom prst="ellipse">
              <a:avLst/>
            </a:prstGeom>
            <a:gradFill>
              <a:gsLst>
                <a:gs pos="100000">
                  <a:srgbClr val="026EBB"/>
                </a:gs>
                <a:gs pos="0">
                  <a:srgbClr val="038EDB"/>
                </a:gs>
              </a:gsLst>
              <a:lin ang="0" scaled="1"/>
            </a:gra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椭圆 61"/>
            <p:cNvSpPr/>
            <p:nvPr/>
          </p:nvSpPr>
          <p:spPr>
            <a:xfrm>
              <a:off x="1555816" y="4197133"/>
              <a:ext cx="1074033" cy="1074033"/>
            </a:xfrm>
            <a:prstGeom prst="ellipse">
              <a:avLst/>
            </a:prstGeom>
            <a:solidFill>
              <a:schemeClr val="accent2"/>
            </a:solid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8" name="TextBox 5"/>
          <p:cNvSpPr txBox="1"/>
          <p:nvPr/>
        </p:nvSpPr>
        <p:spPr>
          <a:xfrm>
            <a:off x="7090032" y="2576439"/>
            <a:ext cx="1630141" cy="523220"/>
          </a:xfrm>
          <a:prstGeom prst="rect">
            <a:avLst/>
          </a:prstGeom>
          <a:noFill/>
        </p:spPr>
        <p:txBody>
          <a:bodyPr wrap="square" rtlCol="0">
            <a:spAutoFit/>
          </a:bodyPr>
          <a:lstStyle/>
          <a:p>
            <a:r>
              <a:rPr lang="zh-CN" altLang="en-US" sz="28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效率低</a:t>
            </a:r>
          </a:p>
        </p:txBody>
      </p:sp>
      <p:sp>
        <p:nvSpPr>
          <p:cNvPr id="13" name="TextBox 13"/>
          <p:cNvSpPr txBox="1"/>
          <p:nvPr/>
        </p:nvSpPr>
        <p:spPr>
          <a:xfrm>
            <a:off x="4448363" y="4209753"/>
            <a:ext cx="856158" cy="830997"/>
          </a:xfrm>
          <a:prstGeom prst="rect">
            <a:avLst/>
          </a:prstGeom>
          <a:noFill/>
        </p:spPr>
        <p:txBody>
          <a:bodyPr wrap="square" rtlCol="0">
            <a:spAutoFit/>
          </a:bodyPr>
          <a:lstStyle/>
          <a:p>
            <a:pPr algn="ctr"/>
            <a:r>
              <a:rPr lang="en-US" altLang="zh-CN" sz="4800" b="1" dirty="0">
                <a:latin typeface="Century Gothic" panose="020B0502020202020204" pitchFamily="34" charset="0"/>
                <a:ea typeface="思源黑体 CN Normal" panose="020B0400000000000000" pitchFamily="34" charset="-122"/>
                <a:sym typeface="Century Gothic" panose="020B0502020202020204" pitchFamily="34" charset="0"/>
              </a:rPr>
              <a:t>2</a:t>
            </a:r>
            <a:endParaRPr lang="zh-CN" altLang="en-US" sz="4800" b="1"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TextBox 18"/>
          <p:cNvSpPr txBox="1"/>
          <p:nvPr/>
        </p:nvSpPr>
        <p:spPr>
          <a:xfrm>
            <a:off x="5929854" y="5074643"/>
            <a:ext cx="948541" cy="830997"/>
          </a:xfrm>
          <a:prstGeom prst="rect">
            <a:avLst/>
          </a:prstGeom>
          <a:noFill/>
        </p:spPr>
        <p:txBody>
          <a:bodyPr wrap="square" rtlCol="0">
            <a:spAutoFit/>
          </a:bodyPr>
          <a:lstStyle>
            <a:defPPr>
              <a:defRPr lang="zh-CN"/>
            </a:defPPr>
            <a:lvl1pPr algn="ctr">
              <a:defRPr sz="4800" b="1">
                <a:latin typeface="Lifeline JL" panose="00000400000000000000" pitchFamily="2" charset="0"/>
                <a:ea typeface="微软雅黑"/>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3</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9" name="组合 8"/>
          <p:cNvGrpSpPr/>
          <p:nvPr/>
        </p:nvGrpSpPr>
        <p:grpSpPr>
          <a:xfrm>
            <a:off x="1002543" y="4569330"/>
            <a:ext cx="3199849" cy="450819"/>
            <a:chOff x="1343672" y="5581459"/>
            <a:chExt cx="3199849" cy="450819"/>
          </a:xfrm>
        </p:grpSpPr>
        <p:cxnSp>
          <p:nvCxnSpPr>
            <p:cNvPr id="3" name="直接连接符 2"/>
            <p:cNvCxnSpPr/>
            <p:nvPr/>
          </p:nvCxnSpPr>
          <p:spPr bwMode="auto">
            <a:xfrm flipH="1" flipV="1">
              <a:off x="4123701" y="5689801"/>
              <a:ext cx="419820" cy="34247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接连接符 4"/>
            <p:cNvCxnSpPr>
              <a:cxnSpLocks/>
            </p:cNvCxnSpPr>
            <p:nvPr/>
          </p:nvCxnSpPr>
          <p:spPr bwMode="auto">
            <a:xfrm>
              <a:off x="1599286" y="5689801"/>
              <a:ext cx="252441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Freeform 16"/>
            <p:cNvSpPr>
              <a:spLocks noEditPoints="1"/>
            </p:cNvSpPr>
            <p:nvPr/>
          </p:nvSpPr>
          <p:spPr bwMode="auto">
            <a:xfrm flipH="1" flipV="1">
              <a:off x="1343672" y="5581459"/>
              <a:ext cx="217788" cy="21668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76" name="TextBox 13"/>
          <p:cNvSpPr txBox="1"/>
          <p:nvPr/>
        </p:nvSpPr>
        <p:spPr>
          <a:xfrm>
            <a:off x="1120416" y="3159968"/>
            <a:ext cx="1655131" cy="523220"/>
          </a:xfrm>
          <a:prstGeom prst="rect">
            <a:avLst/>
          </a:prstGeom>
          <a:noFill/>
        </p:spPr>
        <p:txBody>
          <a:bodyPr wrap="square" rtlCol="0">
            <a:spAutoFit/>
          </a:bodyPr>
          <a:lstStyle/>
          <a:p>
            <a:r>
              <a:rPr lang="zh-CN" altLang="en-US" sz="28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不专业</a:t>
            </a:r>
          </a:p>
        </p:txBody>
      </p:sp>
      <p:sp>
        <p:nvSpPr>
          <p:cNvPr id="77" name="TextBox 13"/>
          <p:cNvSpPr txBox="1"/>
          <p:nvPr/>
        </p:nvSpPr>
        <p:spPr>
          <a:xfrm>
            <a:off x="5428595" y="2591856"/>
            <a:ext cx="969047" cy="830997"/>
          </a:xfrm>
          <a:prstGeom prst="rect">
            <a:avLst/>
          </a:prstGeom>
          <a:noFill/>
        </p:spPr>
        <p:txBody>
          <a:bodyPr wrap="square" rtlCol="0">
            <a:spAutoFit/>
          </a:bodyPr>
          <a:lstStyle/>
          <a:p>
            <a:pPr algn="ctr"/>
            <a:r>
              <a:rPr lang="en-US" altLang="zh-CN" sz="4800" b="1" dirty="0">
                <a:latin typeface="Century Gothic" panose="020B0502020202020204" pitchFamily="34" charset="0"/>
                <a:ea typeface="思源黑体 CN Normal" panose="020B0400000000000000" pitchFamily="34" charset="-122"/>
                <a:sym typeface="Century Gothic" panose="020B0502020202020204" pitchFamily="34" charset="0"/>
              </a:rPr>
              <a:t>1</a:t>
            </a:r>
            <a:endParaRPr lang="zh-CN" altLang="en-US" sz="4800" b="1"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78" name="TextBox 5"/>
          <p:cNvSpPr txBox="1"/>
          <p:nvPr/>
        </p:nvSpPr>
        <p:spPr>
          <a:xfrm>
            <a:off x="7445419" y="4778118"/>
            <a:ext cx="1630141" cy="523220"/>
          </a:xfrm>
          <a:prstGeom prst="rect">
            <a:avLst/>
          </a:prstGeom>
          <a:noFill/>
        </p:spPr>
        <p:txBody>
          <a:bodyPr wrap="square" rtlCol="0">
            <a:spAutoFit/>
          </a:bodyPr>
          <a:lstStyle/>
          <a:p>
            <a:r>
              <a:rPr lang="zh-CN" altLang="en-US" sz="28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成本高</a:t>
            </a:r>
          </a:p>
        </p:txBody>
      </p:sp>
      <p:grpSp>
        <p:nvGrpSpPr>
          <p:cNvPr id="79" name="组合 78"/>
          <p:cNvGrpSpPr/>
          <p:nvPr/>
        </p:nvGrpSpPr>
        <p:grpSpPr>
          <a:xfrm rot="10800000">
            <a:off x="6710546" y="3521581"/>
            <a:ext cx="4237526" cy="450819"/>
            <a:chOff x="305995" y="5581459"/>
            <a:chExt cx="4237526" cy="450819"/>
          </a:xfrm>
        </p:grpSpPr>
        <p:cxnSp>
          <p:nvCxnSpPr>
            <p:cNvPr id="80" name="直接连接符 79"/>
            <p:cNvCxnSpPr/>
            <p:nvPr/>
          </p:nvCxnSpPr>
          <p:spPr bwMode="auto">
            <a:xfrm flipH="1" flipV="1">
              <a:off x="4123701" y="5689801"/>
              <a:ext cx="419820" cy="34247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直接连接符 80"/>
            <p:cNvCxnSpPr>
              <a:cxnSpLocks/>
            </p:cNvCxnSpPr>
            <p:nvPr/>
          </p:nvCxnSpPr>
          <p:spPr bwMode="auto">
            <a:xfrm rot="10800000" flipH="1">
              <a:off x="523783" y="5689801"/>
              <a:ext cx="35999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Freeform 16"/>
            <p:cNvSpPr>
              <a:spLocks noEditPoints="1"/>
            </p:cNvSpPr>
            <p:nvPr/>
          </p:nvSpPr>
          <p:spPr bwMode="auto">
            <a:xfrm flipH="1" flipV="1">
              <a:off x="305995" y="5581459"/>
              <a:ext cx="217788" cy="21668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nvGrpSpPr>
          <p:cNvPr id="84" name="组合 83"/>
          <p:cNvGrpSpPr/>
          <p:nvPr/>
        </p:nvGrpSpPr>
        <p:grpSpPr>
          <a:xfrm rot="10800000">
            <a:off x="7092683" y="5828053"/>
            <a:ext cx="3855389" cy="450819"/>
            <a:chOff x="688132" y="5581459"/>
            <a:chExt cx="3855389" cy="450819"/>
          </a:xfrm>
        </p:grpSpPr>
        <p:cxnSp>
          <p:nvCxnSpPr>
            <p:cNvPr id="85" name="直接连接符 84"/>
            <p:cNvCxnSpPr/>
            <p:nvPr/>
          </p:nvCxnSpPr>
          <p:spPr bwMode="auto">
            <a:xfrm flipH="1" flipV="1">
              <a:off x="4123701" y="5689801"/>
              <a:ext cx="419820" cy="34247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直接连接符 85"/>
            <p:cNvCxnSpPr>
              <a:cxnSpLocks/>
            </p:cNvCxnSpPr>
            <p:nvPr/>
          </p:nvCxnSpPr>
          <p:spPr bwMode="auto">
            <a:xfrm rot="10800000" flipH="1">
              <a:off x="905920" y="5689801"/>
              <a:ext cx="321778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 name="Freeform 16"/>
            <p:cNvSpPr>
              <a:spLocks noEditPoints="1"/>
            </p:cNvSpPr>
            <p:nvPr/>
          </p:nvSpPr>
          <p:spPr bwMode="auto">
            <a:xfrm flipH="1" flipV="1">
              <a:off x="688132" y="5581459"/>
              <a:ext cx="217788" cy="21668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Tree>
    <p:extLst>
      <p:ext uri="{BB962C8B-B14F-4D97-AF65-F5344CB8AC3E}">
        <p14:creationId xmlns:p14="http://schemas.microsoft.com/office/powerpoint/2010/main" val="3269696456"/>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920"/>
                            </p:stCondLst>
                            <p:childTnLst>
                              <p:par>
                                <p:cTn id="27" presetID="53" presetClass="entr" presetSubtype="16"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400" fill="hold"/>
                                        <p:tgtEl>
                                          <p:spTgt spid="49"/>
                                        </p:tgtEl>
                                        <p:attrNameLst>
                                          <p:attrName>ppt_w</p:attrName>
                                        </p:attrNameLst>
                                      </p:cBhvr>
                                      <p:tavLst>
                                        <p:tav tm="0">
                                          <p:val>
                                            <p:fltVal val="0"/>
                                          </p:val>
                                        </p:tav>
                                        <p:tav tm="100000">
                                          <p:val>
                                            <p:strVal val="#ppt_w"/>
                                          </p:val>
                                        </p:tav>
                                      </p:tavLst>
                                    </p:anim>
                                    <p:anim calcmode="lin" valueType="num">
                                      <p:cBhvr>
                                        <p:cTn id="30" dur="400" fill="hold"/>
                                        <p:tgtEl>
                                          <p:spTgt spid="49"/>
                                        </p:tgtEl>
                                        <p:attrNameLst>
                                          <p:attrName>ppt_h</p:attrName>
                                        </p:attrNameLst>
                                      </p:cBhvr>
                                      <p:tavLst>
                                        <p:tav tm="0">
                                          <p:val>
                                            <p:fltVal val="0"/>
                                          </p:val>
                                        </p:tav>
                                        <p:tav tm="100000">
                                          <p:val>
                                            <p:strVal val="#ppt_h"/>
                                          </p:val>
                                        </p:tav>
                                      </p:tavLst>
                                    </p:anim>
                                    <p:animEffect transition="in" filter="fade">
                                      <p:cBhvr>
                                        <p:cTn id="31" dur="400"/>
                                        <p:tgtEl>
                                          <p:spTgt spid="49"/>
                                        </p:tgtEl>
                                      </p:cBhvr>
                                    </p:animEffect>
                                  </p:childTnLst>
                                </p:cTn>
                              </p:par>
                            </p:childTnLst>
                          </p:cTn>
                        </p:par>
                        <p:par>
                          <p:cTn id="32" fill="hold">
                            <p:stCondLst>
                              <p:cond delay="2320"/>
                            </p:stCondLst>
                            <p:childTnLst>
                              <p:par>
                                <p:cTn id="33" presetID="31" presetClass="entr" presetSubtype="0" fill="hold" grpId="0" nodeType="afterEffect">
                                  <p:stCondLst>
                                    <p:cond delay="0"/>
                                  </p:stCondLst>
                                  <p:childTnLst>
                                    <p:set>
                                      <p:cBhvr>
                                        <p:cTn id="34" dur="1" fill="hold">
                                          <p:stCondLst>
                                            <p:cond delay="0"/>
                                          </p:stCondLst>
                                        </p:cTn>
                                        <p:tgtEl>
                                          <p:spTgt spid="77"/>
                                        </p:tgtEl>
                                        <p:attrNameLst>
                                          <p:attrName>style.visibility</p:attrName>
                                        </p:attrNameLst>
                                      </p:cBhvr>
                                      <p:to>
                                        <p:strVal val="visible"/>
                                      </p:to>
                                    </p:set>
                                    <p:anim calcmode="lin" valueType="num">
                                      <p:cBhvr>
                                        <p:cTn id="35" dur="500" fill="hold"/>
                                        <p:tgtEl>
                                          <p:spTgt spid="77"/>
                                        </p:tgtEl>
                                        <p:attrNameLst>
                                          <p:attrName>ppt_w</p:attrName>
                                        </p:attrNameLst>
                                      </p:cBhvr>
                                      <p:tavLst>
                                        <p:tav tm="0">
                                          <p:val>
                                            <p:fltVal val="0"/>
                                          </p:val>
                                        </p:tav>
                                        <p:tav tm="100000">
                                          <p:val>
                                            <p:strVal val="#ppt_w"/>
                                          </p:val>
                                        </p:tav>
                                      </p:tavLst>
                                    </p:anim>
                                    <p:anim calcmode="lin" valueType="num">
                                      <p:cBhvr>
                                        <p:cTn id="36" dur="500" fill="hold"/>
                                        <p:tgtEl>
                                          <p:spTgt spid="77"/>
                                        </p:tgtEl>
                                        <p:attrNameLst>
                                          <p:attrName>ppt_h</p:attrName>
                                        </p:attrNameLst>
                                      </p:cBhvr>
                                      <p:tavLst>
                                        <p:tav tm="0">
                                          <p:val>
                                            <p:fltVal val="0"/>
                                          </p:val>
                                        </p:tav>
                                        <p:tav tm="100000">
                                          <p:val>
                                            <p:strVal val="#ppt_h"/>
                                          </p:val>
                                        </p:tav>
                                      </p:tavLst>
                                    </p:anim>
                                    <p:anim calcmode="lin" valueType="num">
                                      <p:cBhvr>
                                        <p:cTn id="37" dur="500" fill="hold"/>
                                        <p:tgtEl>
                                          <p:spTgt spid="77"/>
                                        </p:tgtEl>
                                        <p:attrNameLst>
                                          <p:attrName>style.rotation</p:attrName>
                                        </p:attrNameLst>
                                      </p:cBhvr>
                                      <p:tavLst>
                                        <p:tav tm="0">
                                          <p:val>
                                            <p:fltVal val="90"/>
                                          </p:val>
                                        </p:tav>
                                        <p:tav tm="100000">
                                          <p:val>
                                            <p:fltVal val="0"/>
                                          </p:val>
                                        </p:tav>
                                      </p:tavLst>
                                    </p:anim>
                                    <p:animEffect transition="in" filter="fade">
                                      <p:cBhvr>
                                        <p:cTn id="38" dur="500"/>
                                        <p:tgtEl>
                                          <p:spTgt spid="77"/>
                                        </p:tgtEl>
                                      </p:cBhvr>
                                    </p:animEffect>
                                  </p:childTnLst>
                                </p:cTn>
                              </p:par>
                            </p:childTnLst>
                          </p:cTn>
                        </p:par>
                        <p:par>
                          <p:cTn id="39" fill="hold">
                            <p:stCondLst>
                              <p:cond delay="2820"/>
                            </p:stCondLst>
                            <p:childTnLst>
                              <p:par>
                                <p:cTn id="40" presetID="22" presetClass="entr" presetSubtype="8"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par>
                          <p:cTn id="43" fill="hold">
                            <p:stCondLst>
                              <p:cond delay="3320"/>
                            </p:stCondLst>
                            <p:childTnLst>
                              <p:par>
                                <p:cTn id="44" presetID="31"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 calcmode="lin" valueType="num">
                                      <p:cBhvr>
                                        <p:cTn id="48" dur="500" fill="hold"/>
                                        <p:tgtEl>
                                          <p:spTgt spid="8"/>
                                        </p:tgtEl>
                                        <p:attrNameLst>
                                          <p:attrName>style.rotation</p:attrName>
                                        </p:attrNameLst>
                                      </p:cBhvr>
                                      <p:tavLst>
                                        <p:tav tm="0">
                                          <p:val>
                                            <p:fltVal val="90"/>
                                          </p:val>
                                        </p:tav>
                                        <p:tav tm="100000">
                                          <p:val>
                                            <p:fltVal val="0"/>
                                          </p:val>
                                        </p:tav>
                                      </p:tavLst>
                                    </p:anim>
                                    <p:animEffect transition="in" filter="fade">
                                      <p:cBhvr>
                                        <p:cTn id="49" dur="500"/>
                                        <p:tgtEl>
                                          <p:spTgt spid="8"/>
                                        </p:tgtEl>
                                      </p:cBhvr>
                                    </p:animEffect>
                                  </p:childTnLst>
                                </p:cTn>
                              </p:par>
                            </p:childTnLst>
                          </p:cTn>
                        </p:par>
                        <p:par>
                          <p:cTn id="50" fill="hold">
                            <p:stCondLst>
                              <p:cond delay="3820"/>
                            </p:stCondLst>
                            <p:childTnLst>
                              <p:par>
                                <p:cTn id="51" presetID="22"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up)">
                                      <p:cBhvr>
                                        <p:cTn id="53" dur="500"/>
                                        <p:tgtEl>
                                          <p:spTgt spid="23"/>
                                        </p:tgtEl>
                                      </p:cBhvr>
                                    </p:animEffect>
                                  </p:childTnLst>
                                </p:cTn>
                              </p:par>
                            </p:childTnLst>
                          </p:cTn>
                        </p:par>
                        <p:par>
                          <p:cTn id="54" fill="hold">
                            <p:stCondLst>
                              <p:cond delay="4320"/>
                            </p:stCondLst>
                            <p:childTnLst>
                              <p:par>
                                <p:cTn id="55" presetID="53" presetClass="entr" presetSubtype="16"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400" fill="hold"/>
                                        <p:tgtEl>
                                          <p:spTgt spid="54"/>
                                        </p:tgtEl>
                                        <p:attrNameLst>
                                          <p:attrName>ppt_w</p:attrName>
                                        </p:attrNameLst>
                                      </p:cBhvr>
                                      <p:tavLst>
                                        <p:tav tm="0">
                                          <p:val>
                                            <p:fltVal val="0"/>
                                          </p:val>
                                        </p:tav>
                                        <p:tav tm="100000">
                                          <p:val>
                                            <p:strVal val="#ppt_w"/>
                                          </p:val>
                                        </p:tav>
                                      </p:tavLst>
                                    </p:anim>
                                    <p:anim calcmode="lin" valueType="num">
                                      <p:cBhvr>
                                        <p:cTn id="58" dur="400" fill="hold"/>
                                        <p:tgtEl>
                                          <p:spTgt spid="54"/>
                                        </p:tgtEl>
                                        <p:attrNameLst>
                                          <p:attrName>ppt_h</p:attrName>
                                        </p:attrNameLst>
                                      </p:cBhvr>
                                      <p:tavLst>
                                        <p:tav tm="0">
                                          <p:val>
                                            <p:fltVal val="0"/>
                                          </p:val>
                                        </p:tav>
                                        <p:tav tm="100000">
                                          <p:val>
                                            <p:strVal val="#ppt_h"/>
                                          </p:val>
                                        </p:tav>
                                      </p:tavLst>
                                    </p:anim>
                                    <p:animEffect transition="in" filter="fade">
                                      <p:cBhvr>
                                        <p:cTn id="59" dur="400"/>
                                        <p:tgtEl>
                                          <p:spTgt spid="54"/>
                                        </p:tgtEl>
                                      </p:cBhvr>
                                    </p:animEffect>
                                  </p:childTnLst>
                                </p:cTn>
                              </p:par>
                            </p:childTnLst>
                          </p:cTn>
                        </p:par>
                        <p:par>
                          <p:cTn id="60" fill="hold">
                            <p:stCondLst>
                              <p:cond delay="4720"/>
                            </p:stCondLst>
                            <p:childTnLst>
                              <p:par>
                                <p:cTn id="61" presetID="31"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 calcmode="lin" valueType="num">
                                      <p:cBhvr>
                                        <p:cTn id="65" dur="500" fill="hold"/>
                                        <p:tgtEl>
                                          <p:spTgt spid="13"/>
                                        </p:tgtEl>
                                        <p:attrNameLst>
                                          <p:attrName>style.rotation</p:attrName>
                                        </p:attrNameLst>
                                      </p:cBhvr>
                                      <p:tavLst>
                                        <p:tav tm="0">
                                          <p:val>
                                            <p:fltVal val="90"/>
                                          </p:val>
                                        </p:tav>
                                        <p:tav tm="100000">
                                          <p:val>
                                            <p:fltVal val="0"/>
                                          </p:val>
                                        </p:tav>
                                      </p:tavLst>
                                    </p:anim>
                                    <p:animEffect transition="in" filter="fade">
                                      <p:cBhvr>
                                        <p:cTn id="66" dur="500"/>
                                        <p:tgtEl>
                                          <p:spTgt spid="13"/>
                                        </p:tgtEl>
                                      </p:cBhvr>
                                    </p:animEffect>
                                  </p:childTnLst>
                                </p:cTn>
                              </p:par>
                            </p:childTnLst>
                          </p:cTn>
                        </p:par>
                        <p:par>
                          <p:cTn id="67" fill="hold">
                            <p:stCondLst>
                              <p:cond delay="5220"/>
                            </p:stCondLst>
                            <p:childTnLst>
                              <p:par>
                                <p:cTn id="68" presetID="22" presetClass="entr" presetSubtype="2" fill="hold"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right)">
                                      <p:cBhvr>
                                        <p:cTn id="70" dur="500"/>
                                        <p:tgtEl>
                                          <p:spTgt spid="9"/>
                                        </p:tgtEl>
                                      </p:cBhvr>
                                    </p:animEffect>
                                  </p:childTnLst>
                                </p:cTn>
                              </p:par>
                            </p:childTnLst>
                          </p:cTn>
                        </p:par>
                        <p:par>
                          <p:cTn id="71" fill="hold">
                            <p:stCondLst>
                              <p:cond delay="5720"/>
                            </p:stCondLst>
                            <p:childTnLst>
                              <p:par>
                                <p:cTn id="72" presetID="31" presetClass="entr" presetSubtype="0" fill="hold" grpId="0" nodeType="afterEffect">
                                  <p:stCondLst>
                                    <p:cond delay="0"/>
                                  </p:stCondLst>
                                  <p:childTnLst>
                                    <p:set>
                                      <p:cBhvr>
                                        <p:cTn id="73" dur="1" fill="hold">
                                          <p:stCondLst>
                                            <p:cond delay="0"/>
                                          </p:stCondLst>
                                        </p:cTn>
                                        <p:tgtEl>
                                          <p:spTgt spid="76"/>
                                        </p:tgtEl>
                                        <p:attrNameLst>
                                          <p:attrName>style.visibility</p:attrName>
                                        </p:attrNameLst>
                                      </p:cBhvr>
                                      <p:to>
                                        <p:strVal val="visible"/>
                                      </p:to>
                                    </p:set>
                                    <p:anim calcmode="lin" valueType="num">
                                      <p:cBhvr>
                                        <p:cTn id="74" dur="500" fill="hold"/>
                                        <p:tgtEl>
                                          <p:spTgt spid="76"/>
                                        </p:tgtEl>
                                        <p:attrNameLst>
                                          <p:attrName>ppt_w</p:attrName>
                                        </p:attrNameLst>
                                      </p:cBhvr>
                                      <p:tavLst>
                                        <p:tav tm="0">
                                          <p:val>
                                            <p:fltVal val="0"/>
                                          </p:val>
                                        </p:tav>
                                        <p:tav tm="100000">
                                          <p:val>
                                            <p:strVal val="#ppt_w"/>
                                          </p:val>
                                        </p:tav>
                                      </p:tavLst>
                                    </p:anim>
                                    <p:anim calcmode="lin" valueType="num">
                                      <p:cBhvr>
                                        <p:cTn id="75" dur="500" fill="hold"/>
                                        <p:tgtEl>
                                          <p:spTgt spid="76"/>
                                        </p:tgtEl>
                                        <p:attrNameLst>
                                          <p:attrName>ppt_h</p:attrName>
                                        </p:attrNameLst>
                                      </p:cBhvr>
                                      <p:tavLst>
                                        <p:tav tm="0">
                                          <p:val>
                                            <p:fltVal val="0"/>
                                          </p:val>
                                        </p:tav>
                                        <p:tav tm="100000">
                                          <p:val>
                                            <p:strVal val="#ppt_h"/>
                                          </p:val>
                                        </p:tav>
                                      </p:tavLst>
                                    </p:anim>
                                    <p:anim calcmode="lin" valueType="num">
                                      <p:cBhvr>
                                        <p:cTn id="76" dur="500" fill="hold"/>
                                        <p:tgtEl>
                                          <p:spTgt spid="76"/>
                                        </p:tgtEl>
                                        <p:attrNameLst>
                                          <p:attrName>style.rotation</p:attrName>
                                        </p:attrNameLst>
                                      </p:cBhvr>
                                      <p:tavLst>
                                        <p:tav tm="0">
                                          <p:val>
                                            <p:fltVal val="90"/>
                                          </p:val>
                                        </p:tav>
                                        <p:tav tm="100000">
                                          <p:val>
                                            <p:fltVal val="0"/>
                                          </p:val>
                                        </p:tav>
                                      </p:tavLst>
                                    </p:anim>
                                    <p:animEffect transition="in" filter="fade">
                                      <p:cBhvr>
                                        <p:cTn id="77" dur="500"/>
                                        <p:tgtEl>
                                          <p:spTgt spid="76"/>
                                        </p:tgtEl>
                                      </p:cBhvr>
                                    </p:animEffect>
                                  </p:childTnLst>
                                </p:cTn>
                              </p:par>
                            </p:childTnLst>
                          </p:cTn>
                        </p:par>
                        <p:par>
                          <p:cTn id="78" fill="hold">
                            <p:stCondLst>
                              <p:cond delay="6220"/>
                            </p:stCondLst>
                            <p:childTnLst>
                              <p:par>
                                <p:cTn id="79" presetID="22" presetClass="entr" presetSubtype="1"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up)">
                                      <p:cBhvr>
                                        <p:cTn id="81" dur="500"/>
                                        <p:tgtEl>
                                          <p:spTgt spid="24"/>
                                        </p:tgtEl>
                                      </p:cBhvr>
                                    </p:animEffect>
                                  </p:childTnLst>
                                </p:cTn>
                              </p:par>
                            </p:childTnLst>
                          </p:cTn>
                        </p:par>
                        <p:par>
                          <p:cTn id="82" fill="hold">
                            <p:stCondLst>
                              <p:cond delay="7220"/>
                            </p:stCondLst>
                            <p:childTnLst>
                              <p:par>
                                <p:cTn id="83" presetID="53" presetClass="entr" presetSubtype="16" fill="hold"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400" fill="hold"/>
                                        <p:tgtEl>
                                          <p:spTgt spid="59"/>
                                        </p:tgtEl>
                                        <p:attrNameLst>
                                          <p:attrName>ppt_w</p:attrName>
                                        </p:attrNameLst>
                                      </p:cBhvr>
                                      <p:tavLst>
                                        <p:tav tm="0">
                                          <p:val>
                                            <p:fltVal val="0"/>
                                          </p:val>
                                        </p:tav>
                                        <p:tav tm="100000">
                                          <p:val>
                                            <p:strVal val="#ppt_w"/>
                                          </p:val>
                                        </p:tav>
                                      </p:tavLst>
                                    </p:anim>
                                    <p:anim calcmode="lin" valueType="num">
                                      <p:cBhvr>
                                        <p:cTn id="86" dur="400" fill="hold"/>
                                        <p:tgtEl>
                                          <p:spTgt spid="59"/>
                                        </p:tgtEl>
                                        <p:attrNameLst>
                                          <p:attrName>ppt_h</p:attrName>
                                        </p:attrNameLst>
                                      </p:cBhvr>
                                      <p:tavLst>
                                        <p:tav tm="0">
                                          <p:val>
                                            <p:fltVal val="0"/>
                                          </p:val>
                                        </p:tav>
                                        <p:tav tm="100000">
                                          <p:val>
                                            <p:strVal val="#ppt_h"/>
                                          </p:val>
                                        </p:tav>
                                      </p:tavLst>
                                    </p:anim>
                                    <p:animEffect transition="in" filter="fade">
                                      <p:cBhvr>
                                        <p:cTn id="87" dur="400"/>
                                        <p:tgtEl>
                                          <p:spTgt spid="59"/>
                                        </p:tgtEl>
                                      </p:cBhvr>
                                    </p:animEffect>
                                  </p:childTnLst>
                                </p:cTn>
                              </p:par>
                            </p:childTnLst>
                          </p:cTn>
                        </p:par>
                        <p:par>
                          <p:cTn id="88" fill="hold">
                            <p:stCondLst>
                              <p:cond delay="7620"/>
                            </p:stCondLst>
                            <p:childTnLst>
                              <p:par>
                                <p:cTn id="89" presetID="31" presetClass="entr" presetSubtype="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 calcmode="lin" valueType="num">
                                      <p:cBhvr>
                                        <p:cTn id="93" dur="500" fill="hold"/>
                                        <p:tgtEl>
                                          <p:spTgt spid="18"/>
                                        </p:tgtEl>
                                        <p:attrNameLst>
                                          <p:attrName>style.rotation</p:attrName>
                                        </p:attrNameLst>
                                      </p:cBhvr>
                                      <p:tavLst>
                                        <p:tav tm="0">
                                          <p:val>
                                            <p:fltVal val="90"/>
                                          </p:val>
                                        </p:tav>
                                        <p:tav tm="100000">
                                          <p:val>
                                            <p:fltVal val="0"/>
                                          </p:val>
                                        </p:tav>
                                      </p:tavLst>
                                    </p:anim>
                                    <p:animEffect transition="in" filter="fade">
                                      <p:cBhvr>
                                        <p:cTn id="94" dur="500"/>
                                        <p:tgtEl>
                                          <p:spTgt spid="18"/>
                                        </p:tgtEl>
                                      </p:cBhvr>
                                    </p:animEffect>
                                  </p:childTnLst>
                                </p:cTn>
                              </p:par>
                            </p:childTnLst>
                          </p:cTn>
                        </p:par>
                        <p:par>
                          <p:cTn id="95" fill="hold">
                            <p:stCondLst>
                              <p:cond delay="8120"/>
                            </p:stCondLst>
                            <p:childTnLst>
                              <p:par>
                                <p:cTn id="96" presetID="22" presetClass="entr" presetSubtype="8" fill="hold" nodeType="afterEffect">
                                  <p:stCondLst>
                                    <p:cond delay="0"/>
                                  </p:stCondLst>
                                  <p:childTnLst>
                                    <p:set>
                                      <p:cBhvr>
                                        <p:cTn id="97" dur="1" fill="hold">
                                          <p:stCondLst>
                                            <p:cond delay="0"/>
                                          </p:stCondLst>
                                        </p:cTn>
                                        <p:tgtEl>
                                          <p:spTgt spid="84"/>
                                        </p:tgtEl>
                                        <p:attrNameLst>
                                          <p:attrName>style.visibility</p:attrName>
                                        </p:attrNameLst>
                                      </p:cBhvr>
                                      <p:to>
                                        <p:strVal val="visible"/>
                                      </p:to>
                                    </p:set>
                                    <p:animEffect transition="in" filter="wipe(left)">
                                      <p:cBhvr>
                                        <p:cTn id="98" dur="500"/>
                                        <p:tgtEl>
                                          <p:spTgt spid="84"/>
                                        </p:tgtEl>
                                      </p:cBhvr>
                                    </p:animEffect>
                                  </p:childTnLst>
                                </p:cTn>
                              </p:par>
                            </p:childTnLst>
                          </p:cTn>
                        </p:par>
                        <p:par>
                          <p:cTn id="99" fill="hold">
                            <p:stCondLst>
                              <p:cond delay="8620"/>
                            </p:stCondLst>
                            <p:childTnLst>
                              <p:par>
                                <p:cTn id="100" presetID="31" presetClass="entr" presetSubtype="0" fill="hold" grpId="0" nodeType="afterEffect">
                                  <p:stCondLst>
                                    <p:cond delay="0"/>
                                  </p:stCondLst>
                                  <p:childTnLst>
                                    <p:set>
                                      <p:cBhvr>
                                        <p:cTn id="101" dur="1" fill="hold">
                                          <p:stCondLst>
                                            <p:cond delay="0"/>
                                          </p:stCondLst>
                                        </p:cTn>
                                        <p:tgtEl>
                                          <p:spTgt spid="78"/>
                                        </p:tgtEl>
                                        <p:attrNameLst>
                                          <p:attrName>style.visibility</p:attrName>
                                        </p:attrNameLst>
                                      </p:cBhvr>
                                      <p:to>
                                        <p:strVal val="visible"/>
                                      </p:to>
                                    </p:set>
                                    <p:anim calcmode="lin" valueType="num">
                                      <p:cBhvr>
                                        <p:cTn id="102" dur="500" fill="hold"/>
                                        <p:tgtEl>
                                          <p:spTgt spid="78"/>
                                        </p:tgtEl>
                                        <p:attrNameLst>
                                          <p:attrName>ppt_w</p:attrName>
                                        </p:attrNameLst>
                                      </p:cBhvr>
                                      <p:tavLst>
                                        <p:tav tm="0">
                                          <p:val>
                                            <p:fltVal val="0"/>
                                          </p:val>
                                        </p:tav>
                                        <p:tav tm="100000">
                                          <p:val>
                                            <p:strVal val="#ppt_w"/>
                                          </p:val>
                                        </p:tav>
                                      </p:tavLst>
                                    </p:anim>
                                    <p:anim calcmode="lin" valueType="num">
                                      <p:cBhvr>
                                        <p:cTn id="103" dur="500" fill="hold"/>
                                        <p:tgtEl>
                                          <p:spTgt spid="78"/>
                                        </p:tgtEl>
                                        <p:attrNameLst>
                                          <p:attrName>ppt_h</p:attrName>
                                        </p:attrNameLst>
                                      </p:cBhvr>
                                      <p:tavLst>
                                        <p:tav tm="0">
                                          <p:val>
                                            <p:fltVal val="0"/>
                                          </p:val>
                                        </p:tav>
                                        <p:tav tm="100000">
                                          <p:val>
                                            <p:strVal val="#ppt_h"/>
                                          </p:val>
                                        </p:tav>
                                      </p:tavLst>
                                    </p:anim>
                                    <p:anim calcmode="lin" valueType="num">
                                      <p:cBhvr>
                                        <p:cTn id="104" dur="500" fill="hold"/>
                                        <p:tgtEl>
                                          <p:spTgt spid="78"/>
                                        </p:tgtEl>
                                        <p:attrNameLst>
                                          <p:attrName>style.rotation</p:attrName>
                                        </p:attrNameLst>
                                      </p:cBhvr>
                                      <p:tavLst>
                                        <p:tav tm="0">
                                          <p:val>
                                            <p:fltVal val="90"/>
                                          </p:val>
                                        </p:tav>
                                        <p:tav tm="100000">
                                          <p:val>
                                            <p:fltVal val="0"/>
                                          </p:val>
                                        </p:tav>
                                      </p:tavLst>
                                    </p:anim>
                                    <p:animEffect transition="in" filter="fade">
                                      <p:cBhvr>
                                        <p:cTn id="105" dur="500"/>
                                        <p:tgtEl>
                                          <p:spTgt spid="78"/>
                                        </p:tgtEl>
                                      </p:cBhvr>
                                    </p:animEffect>
                                  </p:childTnLst>
                                </p:cTn>
                              </p:par>
                            </p:childTnLst>
                          </p:cTn>
                        </p:par>
                        <p:par>
                          <p:cTn id="106" fill="hold">
                            <p:stCondLst>
                              <p:cond delay="9120"/>
                            </p:stCondLst>
                            <p:childTnLst>
                              <p:par>
                                <p:cTn id="107" presetID="22" presetClass="entr" presetSubtype="1"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wipe(up)">
                                      <p:cBhvr>
                                        <p:cTn id="10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22" grpId="0"/>
      <p:bldP spid="23" grpId="0"/>
      <p:bldP spid="24" grpId="0"/>
      <p:bldP spid="25" grpId="0"/>
      <p:bldP spid="8" grpId="0"/>
      <p:bldP spid="13" grpId="0"/>
      <p:bldP spid="18" grpId="0"/>
      <p:bldP spid="76" grpId="0"/>
      <p:bldP spid="77" grpId="0"/>
      <p:bldP spid="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行业背景</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Freeform 5"/>
          <p:cNvSpPr>
            <a:spLocks/>
          </p:cNvSpPr>
          <p:nvPr/>
        </p:nvSpPr>
        <p:spPr bwMode="auto">
          <a:xfrm>
            <a:off x="889091" y="1122512"/>
            <a:ext cx="3248860" cy="5229226"/>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chemeClr val="accent2"/>
          </a:solidFill>
          <a:ln w="12700" cap="flat">
            <a:solidFill>
              <a:schemeClr val="bg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 name="Rectangle 6"/>
          <p:cNvSpPr>
            <a:spLocks noChangeArrowheads="1"/>
          </p:cNvSpPr>
          <p:nvPr/>
        </p:nvSpPr>
        <p:spPr bwMode="auto">
          <a:xfrm>
            <a:off x="881947" y="2159223"/>
            <a:ext cx="3259892" cy="525416"/>
          </a:xfrm>
          <a:prstGeom prst="rect">
            <a:avLst/>
          </a:pr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文本框 14"/>
          <p:cNvSpPr txBox="1"/>
          <p:nvPr/>
        </p:nvSpPr>
        <p:spPr>
          <a:xfrm>
            <a:off x="1795419" y="2191098"/>
            <a:ext cx="1447832" cy="461665"/>
          </a:xfrm>
          <a:prstGeom prst="rect">
            <a:avLst/>
          </a:prstGeom>
          <a:noFill/>
        </p:spPr>
        <p:txBody>
          <a:bodyPr wrap="none" rtlCol="0">
            <a:spAutoFit/>
          </a:bodyPr>
          <a:lstStyle/>
          <a:p>
            <a:r>
              <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朝阳行业</a:t>
            </a:r>
          </a:p>
        </p:txBody>
      </p:sp>
      <p:sp>
        <p:nvSpPr>
          <p:cNvPr id="16" name="TextBox 10"/>
          <p:cNvSpPr txBox="1"/>
          <p:nvPr/>
        </p:nvSpPr>
        <p:spPr>
          <a:xfrm>
            <a:off x="992958" y="2924943"/>
            <a:ext cx="3020694" cy="1938992"/>
          </a:xfrm>
          <a:prstGeom prst="rect">
            <a:avLst/>
          </a:prstGeom>
          <a:noFill/>
        </p:spPr>
        <p:txBody>
          <a:bodyPr wrap="square" rtlCol="0">
            <a:spAutoFit/>
          </a:bodyPr>
          <a:lstStyle>
            <a:defPPr>
              <a:defRPr lang="zh-CN"/>
            </a:defPPr>
            <a:lvl1pPr algn="just">
              <a:defRPr sz="2000">
                <a:latin typeface="+mn-ea"/>
                <a:ea typeface="+mn-ea"/>
              </a:defRPr>
            </a:lvl1pPr>
          </a:lstStyle>
          <a:p>
            <a:pPr>
              <a:lnSpc>
                <a:spcPct val="150000"/>
              </a:lnSpc>
            </a:pP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行业发展处于更新换代的关键时期，新的理念和方法正处于萌芽状态，整体表现出强劲的发展势头。</a:t>
            </a:r>
          </a:p>
        </p:txBody>
      </p:sp>
      <p:sp>
        <p:nvSpPr>
          <p:cNvPr id="2" name="文本框 1"/>
          <p:cNvSpPr txBox="1"/>
          <p:nvPr/>
        </p:nvSpPr>
        <p:spPr>
          <a:xfrm>
            <a:off x="2257655" y="1437140"/>
            <a:ext cx="639919" cy="584775"/>
          </a:xfrm>
          <a:prstGeom prst="rect">
            <a:avLst/>
          </a:prstGeom>
          <a:noFill/>
        </p:spPr>
        <p:txBody>
          <a:bodyPr wrap="none" rtlCol="0">
            <a:spAutoFit/>
          </a:bodyPr>
          <a:lstStyle/>
          <a:p>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Freeform 5"/>
          <p:cNvSpPr>
            <a:spLocks/>
          </p:cNvSpPr>
          <p:nvPr/>
        </p:nvSpPr>
        <p:spPr bwMode="auto">
          <a:xfrm>
            <a:off x="4449687" y="1122512"/>
            <a:ext cx="3248860" cy="5229226"/>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chemeClr val="accent2"/>
          </a:solidFill>
          <a:ln w="12700" cap="flat">
            <a:solidFill>
              <a:schemeClr val="bg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Rectangle 6"/>
          <p:cNvSpPr>
            <a:spLocks noChangeArrowheads="1"/>
          </p:cNvSpPr>
          <p:nvPr/>
        </p:nvSpPr>
        <p:spPr bwMode="auto">
          <a:xfrm>
            <a:off x="4442543" y="2159223"/>
            <a:ext cx="3259892" cy="525416"/>
          </a:xfrm>
          <a:prstGeom prst="rect">
            <a:avLst/>
          </a:pr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文本框 21"/>
          <p:cNvSpPr txBox="1"/>
          <p:nvPr/>
        </p:nvSpPr>
        <p:spPr>
          <a:xfrm>
            <a:off x="5425001" y="2191097"/>
            <a:ext cx="1447832" cy="461665"/>
          </a:xfrm>
          <a:prstGeom prst="rect">
            <a:avLst/>
          </a:prstGeom>
          <a:noFill/>
        </p:spPr>
        <p:txBody>
          <a:bodyPr wrap="none" rtlCol="0">
            <a:spAutoFit/>
          </a:bodyPr>
          <a:lstStyle/>
          <a:p>
            <a:r>
              <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探索阶段</a:t>
            </a:r>
          </a:p>
        </p:txBody>
      </p:sp>
      <p:sp>
        <p:nvSpPr>
          <p:cNvPr id="23" name="TextBox 10"/>
          <p:cNvSpPr txBox="1"/>
          <p:nvPr/>
        </p:nvSpPr>
        <p:spPr>
          <a:xfrm>
            <a:off x="4553554" y="2924943"/>
            <a:ext cx="3020694" cy="1938992"/>
          </a:xfrm>
          <a:prstGeom prst="rect">
            <a:avLst/>
          </a:prstGeom>
          <a:noFill/>
        </p:spPr>
        <p:txBody>
          <a:bodyPr wrap="square" rtlCol="0">
            <a:spAutoFit/>
          </a:bodyPr>
          <a:lstStyle>
            <a:defPPr>
              <a:defRPr lang="zh-CN"/>
            </a:defPPr>
            <a:lvl1pPr algn="just">
              <a:lnSpc>
                <a:spcPct val="150000"/>
              </a:lnSpc>
              <a:defRPr sz="2000">
                <a:latin typeface="+mn-ea"/>
                <a:ea typeface="+mn-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龙头企业都乐于使用传统的方法，仅有少数企业目前处在探索阶段；行业运作模式急待更新。</a:t>
            </a:r>
          </a:p>
        </p:txBody>
      </p:sp>
      <p:sp>
        <p:nvSpPr>
          <p:cNvPr id="24" name="文本框 23"/>
          <p:cNvSpPr txBox="1"/>
          <p:nvPr/>
        </p:nvSpPr>
        <p:spPr>
          <a:xfrm>
            <a:off x="5818251" y="1437140"/>
            <a:ext cx="639919" cy="584775"/>
          </a:xfrm>
          <a:prstGeom prst="rect">
            <a:avLst/>
          </a:prstGeom>
          <a:noFill/>
        </p:spPr>
        <p:txBody>
          <a:bodyPr wrap="none" rtlCol="0">
            <a:spAutoFit/>
          </a:bodyPr>
          <a:lstStyle/>
          <a:p>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Freeform 5"/>
          <p:cNvSpPr>
            <a:spLocks/>
          </p:cNvSpPr>
          <p:nvPr/>
        </p:nvSpPr>
        <p:spPr bwMode="auto">
          <a:xfrm>
            <a:off x="8010283" y="1122512"/>
            <a:ext cx="3248860" cy="5229226"/>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chemeClr val="accent2"/>
          </a:solidFill>
          <a:ln w="12700" cap="flat">
            <a:solidFill>
              <a:schemeClr val="bg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6" name="Rectangle 6"/>
          <p:cNvSpPr>
            <a:spLocks noChangeArrowheads="1"/>
          </p:cNvSpPr>
          <p:nvPr/>
        </p:nvSpPr>
        <p:spPr bwMode="auto">
          <a:xfrm>
            <a:off x="8003139" y="2159223"/>
            <a:ext cx="3259892" cy="525416"/>
          </a:xfrm>
          <a:prstGeom prst="rect">
            <a:avLst/>
          </a:pr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文本框 33"/>
          <p:cNvSpPr txBox="1"/>
          <p:nvPr/>
        </p:nvSpPr>
        <p:spPr>
          <a:xfrm>
            <a:off x="8802362" y="2210372"/>
            <a:ext cx="1763624" cy="461665"/>
          </a:xfrm>
          <a:prstGeom prst="rect">
            <a:avLst/>
          </a:prstGeom>
          <a:noFill/>
        </p:spPr>
        <p:txBody>
          <a:bodyPr wrap="none" rtlCol="0">
            <a:spAutoFit/>
          </a:bodyPr>
          <a:lstStyle/>
          <a:p>
            <a:r>
              <a:rPr lang="zh-CN" altLang="en-US" sz="24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痛点未解决</a:t>
            </a:r>
          </a:p>
        </p:txBody>
      </p:sp>
      <p:sp>
        <p:nvSpPr>
          <p:cNvPr id="35" name="TextBox 10"/>
          <p:cNvSpPr txBox="1"/>
          <p:nvPr/>
        </p:nvSpPr>
        <p:spPr>
          <a:xfrm>
            <a:off x="8114150" y="2924943"/>
            <a:ext cx="3020694" cy="1477328"/>
          </a:xfrm>
          <a:prstGeom prst="rect">
            <a:avLst/>
          </a:prstGeom>
          <a:noFill/>
        </p:spPr>
        <p:txBody>
          <a:bodyPr wrap="square" rtlCol="0">
            <a:spAutoFit/>
          </a:bodyPr>
          <a:lstStyle>
            <a:defPPr>
              <a:defRPr lang="zh-CN"/>
            </a:defPPr>
            <a:lvl1pPr algn="just">
              <a:lnSpc>
                <a:spcPct val="150000"/>
              </a:lnSpc>
              <a:defRPr sz="2000">
                <a:latin typeface="+mn-ea"/>
                <a:ea typeface="+mn-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淘宝、天猫、京东等网商大咖都未解决用户的真正痛点。</a:t>
            </a:r>
          </a:p>
        </p:txBody>
      </p:sp>
      <p:sp>
        <p:nvSpPr>
          <p:cNvPr id="36" name="文本框 35"/>
          <p:cNvSpPr txBox="1"/>
          <p:nvPr/>
        </p:nvSpPr>
        <p:spPr>
          <a:xfrm>
            <a:off x="9378847" y="1437140"/>
            <a:ext cx="639919" cy="584775"/>
          </a:xfrm>
          <a:prstGeom prst="rect">
            <a:avLst/>
          </a:prstGeom>
          <a:noFill/>
        </p:spPr>
        <p:txBody>
          <a:bodyPr wrap="none" rtlCol="0">
            <a:spAutoFit/>
          </a:bodyPr>
          <a:lstStyle/>
          <a:p>
            <a:r>
              <a:rPr lang="en-US" altLang="zh-CN"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33855278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53" presetClass="entr" presetSubtype="16" fill="hold" grpId="1"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2" presetClass="entr" presetSubtype="4"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par>
                                <p:cTn id="34" presetID="53" presetClass="entr" presetSubtype="16" fill="hold" grpId="1" nodeType="withEffect">
                                  <p:stCondLst>
                                    <p:cond delay="1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2" presetClass="entr" presetSubtype="4" fill="hold" grpId="0" nodeType="withEffect">
                                  <p:stCondLst>
                                    <p:cond delay="2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par>
                                <p:cTn id="43" presetID="53" presetClass="entr" presetSubtype="16" fill="hold" grpId="1" nodeType="withEffect">
                                  <p:stCondLst>
                                    <p:cond delay="20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childTnLst>
                          </p:cTn>
                        </p:par>
                        <p:par>
                          <p:cTn id="48" fill="hold">
                            <p:stCondLst>
                              <p:cond delay="1620"/>
                            </p:stCondLst>
                            <p:childTnLst>
                              <p:par>
                                <p:cTn id="49" presetID="31"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p:cTn id="51" dur="400" fill="hold"/>
                                        <p:tgtEl>
                                          <p:spTgt spid="2"/>
                                        </p:tgtEl>
                                        <p:attrNameLst>
                                          <p:attrName>ppt_w</p:attrName>
                                        </p:attrNameLst>
                                      </p:cBhvr>
                                      <p:tavLst>
                                        <p:tav tm="0">
                                          <p:val>
                                            <p:fltVal val="0"/>
                                          </p:val>
                                        </p:tav>
                                        <p:tav tm="100000">
                                          <p:val>
                                            <p:strVal val="#ppt_w"/>
                                          </p:val>
                                        </p:tav>
                                      </p:tavLst>
                                    </p:anim>
                                    <p:anim calcmode="lin" valueType="num">
                                      <p:cBhvr>
                                        <p:cTn id="52" dur="400" fill="hold"/>
                                        <p:tgtEl>
                                          <p:spTgt spid="2"/>
                                        </p:tgtEl>
                                        <p:attrNameLst>
                                          <p:attrName>ppt_h</p:attrName>
                                        </p:attrNameLst>
                                      </p:cBhvr>
                                      <p:tavLst>
                                        <p:tav tm="0">
                                          <p:val>
                                            <p:fltVal val="0"/>
                                          </p:val>
                                        </p:tav>
                                        <p:tav tm="100000">
                                          <p:val>
                                            <p:strVal val="#ppt_h"/>
                                          </p:val>
                                        </p:tav>
                                      </p:tavLst>
                                    </p:anim>
                                    <p:anim calcmode="lin" valueType="num">
                                      <p:cBhvr>
                                        <p:cTn id="53" dur="400" fill="hold"/>
                                        <p:tgtEl>
                                          <p:spTgt spid="2"/>
                                        </p:tgtEl>
                                        <p:attrNameLst>
                                          <p:attrName>style.rotation</p:attrName>
                                        </p:attrNameLst>
                                      </p:cBhvr>
                                      <p:tavLst>
                                        <p:tav tm="0">
                                          <p:val>
                                            <p:fltVal val="90"/>
                                          </p:val>
                                        </p:tav>
                                        <p:tav tm="100000">
                                          <p:val>
                                            <p:fltVal val="0"/>
                                          </p:val>
                                        </p:tav>
                                      </p:tavLst>
                                    </p:anim>
                                    <p:animEffect transition="in" filter="fade">
                                      <p:cBhvr>
                                        <p:cTn id="54" dur="400"/>
                                        <p:tgtEl>
                                          <p:spTgt spid="2"/>
                                        </p:tgtEl>
                                      </p:cBhvr>
                                    </p:animEffect>
                                  </p:childTnLst>
                                </p:cTn>
                              </p:par>
                            </p:childTnLst>
                          </p:cTn>
                        </p:par>
                        <p:par>
                          <p:cTn id="55" fill="hold">
                            <p:stCondLst>
                              <p:cond delay="2020"/>
                            </p:stCondLst>
                            <p:childTnLst>
                              <p:par>
                                <p:cTn id="56" presetID="16" presetClass="entr" presetSubtype="21"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barn(inVertical)">
                                      <p:cBhvr>
                                        <p:cTn id="58" dur="500"/>
                                        <p:tgtEl>
                                          <p:spTgt spid="15"/>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barn(inVertical)">
                                      <p:cBhvr>
                                        <p:cTn id="61" dur="500"/>
                                        <p:tgtEl>
                                          <p:spTgt spid="14"/>
                                        </p:tgtEl>
                                      </p:cBhvr>
                                    </p:animEffect>
                                  </p:childTnLst>
                                </p:cTn>
                              </p:par>
                            </p:childTnLst>
                          </p:cTn>
                        </p:par>
                        <p:par>
                          <p:cTn id="62" fill="hold">
                            <p:stCondLst>
                              <p:cond delay="2520"/>
                            </p:stCondLst>
                            <p:childTnLst>
                              <p:par>
                                <p:cTn id="63" presetID="22" presetClass="entr" presetSubtype="1"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up)">
                                      <p:cBhvr>
                                        <p:cTn id="65" dur="500"/>
                                        <p:tgtEl>
                                          <p:spTgt spid="16"/>
                                        </p:tgtEl>
                                      </p:cBhvr>
                                    </p:animEffect>
                                  </p:childTnLst>
                                </p:cTn>
                              </p:par>
                            </p:childTnLst>
                          </p:cTn>
                        </p:par>
                        <p:par>
                          <p:cTn id="66" fill="hold">
                            <p:stCondLst>
                              <p:cond delay="3020"/>
                            </p:stCondLst>
                            <p:childTnLst>
                              <p:par>
                                <p:cTn id="67" presetID="31" presetClass="entr" presetSubtype="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400" fill="hold"/>
                                        <p:tgtEl>
                                          <p:spTgt spid="24"/>
                                        </p:tgtEl>
                                        <p:attrNameLst>
                                          <p:attrName>ppt_w</p:attrName>
                                        </p:attrNameLst>
                                      </p:cBhvr>
                                      <p:tavLst>
                                        <p:tav tm="0">
                                          <p:val>
                                            <p:fltVal val="0"/>
                                          </p:val>
                                        </p:tav>
                                        <p:tav tm="100000">
                                          <p:val>
                                            <p:strVal val="#ppt_w"/>
                                          </p:val>
                                        </p:tav>
                                      </p:tavLst>
                                    </p:anim>
                                    <p:anim calcmode="lin" valueType="num">
                                      <p:cBhvr>
                                        <p:cTn id="70" dur="400" fill="hold"/>
                                        <p:tgtEl>
                                          <p:spTgt spid="24"/>
                                        </p:tgtEl>
                                        <p:attrNameLst>
                                          <p:attrName>ppt_h</p:attrName>
                                        </p:attrNameLst>
                                      </p:cBhvr>
                                      <p:tavLst>
                                        <p:tav tm="0">
                                          <p:val>
                                            <p:fltVal val="0"/>
                                          </p:val>
                                        </p:tav>
                                        <p:tav tm="100000">
                                          <p:val>
                                            <p:strVal val="#ppt_h"/>
                                          </p:val>
                                        </p:tav>
                                      </p:tavLst>
                                    </p:anim>
                                    <p:anim calcmode="lin" valueType="num">
                                      <p:cBhvr>
                                        <p:cTn id="71" dur="400" fill="hold"/>
                                        <p:tgtEl>
                                          <p:spTgt spid="24"/>
                                        </p:tgtEl>
                                        <p:attrNameLst>
                                          <p:attrName>style.rotation</p:attrName>
                                        </p:attrNameLst>
                                      </p:cBhvr>
                                      <p:tavLst>
                                        <p:tav tm="0">
                                          <p:val>
                                            <p:fltVal val="90"/>
                                          </p:val>
                                        </p:tav>
                                        <p:tav tm="100000">
                                          <p:val>
                                            <p:fltVal val="0"/>
                                          </p:val>
                                        </p:tav>
                                      </p:tavLst>
                                    </p:anim>
                                    <p:animEffect transition="in" filter="fade">
                                      <p:cBhvr>
                                        <p:cTn id="72" dur="400"/>
                                        <p:tgtEl>
                                          <p:spTgt spid="24"/>
                                        </p:tgtEl>
                                      </p:cBhvr>
                                    </p:animEffect>
                                  </p:childTnLst>
                                </p:cTn>
                              </p:par>
                            </p:childTnLst>
                          </p:cTn>
                        </p:par>
                        <p:par>
                          <p:cTn id="73" fill="hold">
                            <p:stCondLst>
                              <p:cond delay="3420"/>
                            </p:stCondLst>
                            <p:childTnLst>
                              <p:par>
                                <p:cTn id="74" presetID="16" presetClass="entr" presetSubtype="21"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barn(inVertical)">
                                      <p:cBhvr>
                                        <p:cTn id="76" dur="500"/>
                                        <p:tgtEl>
                                          <p:spTgt spid="22"/>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inVertical)">
                                      <p:cBhvr>
                                        <p:cTn id="79" dur="500"/>
                                        <p:tgtEl>
                                          <p:spTgt spid="21"/>
                                        </p:tgtEl>
                                      </p:cBhvr>
                                    </p:animEffect>
                                  </p:childTnLst>
                                </p:cTn>
                              </p:par>
                            </p:childTnLst>
                          </p:cTn>
                        </p:par>
                        <p:par>
                          <p:cTn id="80" fill="hold">
                            <p:stCondLst>
                              <p:cond delay="3920"/>
                            </p:stCondLst>
                            <p:childTnLst>
                              <p:par>
                                <p:cTn id="81" presetID="22"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up)">
                                      <p:cBhvr>
                                        <p:cTn id="83" dur="500"/>
                                        <p:tgtEl>
                                          <p:spTgt spid="23"/>
                                        </p:tgtEl>
                                      </p:cBhvr>
                                    </p:animEffect>
                                  </p:childTnLst>
                                </p:cTn>
                              </p:par>
                            </p:childTnLst>
                          </p:cTn>
                        </p:par>
                        <p:par>
                          <p:cTn id="84" fill="hold">
                            <p:stCondLst>
                              <p:cond delay="4420"/>
                            </p:stCondLst>
                            <p:childTnLst>
                              <p:par>
                                <p:cTn id="85" presetID="31" presetClass="entr" presetSubtype="0"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p:cTn id="87" dur="400" fill="hold"/>
                                        <p:tgtEl>
                                          <p:spTgt spid="36"/>
                                        </p:tgtEl>
                                        <p:attrNameLst>
                                          <p:attrName>ppt_w</p:attrName>
                                        </p:attrNameLst>
                                      </p:cBhvr>
                                      <p:tavLst>
                                        <p:tav tm="0">
                                          <p:val>
                                            <p:fltVal val="0"/>
                                          </p:val>
                                        </p:tav>
                                        <p:tav tm="100000">
                                          <p:val>
                                            <p:strVal val="#ppt_w"/>
                                          </p:val>
                                        </p:tav>
                                      </p:tavLst>
                                    </p:anim>
                                    <p:anim calcmode="lin" valueType="num">
                                      <p:cBhvr>
                                        <p:cTn id="88" dur="400" fill="hold"/>
                                        <p:tgtEl>
                                          <p:spTgt spid="36"/>
                                        </p:tgtEl>
                                        <p:attrNameLst>
                                          <p:attrName>ppt_h</p:attrName>
                                        </p:attrNameLst>
                                      </p:cBhvr>
                                      <p:tavLst>
                                        <p:tav tm="0">
                                          <p:val>
                                            <p:fltVal val="0"/>
                                          </p:val>
                                        </p:tav>
                                        <p:tav tm="100000">
                                          <p:val>
                                            <p:strVal val="#ppt_h"/>
                                          </p:val>
                                        </p:tav>
                                      </p:tavLst>
                                    </p:anim>
                                    <p:anim calcmode="lin" valueType="num">
                                      <p:cBhvr>
                                        <p:cTn id="89" dur="400" fill="hold"/>
                                        <p:tgtEl>
                                          <p:spTgt spid="36"/>
                                        </p:tgtEl>
                                        <p:attrNameLst>
                                          <p:attrName>style.rotation</p:attrName>
                                        </p:attrNameLst>
                                      </p:cBhvr>
                                      <p:tavLst>
                                        <p:tav tm="0">
                                          <p:val>
                                            <p:fltVal val="90"/>
                                          </p:val>
                                        </p:tav>
                                        <p:tav tm="100000">
                                          <p:val>
                                            <p:fltVal val="0"/>
                                          </p:val>
                                        </p:tav>
                                      </p:tavLst>
                                    </p:anim>
                                    <p:animEffect transition="in" filter="fade">
                                      <p:cBhvr>
                                        <p:cTn id="90" dur="400"/>
                                        <p:tgtEl>
                                          <p:spTgt spid="36"/>
                                        </p:tgtEl>
                                      </p:cBhvr>
                                    </p:animEffect>
                                  </p:childTnLst>
                                </p:cTn>
                              </p:par>
                            </p:childTnLst>
                          </p:cTn>
                        </p:par>
                        <p:par>
                          <p:cTn id="91" fill="hold">
                            <p:stCondLst>
                              <p:cond delay="4820"/>
                            </p:stCondLst>
                            <p:childTnLst>
                              <p:par>
                                <p:cTn id="92" presetID="16" presetClass="entr" presetSubtype="21"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barn(inVertical)">
                                      <p:cBhvr>
                                        <p:cTn id="94" dur="500"/>
                                        <p:tgtEl>
                                          <p:spTgt spid="34"/>
                                        </p:tgtEl>
                                      </p:cBhvr>
                                    </p:animEffect>
                                  </p:childTnLst>
                                </p:cTn>
                              </p:par>
                              <p:par>
                                <p:cTn id="95" presetID="16" presetClass="entr" presetSubtype="21"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barn(inVertical)">
                                      <p:cBhvr>
                                        <p:cTn id="97" dur="500"/>
                                        <p:tgtEl>
                                          <p:spTgt spid="26"/>
                                        </p:tgtEl>
                                      </p:cBhvr>
                                    </p:animEffect>
                                  </p:childTnLst>
                                </p:cTn>
                              </p:par>
                            </p:childTnLst>
                          </p:cTn>
                        </p:par>
                        <p:par>
                          <p:cTn id="98" fill="hold">
                            <p:stCondLst>
                              <p:cond delay="5320"/>
                            </p:stCondLst>
                            <p:childTnLst>
                              <p:par>
                                <p:cTn id="99" presetID="22" presetClass="entr" presetSubtype="1"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13" grpId="0" animBg="1"/>
      <p:bldP spid="13" grpId="1" animBg="1"/>
      <p:bldP spid="14" grpId="0" animBg="1"/>
      <p:bldP spid="15" grpId="0"/>
      <p:bldP spid="16" grpId="0"/>
      <p:bldP spid="2" grpId="0"/>
      <p:bldP spid="20" grpId="0" animBg="1"/>
      <p:bldP spid="20" grpId="1" animBg="1"/>
      <p:bldP spid="21" grpId="0" animBg="1"/>
      <p:bldP spid="22" grpId="0"/>
      <p:bldP spid="23" grpId="0"/>
      <p:bldP spid="24" grpId="0"/>
      <p:bldP spid="25" grpId="0" animBg="1"/>
      <p:bldP spid="25" grpId="1" animBg="1"/>
      <p:bldP spid="26" grpId="0" animBg="1"/>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市场规模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 name="TextBox 6"/>
          <p:cNvSpPr txBox="1"/>
          <p:nvPr/>
        </p:nvSpPr>
        <p:spPr>
          <a:xfrm>
            <a:off x="1063435" y="1368671"/>
            <a:ext cx="3974165" cy="461665"/>
          </a:xfrm>
          <a:prstGeom prst="rect">
            <a:avLst/>
          </a:prstGeom>
          <a:noFill/>
        </p:spPr>
        <p:txBody>
          <a:bodyPr wrap="none" rtlCol="0">
            <a:spAutoFit/>
          </a:bodyPr>
          <a:lstStyle/>
          <a:p>
            <a:pPr algn="ctr"/>
            <a:r>
              <a:rPr lang="zh-CN" altLang="en-US" sz="24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某某行业市场规模逐年增长</a:t>
            </a:r>
          </a:p>
        </p:txBody>
      </p:sp>
      <p:sp>
        <p:nvSpPr>
          <p:cNvPr id="10" name="TextBox 7"/>
          <p:cNvSpPr txBox="1"/>
          <p:nvPr/>
        </p:nvSpPr>
        <p:spPr>
          <a:xfrm>
            <a:off x="1109523" y="1784307"/>
            <a:ext cx="3262432" cy="338554"/>
          </a:xfrm>
          <a:prstGeom prst="rect">
            <a:avLst/>
          </a:prstGeom>
          <a:noFill/>
        </p:spPr>
        <p:txBody>
          <a:bodyPr wrap="none" rtlCol="0">
            <a:spAutoFit/>
          </a:bodyPr>
          <a:lstStyle/>
          <a:p>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（根据某某行业协会发布的数据）</a:t>
            </a:r>
          </a:p>
        </p:txBody>
      </p:sp>
      <p:sp>
        <p:nvSpPr>
          <p:cNvPr id="17" name="Freeform 11"/>
          <p:cNvSpPr>
            <a:spLocks/>
          </p:cNvSpPr>
          <p:nvPr/>
        </p:nvSpPr>
        <p:spPr bwMode="auto">
          <a:xfrm>
            <a:off x="2006502" y="3772780"/>
            <a:ext cx="1300911" cy="765082"/>
          </a:xfrm>
          <a:custGeom>
            <a:avLst/>
            <a:gdLst>
              <a:gd name="T0" fmla="*/ 0 w 2070"/>
              <a:gd name="T1" fmla="*/ 1214 h 1214"/>
              <a:gd name="T2" fmla="*/ 2070 w 2070"/>
              <a:gd name="T3" fmla="*/ 177 h 1214"/>
            </a:gdLst>
            <a:ahLst/>
            <a:cxnLst>
              <a:cxn ang="0">
                <a:pos x="T0" y="T1"/>
              </a:cxn>
              <a:cxn ang="0">
                <a:pos x="T2" y="T3"/>
              </a:cxn>
            </a:cxnLst>
            <a:rect l="0" t="0" r="r" b="b"/>
            <a:pathLst>
              <a:path w="2070" h="1214">
                <a:moveTo>
                  <a:pt x="0" y="1214"/>
                </a:moveTo>
                <a:cubicBezTo>
                  <a:pt x="269" y="321"/>
                  <a:pt x="979" y="0"/>
                  <a:pt x="2070" y="177"/>
                </a:cubicBezTo>
              </a:path>
            </a:pathLst>
          </a:custGeom>
          <a:noFill/>
          <a:ln w="9525" cap="flat">
            <a:solidFill>
              <a:schemeClr val="accent3"/>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Freeform 12"/>
          <p:cNvSpPr>
            <a:spLocks/>
          </p:cNvSpPr>
          <p:nvPr/>
        </p:nvSpPr>
        <p:spPr bwMode="auto">
          <a:xfrm>
            <a:off x="8466090" y="1840717"/>
            <a:ext cx="1300911" cy="765082"/>
          </a:xfrm>
          <a:custGeom>
            <a:avLst/>
            <a:gdLst>
              <a:gd name="T0" fmla="*/ 0 w 2071"/>
              <a:gd name="T1" fmla="*/ 1214 h 1214"/>
              <a:gd name="T2" fmla="*/ 2071 w 2071"/>
              <a:gd name="T3" fmla="*/ 178 h 1214"/>
            </a:gdLst>
            <a:ahLst/>
            <a:cxnLst>
              <a:cxn ang="0">
                <a:pos x="T0" y="T1"/>
              </a:cxn>
              <a:cxn ang="0">
                <a:pos x="T2" y="T3"/>
              </a:cxn>
            </a:cxnLst>
            <a:rect l="0" t="0" r="r" b="b"/>
            <a:pathLst>
              <a:path w="2071" h="1214">
                <a:moveTo>
                  <a:pt x="0" y="1214"/>
                </a:moveTo>
                <a:cubicBezTo>
                  <a:pt x="270" y="321"/>
                  <a:pt x="979" y="0"/>
                  <a:pt x="2071" y="178"/>
                </a:cubicBezTo>
              </a:path>
            </a:pathLst>
          </a:custGeom>
          <a:noFill/>
          <a:ln w="9525" cap="flat">
            <a:solidFill>
              <a:schemeClr val="accent3"/>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4" name="组合 3"/>
          <p:cNvGrpSpPr/>
          <p:nvPr/>
        </p:nvGrpSpPr>
        <p:grpSpPr>
          <a:xfrm>
            <a:off x="978489" y="4853133"/>
            <a:ext cx="1739900" cy="425927"/>
            <a:chOff x="844118" y="4916585"/>
            <a:chExt cx="1739900" cy="425927"/>
          </a:xfrm>
          <a:gradFill>
            <a:gsLst>
              <a:gs pos="100000">
                <a:srgbClr val="026EBB"/>
              </a:gs>
              <a:gs pos="0">
                <a:srgbClr val="038EDB"/>
              </a:gs>
            </a:gsLst>
            <a:lin ang="0" scaled="1"/>
          </a:gradFill>
        </p:grpSpPr>
        <p:sp>
          <p:nvSpPr>
            <p:cNvPr id="11" name="Rectangle 5"/>
            <p:cNvSpPr>
              <a:spLocks noChangeArrowheads="1"/>
            </p:cNvSpPr>
            <p:nvPr/>
          </p:nvSpPr>
          <p:spPr bwMode="auto">
            <a:xfrm>
              <a:off x="844118" y="4916585"/>
              <a:ext cx="1739900" cy="413880"/>
            </a:xfrm>
            <a:prstGeom prst="rect">
              <a:avLst/>
            </a:prstGeom>
            <a:grp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 name="TextBox 14"/>
            <p:cNvSpPr txBox="1"/>
            <p:nvPr/>
          </p:nvSpPr>
          <p:spPr>
            <a:xfrm>
              <a:off x="958714" y="4942402"/>
              <a:ext cx="1489573" cy="400110"/>
            </a:xfrm>
            <a:prstGeom prst="rect">
              <a:avLst/>
            </a:prstGeom>
            <a:noFill/>
          </p:spPr>
          <p:txBody>
            <a:bodyPr wrap="square" rtlCol="0">
              <a:spAutoFit/>
            </a:bodyPr>
            <a:lstStyle/>
            <a:p>
              <a:pPr algn="ctr"/>
              <a:r>
                <a:rPr lang="en-US" altLang="zh-CN"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2012</a:t>
              </a:r>
              <a:r>
                <a:rPr lang="zh-CN" altLang="en-US" sz="2000"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年</a:t>
              </a:r>
            </a:p>
          </p:txBody>
        </p:sp>
      </p:grpSp>
      <p:sp>
        <p:nvSpPr>
          <p:cNvPr id="20" name="TextBox 15"/>
          <p:cNvSpPr txBox="1"/>
          <p:nvPr/>
        </p:nvSpPr>
        <p:spPr>
          <a:xfrm>
            <a:off x="966463" y="5281582"/>
            <a:ext cx="1547590"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产值：</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亿</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5" name="组合 4"/>
          <p:cNvGrpSpPr/>
          <p:nvPr/>
        </p:nvGrpSpPr>
        <p:grpSpPr>
          <a:xfrm>
            <a:off x="3014674" y="4189558"/>
            <a:ext cx="1741488" cy="429137"/>
            <a:chOff x="2880303" y="4253010"/>
            <a:chExt cx="1741488" cy="429137"/>
          </a:xfrm>
          <a:gradFill>
            <a:gsLst>
              <a:gs pos="100000">
                <a:srgbClr val="026EBB"/>
              </a:gs>
              <a:gs pos="0">
                <a:srgbClr val="038EDB"/>
              </a:gs>
            </a:gsLst>
            <a:lin ang="0" scaled="1"/>
          </a:gradFill>
        </p:grpSpPr>
        <p:sp>
          <p:nvSpPr>
            <p:cNvPr id="12" name="Rectangle 6"/>
            <p:cNvSpPr>
              <a:spLocks noChangeArrowheads="1"/>
            </p:cNvSpPr>
            <p:nvPr/>
          </p:nvSpPr>
          <p:spPr bwMode="auto">
            <a:xfrm>
              <a:off x="2880303" y="4253010"/>
              <a:ext cx="1741488" cy="413880"/>
            </a:xfrm>
            <a:prstGeom prst="rect">
              <a:avLst/>
            </a:prstGeom>
            <a:grp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TextBox 14"/>
            <p:cNvSpPr txBox="1"/>
            <p:nvPr/>
          </p:nvSpPr>
          <p:spPr>
            <a:xfrm>
              <a:off x="2981422" y="4282037"/>
              <a:ext cx="1489573" cy="400110"/>
            </a:xfrm>
            <a:prstGeom prst="rect">
              <a:avLst/>
            </a:prstGeom>
            <a:noFill/>
          </p:spPr>
          <p:txBody>
            <a:bodyPr wrap="square" rtlCol="0">
              <a:spAutoFit/>
            </a:bodyPr>
            <a:lstStyle>
              <a:defPPr>
                <a:defRPr lang="zh-CN"/>
              </a:defPPr>
              <a:lvl1pPr algn="ctr">
                <a:defRPr sz="2000">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2013</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年</a:t>
              </a:r>
            </a:p>
          </p:txBody>
        </p:sp>
      </p:grpSp>
      <p:grpSp>
        <p:nvGrpSpPr>
          <p:cNvPr id="6" name="组合 5"/>
          <p:cNvGrpSpPr/>
          <p:nvPr/>
        </p:nvGrpSpPr>
        <p:grpSpPr>
          <a:xfrm>
            <a:off x="5027318" y="3572020"/>
            <a:ext cx="1741488" cy="416091"/>
            <a:chOff x="4892947" y="3635472"/>
            <a:chExt cx="1741488" cy="416091"/>
          </a:xfrm>
          <a:gradFill>
            <a:gsLst>
              <a:gs pos="100000">
                <a:srgbClr val="026EBB"/>
              </a:gs>
              <a:gs pos="0">
                <a:srgbClr val="038EDB"/>
              </a:gs>
            </a:gsLst>
            <a:lin ang="0" scaled="1"/>
          </a:gradFill>
        </p:grpSpPr>
        <p:sp>
          <p:nvSpPr>
            <p:cNvPr id="13" name="Rectangle 7"/>
            <p:cNvSpPr>
              <a:spLocks noChangeArrowheads="1"/>
            </p:cNvSpPr>
            <p:nvPr/>
          </p:nvSpPr>
          <p:spPr bwMode="auto">
            <a:xfrm>
              <a:off x="4892947" y="3635472"/>
              <a:ext cx="1741488" cy="413880"/>
            </a:xfrm>
            <a:prstGeom prst="rect">
              <a:avLst/>
            </a:prstGeom>
            <a:grp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TextBox 14"/>
            <p:cNvSpPr txBox="1"/>
            <p:nvPr/>
          </p:nvSpPr>
          <p:spPr>
            <a:xfrm>
              <a:off x="5023297" y="3651453"/>
              <a:ext cx="1489573" cy="400110"/>
            </a:xfrm>
            <a:prstGeom prst="rect">
              <a:avLst/>
            </a:prstGeom>
            <a:noFill/>
          </p:spPr>
          <p:txBody>
            <a:bodyPr wrap="square" rtlCol="0">
              <a:spAutoFit/>
            </a:bodyPr>
            <a:lstStyle>
              <a:defPPr>
                <a:defRPr lang="zh-CN"/>
              </a:defPPr>
              <a:lvl1pPr algn="ctr">
                <a:defRPr sz="2000">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2014</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年</a:t>
              </a:r>
            </a:p>
          </p:txBody>
        </p:sp>
      </p:grpSp>
      <p:grpSp>
        <p:nvGrpSpPr>
          <p:cNvPr id="7" name="组合 6"/>
          <p:cNvGrpSpPr/>
          <p:nvPr/>
        </p:nvGrpSpPr>
        <p:grpSpPr>
          <a:xfrm>
            <a:off x="7063426" y="2979883"/>
            <a:ext cx="1739900" cy="420805"/>
            <a:chOff x="6929055" y="3043335"/>
            <a:chExt cx="1739900" cy="420805"/>
          </a:xfrm>
          <a:gradFill>
            <a:gsLst>
              <a:gs pos="100000">
                <a:srgbClr val="026EBB"/>
              </a:gs>
              <a:gs pos="0">
                <a:srgbClr val="038EDB"/>
              </a:gs>
            </a:gsLst>
            <a:lin ang="0" scaled="1"/>
          </a:gradFill>
        </p:grpSpPr>
        <p:sp>
          <p:nvSpPr>
            <p:cNvPr id="14" name="Rectangle 8"/>
            <p:cNvSpPr>
              <a:spLocks noChangeArrowheads="1"/>
            </p:cNvSpPr>
            <p:nvPr/>
          </p:nvSpPr>
          <p:spPr bwMode="auto">
            <a:xfrm>
              <a:off x="6929055" y="3043335"/>
              <a:ext cx="1739900" cy="413880"/>
            </a:xfrm>
            <a:prstGeom prst="rect">
              <a:avLst/>
            </a:prstGeom>
            <a:grp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5" name="TextBox 14"/>
            <p:cNvSpPr txBox="1"/>
            <p:nvPr/>
          </p:nvSpPr>
          <p:spPr>
            <a:xfrm>
              <a:off x="7030577" y="3064030"/>
              <a:ext cx="1489573" cy="400110"/>
            </a:xfrm>
            <a:prstGeom prst="rect">
              <a:avLst/>
            </a:prstGeom>
            <a:noFill/>
          </p:spPr>
          <p:txBody>
            <a:bodyPr wrap="square" rtlCol="0">
              <a:spAutoFit/>
            </a:bodyPr>
            <a:lstStyle>
              <a:defPPr>
                <a:defRPr lang="zh-CN"/>
              </a:defPPr>
              <a:lvl1pPr algn="ctr">
                <a:defRPr sz="2000">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2015</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年</a:t>
              </a:r>
            </a:p>
          </p:txBody>
        </p:sp>
      </p:grpSp>
      <p:grpSp>
        <p:nvGrpSpPr>
          <p:cNvPr id="8" name="组合 7"/>
          <p:cNvGrpSpPr/>
          <p:nvPr/>
        </p:nvGrpSpPr>
        <p:grpSpPr>
          <a:xfrm>
            <a:off x="9130651" y="2329008"/>
            <a:ext cx="1741488" cy="413880"/>
            <a:chOff x="8996280" y="2392460"/>
            <a:chExt cx="1741488" cy="413880"/>
          </a:xfrm>
          <a:gradFill>
            <a:gsLst>
              <a:gs pos="100000">
                <a:srgbClr val="026EBB"/>
              </a:gs>
              <a:gs pos="0">
                <a:srgbClr val="038EDB"/>
              </a:gs>
            </a:gsLst>
            <a:lin ang="0" scaled="1"/>
          </a:gradFill>
        </p:grpSpPr>
        <p:sp>
          <p:nvSpPr>
            <p:cNvPr id="15" name="Rectangle 9"/>
            <p:cNvSpPr>
              <a:spLocks noChangeArrowheads="1"/>
            </p:cNvSpPr>
            <p:nvPr/>
          </p:nvSpPr>
          <p:spPr bwMode="auto">
            <a:xfrm>
              <a:off x="8996280" y="2392460"/>
              <a:ext cx="1741488" cy="413880"/>
            </a:xfrm>
            <a:prstGeom prst="rect">
              <a:avLst/>
            </a:prstGeom>
            <a:grpFill/>
            <a:ln w="28575">
              <a:solidFill>
                <a:schemeClr val="accent2"/>
              </a:solidFill>
              <a:round/>
              <a:headEnd/>
              <a:tailEnd/>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7" name="TextBox 14"/>
            <p:cNvSpPr txBox="1"/>
            <p:nvPr/>
          </p:nvSpPr>
          <p:spPr>
            <a:xfrm>
              <a:off x="9099139" y="2399345"/>
              <a:ext cx="1489573" cy="400110"/>
            </a:xfrm>
            <a:prstGeom prst="rect">
              <a:avLst/>
            </a:prstGeom>
            <a:noFill/>
          </p:spPr>
          <p:txBody>
            <a:bodyPr wrap="square" rtlCol="0">
              <a:spAutoFit/>
            </a:bodyPr>
            <a:lstStyle>
              <a:defPPr>
                <a:defRPr lang="zh-CN"/>
              </a:defPPr>
              <a:lvl1pPr algn="ctr">
                <a:defRPr sz="2000">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2016</a:t>
              </a:r>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年</a:t>
              </a:r>
            </a:p>
          </p:txBody>
        </p:sp>
      </p:grpSp>
      <p:sp>
        <p:nvSpPr>
          <p:cNvPr id="29" name="Freeform 12"/>
          <p:cNvSpPr>
            <a:spLocks/>
          </p:cNvSpPr>
          <p:nvPr/>
        </p:nvSpPr>
        <p:spPr bwMode="auto">
          <a:xfrm>
            <a:off x="4345596" y="3084665"/>
            <a:ext cx="1300911" cy="765082"/>
          </a:xfrm>
          <a:custGeom>
            <a:avLst/>
            <a:gdLst>
              <a:gd name="T0" fmla="*/ 0 w 2071"/>
              <a:gd name="T1" fmla="*/ 1214 h 1214"/>
              <a:gd name="T2" fmla="*/ 2071 w 2071"/>
              <a:gd name="T3" fmla="*/ 178 h 1214"/>
            </a:gdLst>
            <a:ahLst/>
            <a:cxnLst>
              <a:cxn ang="0">
                <a:pos x="T0" y="T1"/>
              </a:cxn>
              <a:cxn ang="0">
                <a:pos x="T2" y="T3"/>
              </a:cxn>
            </a:cxnLst>
            <a:rect l="0" t="0" r="r" b="b"/>
            <a:pathLst>
              <a:path w="2071" h="1214">
                <a:moveTo>
                  <a:pt x="0" y="1214"/>
                </a:moveTo>
                <a:cubicBezTo>
                  <a:pt x="270" y="321"/>
                  <a:pt x="979" y="0"/>
                  <a:pt x="2071" y="178"/>
                </a:cubicBezTo>
              </a:path>
            </a:pathLst>
          </a:custGeom>
          <a:noFill/>
          <a:ln w="9525" cap="flat">
            <a:solidFill>
              <a:schemeClr val="accent3"/>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Freeform 12"/>
          <p:cNvSpPr>
            <a:spLocks/>
          </p:cNvSpPr>
          <p:nvPr/>
        </p:nvSpPr>
        <p:spPr bwMode="auto">
          <a:xfrm>
            <a:off x="6405843" y="2420886"/>
            <a:ext cx="1300911" cy="765082"/>
          </a:xfrm>
          <a:custGeom>
            <a:avLst/>
            <a:gdLst>
              <a:gd name="T0" fmla="*/ 0 w 2071"/>
              <a:gd name="T1" fmla="*/ 1214 h 1214"/>
              <a:gd name="T2" fmla="*/ 2071 w 2071"/>
              <a:gd name="T3" fmla="*/ 178 h 1214"/>
            </a:gdLst>
            <a:ahLst/>
            <a:cxnLst>
              <a:cxn ang="0">
                <a:pos x="T0" y="T1"/>
              </a:cxn>
              <a:cxn ang="0">
                <a:pos x="T2" y="T3"/>
              </a:cxn>
            </a:cxnLst>
            <a:rect l="0" t="0" r="r" b="b"/>
            <a:pathLst>
              <a:path w="2071" h="1214">
                <a:moveTo>
                  <a:pt x="0" y="1214"/>
                </a:moveTo>
                <a:cubicBezTo>
                  <a:pt x="270" y="321"/>
                  <a:pt x="979" y="0"/>
                  <a:pt x="2071" y="178"/>
                </a:cubicBezTo>
              </a:path>
            </a:pathLst>
          </a:custGeom>
          <a:noFill/>
          <a:ln w="9525" cap="flat">
            <a:solidFill>
              <a:schemeClr val="accent3"/>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2" name="TextBox 15"/>
          <p:cNvSpPr txBox="1"/>
          <p:nvPr/>
        </p:nvSpPr>
        <p:spPr>
          <a:xfrm>
            <a:off x="966462" y="5605432"/>
            <a:ext cx="1801887"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10</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万人次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3" name="TextBox 15"/>
          <p:cNvSpPr txBox="1"/>
          <p:nvPr/>
        </p:nvSpPr>
        <p:spPr>
          <a:xfrm>
            <a:off x="3086785" y="4652932"/>
            <a:ext cx="1547590"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产值：</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30</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亿</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TextBox 15"/>
          <p:cNvSpPr txBox="1"/>
          <p:nvPr/>
        </p:nvSpPr>
        <p:spPr>
          <a:xfrm>
            <a:off x="3086784" y="4976782"/>
            <a:ext cx="1801887"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18</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万人次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5" name="TextBox 15"/>
          <p:cNvSpPr txBox="1"/>
          <p:nvPr/>
        </p:nvSpPr>
        <p:spPr>
          <a:xfrm>
            <a:off x="5132767" y="4043332"/>
            <a:ext cx="1547590"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产值：</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65</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亿</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6" name="TextBox 15"/>
          <p:cNvSpPr txBox="1"/>
          <p:nvPr/>
        </p:nvSpPr>
        <p:spPr>
          <a:xfrm>
            <a:off x="5132766" y="4367182"/>
            <a:ext cx="1927283"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35</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万人次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7" name="TextBox 15"/>
          <p:cNvSpPr txBox="1"/>
          <p:nvPr/>
        </p:nvSpPr>
        <p:spPr>
          <a:xfrm>
            <a:off x="7199037" y="3490882"/>
            <a:ext cx="1547590"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产值：</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95</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亿</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8" name="TextBox 15"/>
          <p:cNvSpPr txBox="1"/>
          <p:nvPr/>
        </p:nvSpPr>
        <p:spPr>
          <a:xfrm>
            <a:off x="7199036" y="3814732"/>
            <a:ext cx="1927283"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50</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万人次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TextBox 15"/>
          <p:cNvSpPr txBox="1"/>
          <p:nvPr/>
        </p:nvSpPr>
        <p:spPr>
          <a:xfrm>
            <a:off x="9196412" y="2824132"/>
            <a:ext cx="1547590"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产值：</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160</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亿</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TextBox 15"/>
          <p:cNvSpPr txBox="1"/>
          <p:nvPr/>
        </p:nvSpPr>
        <p:spPr>
          <a:xfrm>
            <a:off x="9196411" y="3147982"/>
            <a:ext cx="1927283" cy="369332"/>
          </a:xfrm>
          <a:prstGeom prst="rect">
            <a:avLst/>
          </a:prstGeom>
          <a:noFill/>
        </p:spPr>
        <p:txBody>
          <a:bodyPr wrap="square" rtlCol="0">
            <a:spAutoFit/>
          </a:body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用户：</a:t>
            </a: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106</a:t>
            </a:r>
            <a:r>
              <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rPr>
              <a:t>万人次</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 name="文本框 1"/>
          <p:cNvSpPr txBox="1"/>
          <p:nvPr/>
        </p:nvSpPr>
        <p:spPr>
          <a:xfrm>
            <a:off x="1875080" y="3383099"/>
            <a:ext cx="1000595" cy="523220"/>
          </a:xfrm>
          <a:prstGeom prst="rect">
            <a:avLst/>
          </a:prstGeom>
          <a:noFill/>
        </p:spPr>
        <p:txBody>
          <a:bodyPr wrap="none" rtlCol="0">
            <a:spAutoFit/>
          </a:bodyPr>
          <a:lstStyle/>
          <a:p>
            <a:r>
              <a:rPr lang="en-US" altLang="zh-CN"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8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50%</a:t>
            </a:r>
            <a:endPar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文本框 40"/>
          <p:cNvSpPr txBox="1"/>
          <p:nvPr/>
        </p:nvSpPr>
        <p:spPr>
          <a:xfrm>
            <a:off x="4410022" y="2644853"/>
            <a:ext cx="1199367" cy="523220"/>
          </a:xfrm>
          <a:prstGeom prst="rect">
            <a:avLst/>
          </a:prstGeom>
          <a:noFill/>
        </p:spPr>
        <p:txBody>
          <a:bodyPr wrap="none" rtlCol="0">
            <a:spAutoFit/>
          </a:bodyPr>
          <a:lstStyle/>
          <a:p>
            <a:r>
              <a:rPr lang="en-US" altLang="zh-CN"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8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121%</a:t>
            </a:r>
            <a:endPar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3" name="文本框 42"/>
          <p:cNvSpPr txBox="1"/>
          <p:nvPr/>
        </p:nvSpPr>
        <p:spPr>
          <a:xfrm>
            <a:off x="6478290" y="2025691"/>
            <a:ext cx="1000595" cy="523220"/>
          </a:xfrm>
          <a:prstGeom prst="rect">
            <a:avLst/>
          </a:prstGeom>
          <a:noFill/>
        </p:spPr>
        <p:txBody>
          <a:bodyPr wrap="none" rtlCol="0">
            <a:spAutoFit/>
          </a:bodyPr>
          <a:lstStyle/>
          <a:p>
            <a:r>
              <a:rPr lang="en-US" altLang="zh-CN"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8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89%</a:t>
            </a:r>
            <a:endPar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4" name="文本框 43"/>
          <p:cNvSpPr txBox="1"/>
          <p:nvPr/>
        </p:nvSpPr>
        <p:spPr>
          <a:xfrm>
            <a:off x="8208666" y="1456252"/>
            <a:ext cx="1000595" cy="523220"/>
          </a:xfrm>
          <a:prstGeom prst="rect">
            <a:avLst/>
          </a:prstGeom>
          <a:noFill/>
        </p:spPr>
        <p:txBody>
          <a:bodyPr wrap="none" rtlCol="0">
            <a:spAutoFit/>
          </a:bodyPr>
          <a:lstStyle/>
          <a:p>
            <a:r>
              <a:rPr lang="en-US" altLang="zh-CN"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a:t>
            </a:r>
            <a:r>
              <a:rPr lang="en-US" altLang="zh-CN" sz="28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75%</a:t>
            </a:r>
            <a:endParaRPr lang="zh-CN" altLang="en-US"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8" name="TextBox 6"/>
          <p:cNvSpPr txBox="1"/>
          <p:nvPr/>
        </p:nvSpPr>
        <p:spPr>
          <a:xfrm>
            <a:off x="9184072" y="5419915"/>
            <a:ext cx="1715533" cy="769441"/>
          </a:xfrm>
          <a:prstGeom prst="rect">
            <a:avLst/>
          </a:prstGeom>
          <a:noFill/>
        </p:spPr>
        <p:txBody>
          <a:bodyPr wrap="none" rtlCol="0">
            <a:spAutoFit/>
          </a:bodyPr>
          <a:lstStyle/>
          <a:p>
            <a:pPr algn="ctr"/>
            <a:r>
              <a:rPr lang="en-US" altLang="zh-CN" sz="44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83.5%</a:t>
            </a:r>
            <a:endParaRPr lang="zh-CN" altLang="en-US" sz="3200"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 name="矩形 2"/>
          <p:cNvSpPr/>
          <p:nvPr/>
        </p:nvSpPr>
        <p:spPr>
          <a:xfrm>
            <a:off x="7131964" y="5713038"/>
            <a:ext cx="2236510" cy="400110"/>
          </a:xfrm>
          <a:prstGeom prst="rect">
            <a:avLst/>
          </a:prstGeom>
        </p:spPr>
        <p:txBody>
          <a:bodyPr wrap="none">
            <a:spAutoFit/>
          </a:bodyPr>
          <a:lstStyle/>
          <a:p>
            <a:r>
              <a:rPr lang="zh-CN" altLang="en-US" sz="20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年平均增长率超过</a:t>
            </a:r>
          </a:p>
        </p:txBody>
      </p:sp>
    </p:spTree>
    <p:extLst>
      <p:ext uri="{BB962C8B-B14F-4D97-AF65-F5344CB8AC3E}">
        <p14:creationId xmlns:p14="http://schemas.microsoft.com/office/powerpoint/2010/main" val="2996781764"/>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anim calcmode="lin" valueType="num">
                                      <p:cBhvr>
                                        <p:cTn id="29" dur="500" fill="hold"/>
                                        <p:tgtEl>
                                          <p:spTgt spid="10"/>
                                        </p:tgtEl>
                                        <p:attrNameLst>
                                          <p:attrName>ppt_x</p:attrName>
                                        </p:attrNameLst>
                                      </p:cBhvr>
                                      <p:tavLst>
                                        <p:tav tm="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1920"/>
                            </p:stCondLst>
                            <p:childTnLst>
                              <p:par>
                                <p:cTn id="32" presetID="31"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style.rotation</p:attrName>
                                        </p:attrNameLst>
                                      </p:cBhvr>
                                      <p:tavLst>
                                        <p:tav tm="0">
                                          <p:val>
                                            <p:fltVal val="90"/>
                                          </p:val>
                                        </p:tav>
                                        <p:tav tm="100000">
                                          <p:val>
                                            <p:fltVal val="0"/>
                                          </p:val>
                                        </p:tav>
                                      </p:tavLst>
                                    </p:anim>
                                    <p:animEffect transition="in" filter="fade">
                                      <p:cBhvr>
                                        <p:cTn id="37" dur="500"/>
                                        <p:tgtEl>
                                          <p:spTgt spid="4"/>
                                        </p:tgtEl>
                                      </p:cBhvr>
                                    </p:animEffect>
                                  </p:childTnLst>
                                </p:cTn>
                              </p:par>
                              <p:par>
                                <p:cTn id="38" presetID="8" presetClass="emph" presetSubtype="0" fill="hold" nodeType="withEffect">
                                  <p:stCondLst>
                                    <p:cond delay="0"/>
                                  </p:stCondLst>
                                  <p:childTnLst>
                                    <p:animRot by="21600000">
                                      <p:cBhvr>
                                        <p:cTn id="39" dur="500" fill="hold"/>
                                        <p:tgtEl>
                                          <p:spTgt spid="4"/>
                                        </p:tgtEl>
                                        <p:attrNameLst>
                                          <p:attrName>r</p:attrName>
                                        </p:attrNameLst>
                                      </p:cBhvr>
                                    </p:animRot>
                                  </p:childTnLst>
                                </p:cTn>
                              </p:par>
                            </p:childTnLst>
                          </p:cTn>
                        </p:par>
                        <p:par>
                          <p:cTn id="40" fill="hold">
                            <p:stCondLst>
                              <p:cond delay="242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par>
                          <p:cTn id="47" fill="hold">
                            <p:stCondLst>
                              <p:cond delay="2920"/>
                            </p:stCondLst>
                            <p:childTnLst>
                              <p:par>
                                <p:cTn id="48" presetID="22" presetClass="entr" presetSubtype="4"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down)">
                                      <p:cBhvr>
                                        <p:cTn id="50" dur="500"/>
                                        <p:tgtEl>
                                          <p:spTgt spid="17"/>
                                        </p:tgtEl>
                                      </p:cBhvr>
                                    </p:animEffect>
                                  </p:childTnLst>
                                </p:cTn>
                              </p:par>
                            </p:childTnLst>
                          </p:cTn>
                        </p:par>
                        <p:par>
                          <p:cTn id="51" fill="hold">
                            <p:stCondLst>
                              <p:cond delay="342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2"/>
                                        </p:tgtEl>
                                        <p:attrNameLst>
                                          <p:attrName>style.visibility</p:attrName>
                                        </p:attrNameLst>
                                      </p:cBhvr>
                                      <p:to>
                                        <p:strVal val="visible"/>
                                      </p:to>
                                    </p:set>
                                    <p:anim by="(-#ppt_w*2)" calcmode="lin" valueType="num">
                                      <p:cBhvr rctx="PPT">
                                        <p:cTn id="54" dur="150" autoRev="1" fill="hold">
                                          <p:stCondLst>
                                            <p:cond delay="0"/>
                                          </p:stCondLst>
                                        </p:cTn>
                                        <p:tgtEl>
                                          <p:spTgt spid="2"/>
                                        </p:tgtEl>
                                        <p:attrNameLst>
                                          <p:attrName>ppt_w</p:attrName>
                                        </p:attrNameLst>
                                      </p:cBhvr>
                                    </p:anim>
                                    <p:anim by="(#ppt_w*0.50)" calcmode="lin" valueType="num">
                                      <p:cBhvr>
                                        <p:cTn id="55" dur="150" decel="50000" autoRev="1" fill="hold">
                                          <p:stCondLst>
                                            <p:cond delay="0"/>
                                          </p:stCondLst>
                                        </p:cTn>
                                        <p:tgtEl>
                                          <p:spTgt spid="2"/>
                                        </p:tgtEl>
                                        <p:attrNameLst>
                                          <p:attrName>ppt_x</p:attrName>
                                        </p:attrNameLst>
                                      </p:cBhvr>
                                    </p:anim>
                                    <p:anim from="(-#ppt_h/2)" to="(#ppt_y)" calcmode="lin" valueType="num">
                                      <p:cBhvr>
                                        <p:cTn id="56" dur="300" fill="hold">
                                          <p:stCondLst>
                                            <p:cond delay="0"/>
                                          </p:stCondLst>
                                        </p:cTn>
                                        <p:tgtEl>
                                          <p:spTgt spid="2"/>
                                        </p:tgtEl>
                                        <p:attrNameLst>
                                          <p:attrName>ppt_y</p:attrName>
                                        </p:attrNameLst>
                                      </p:cBhvr>
                                    </p:anim>
                                    <p:animRot by="21600000">
                                      <p:cBhvr>
                                        <p:cTn id="57" dur="300" fill="hold">
                                          <p:stCondLst>
                                            <p:cond delay="0"/>
                                          </p:stCondLst>
                                        </p:cTn>
                                        <p:tgtEl>
                                          <p:spTgt spid="2"/>
                                        </p:tgtEl>
                                        <p:attrNameLst>
                                          <p:attrName>r</p:attrName>
                                        </p:attrNameLst>
                                      </p:cBhvr>
                                    </p:animRot>
                                  </p:childTnLst>
                                </p:cTn>
                              </p:par>
                            </p:childTnLst>
                          </p:cTn>
                        </p:par>
                        <p:par>
                          <p:cTn id="58" fill="hold">
                            <p:stCondLst>
                              <p:cond delay="3810"/>
                            </p:stCondLst>
                            <p:childTnLst>
                              <p:par>
                                <p:cTn id="59" presetID="31" presetClass="entr" presetSubtype="0"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 calcmode="lin" valueType="num">
                                      <p:cBhvr>
                                        <p:cTn id="63" dur="500" fill="hold"/>
                                        <p:tgtEl>
                                          <p:spTgt spid="5"/>
                                        </p:tgtEl>
                                        <p:attrNameLst>
                                          <p:attrName>style.rotation</p:attrName>
                                        </p:attrNameLst>
                                      </p:cBhvr>
                                      <p:tavLst>
                                        <p:tav tm="0">
                                          <p:val>
                                            <p:fltVal val="90"/>
                                          </p:val>
                                        </p:tav>
                                        <p:tav tm="100000">
                                          <p:val>
                                            <p:fltVal val="0"/>
                                          </p:val>
                                        </p:tav>
                                      </p:tavLst>
                                    </p:anim>
                                    <p:animEffect transition="in" filter="fade">
                                      <p:cBhvr>
                                        <p:cTn id="64" dur="500"/>
                                        <p:tgtEl>
                                          <p:spTgt spid="5"/>
                                        </p:tgtEl>
                                      </p:cBhvr>
                                    </p:animEffect>
                                  </p:childTnLst>
                                </p:cTn>
                              </p:par>
                              <p:par>
                                <p:cTn id="65" presetID="8" presetClass="emph" presetSubtype="0" fill="hold" nodeType="withEffect">
                                  <p:stCondLst>
                                    <p:cond delay="0"/>
                                  </p:stCondLst>
                                  <p:childTnLst>
                                    <p:animRot by="21600000">
                                      <p:cBhvr>
                                        <p:cTn id="66" dur="500" fill="hold"/>
                                        <p:tgtEl>
                                          <p:spTgt spid="5"/>
                                        </p:tgtEl>
                                        <p:attrNameLst>
                                          <p:attrName>r</p:attrName>
                                        </p:attrNameLst>
                                      </p:cBhvr>
                                    </p:animRot>
                                  </p:childTnLst>
                                </p:cTn>
                              </p:par>
                            </p:childTnLst>
                          </p:cTn>
                        </p:par>
                        <p:par>
                          <p:cTn id="67" fill="hold">
                            <p:stCondLst>
                              <p:cond delay="4310"/>
                            </p:stCondLst>
                            <p:childTnLst>
                              <p:par>
                                <p:cTn id="68" presetID="22" presetClass="entr" presetSubtype="8"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left)">
                                      <p:cBhvr>
                                        <p:cTn id="73" dur="500"/>
                                        <p:tgtEl>
                                          <p:spTgt spid="34"/>
                                        </p:tgtEl>
                                      </p:cBhvr>
                                    </p:animEffect>
                                  </p:childTnLst>
                                </p:cTn>
                              </p:par>
                            </p:childTnLst>
                          </p:cTn>
                        </p:par>
                        <p:par>
                          <p:cTn id="74" fill="hold">
                            <p:stCondLst>
                              <p:cond delay="4810"/>
                            </p:stCondLst>
                            <p:childTnLst>
                              <p:par>
                                <p:cTn id="75" presetID="22" presetClass="entr" presetSubtype="4"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down)">
                                      <p:cBhvr>
                                        <p:cTn id="77" dur="500"/>
                                        <p:tgtEl>
                                          <p:spTgt spid="29"/>
                                        </p:tgtEl>
                                      </p:cBhvr>
                                    </p:animEffect>
                                  </p:childTnLst>
                                </p:cTn>
                              </p:par>
                            </p:childTnLst>
                          </p:cTn>
                        </p:par>
                        <p:par>
                          <p:cTn id="78" fill="hold">
                            <p:stCondLst>
                              <p:cond delay="5310"/>
                            </p:stCondLst>
                            <p:childTnLst>
                              <p:par>
                                <p:cTn id="79" presetID="56" presetClass="entr" presetSubtype="0" fill="hold" grpId="0" nodeType="afterEffect">
                                  <p:stCondLst>
                                    <p:cond delay="0"/>
                                  </p:stCondLst>
                                  <p:iterate type="lt">
                                    <p:tmPct val="10000"/>
                                  </p:iterate>
                                  <p:childTnLst>
                                    <p:set>
                                      <p:cBhvr>
                                        <p:cTn id="80" dur="1" fill="hold">
                                          <p:stCondLst>
                                            <p:cond delay="0"/>
                                          </p:stCondLst>
                                        </p:cTn>
                                        <p:tgtEl>
                                          <p:spTgt spid="41"/>
                                        </p:tgtEl>
                                        <p:attrNameLst>
                                          <p:attrName>style.visibility</p:attrName>
                                        </p:attrNameLst>
                                      </p:cBhvr>
                                      <p:to>
                                        <p:strVal val="visible"/>
                                      </p:to>
                                    </p:set>
                                    <p:anim by="(-#ppt_w*2)" calcmode="lin" valueType="num">
                                      <p:cBhvr rctx="PPT">
                                        <p:cTn id="81" dur="150" autoRev="1" fill="hold">
                                          <p:stCondLst>
                                            <p:cond delay="0"/>
                                          </p:stCondLst>
                                        </p:cTn>
                                        <p:tgtEl>
                                          <p:spTgt spid="41"/>
                                        </p:tgtEl>
                                        <p:attrNameLst>
                                          <p:attrName>ppt_w</p:attrName>
                                        </p:attrNameLst>
                                      </p:cBhvr>
                                    </p:anim>
                                    <p:anim by="(#ppt_w*0.50)" calcmode="lin" valueType="num">
                                      <p:cBhvr>
                                        <p:cTn id="82" dur="150" decel="50000" autoRev="1" fill="hold">
                                          <p:stCondLst>
                                            <p:cond delay="0"/>
                                          </p:stCondLst>
                                        </p:cTn>
                                        <p:tgtEl>
                                          <p:spTgt spid="41"/>
                                        </p:tgtEl>
                                        <p:attrNameLst>
                                          <p:attrName>ppt_x</p:attrName>
                                        </p:attrNameLst>
                                      </p:cBhvr>
                                    </p:anim>
                                    <p:anim from="(-#ppt_h/2)" to="(#ppt_y)" calcmode="lin" valueType="num">
                                      <p:cBhvr>
                                        <p:cTn id="83" dur="300" fill="hold">
                                          <p:stCondLst>
                                            <p:cond delay="0"/>
                                          </p:stCondLst>
                                        </p:cTn>
                                        <p:tgtEl>
                                          <p:spTgt spid="41"/>
                                        </p:tgtEl>
                                        <p:attrNameLst>
                                          <p:attrName>ppt_y</p:attrName>
                                        </p:attrNameLst>
                                      </p:cBhvr>
                                    </p:anim>
                                    <p:animRot by="21600000">
                                      <p:cBhvr>
                                        <p:cTn id="84" dur="300" fill="hold">
                                          <p:stCondLst>
                                            <p:cond delay="0"/>
                                          </p:stCondLst>
                                        </p:cTn>
                                        <p:tgtEl>
                                          <p:spTgt spid="41"/>
                                        </p:tgtEl>
                                        <p:attrNameLst>
                                          <p:attrName>r</p:attrName>
                                        </p:attrNameLst>
                                      </p:cBhvr>
                                    </p:animRot>
                                  </p:childTnLst>
                                </p:cTn>
                              </p:par>
                            </p:childTnLst>
                          </p:cTn>
                        </p:par>
                        <p:par>
                          <p:cTn id="85" fill="hold">
                            <p:stCondLst>
                              <p:cond delay="5730"/>
                            </p:stCondLst>
                            <p:childTnLst>
                              <p:par>
                                <p:cTn id="86" presetID="31" presetClass="entr" presetSubtype="0" fill="hold" nodeType="afterEffect">
                                  <p:stCondLst>
                                    <p:cond delay="0"/>
                                  </p:stCondLst>
                                  <p:childTnLst>
                                    <p:set>
                                      <p:cBhvr>
                                        <p:cTn id="87" dur="1" fill="hold">
                                          <p:stCondLst>
                                            <p:cond delay="0"/>
                                          </p:stCondLst>
                                        </p:cTn>
                                        <p:tgtEl>
                                          <p:spTgt spid="6"/>
                                        </p:tgtEl>
                                        <p:attrNameLst>
                                          <p:attrName>style.visibility</p:attrName>
                                        </p:attrNameLst>
                                      </p:cBhvr>
                                      <p:to>
                                        <p:strVal val="visible"/>
                                      </p:to>
                                    </p:set>
                                    <p:anim calcmode="lin" valueType="num">
                                      <p:cBhvr>
                                        <p:cTn id="88" dur="500" fill="hold"/>
                                        <p:tgtEl>
                                          <p:spTgt spid="6"/>
                                        </p:tgtEl>
                                        <p:attrNameLst>
                                          <p:attrName>ppt_w</p:attrName>
                                        </p:attrNameLst>
                                      </p:cBhvr>
                                      <p:tavLst>
                                        <p:tav tm="0">
                                          <p:val>
                                            <p:fltVal val="0"/>
                                          </p:val>
                                        </p:tav>
                                        <p:tav tm="100000">
                                          <p:val>
                                            <p:strVal val="#ppt_w"/>
                                          </p:val>
                                        </p:tav>
                                      </p:tavLst>
                                    </p:anim>
                                    <p:anim calcmode="lin" valueType="num">
                                      <p:cBhvr>
                                        <p:cTn id="89" dur="500" fill="hold"/>
                                        <p:tgtEl>
                                          <p:spTgt spid="6"/>
                                        </p:tgtEl>
                                        <p:attrNameLst>
                                          <p:attrName>ppt_h</p:attrName>
                                        </p:attrNameLst>
                                      </p:cBhvr>
                                      <p:tavLst>
                                        <p:tav tm="0">
                                          <p:val>
                                            <p:fltVal val="0"/>
                                          </p:val>
                                        </p:tav>
                                        <p:tav tm="100000">
                                          <p:val>
                                            <p:strVal val="#ppt_h"/>
                                          </p:val>
                                        </p:tav>
                                      </p:tavLst>
                                    </p:anim>
                                    <p:anim calcmode="lin" valueType="num">
                                      <p:cBhvr>
                                        <p:cTn id="90" dur="500" fill="hold"/>
                                        <p:tgtEl>
                                          <p:spTgt spid="6"/>
                                        </p:tgtEl>
                                        <p:attrNameLst>
                                          <p:attrName>style.rotation</p:attrName>
                                        </p:attrNameLst>
                                      </p:cBhvr>
                                      <p:tavLst>
                                        <p:tav tm="0">
                                          <p:val>
                                            <p:fltVal val="90"/>
                                          </p:val>
                                        </p:tav>
                                        <p:tav tm="100000">
                                          <p:val>
                                            <p:fltVal val="0"/>
                                          </p:val>
                                        </p:tav>
                                      </p:tavLst>
                                    </p:anim>
                                    <p:animEffect transition="in" filter="fade">
                                      <p:cBhvr>
                                        <p:cTn id="91" dur="500"/>
                                        <p:tgtEl>
                                          <p:spTgt spid="6"/>
                                        </p:tgtEl>
                                      </p:cBhvr>
                                    </p:animEffect>
                                  </p:childTnLst>
                                </p:cTn>
                              </p:par>
                              <p:par>
                                <p:cTn id="92" presetID="8" presetClass="emph" presetSubtype="0" fill="hold" nodeType="withEffect">
                                  <p:stCondLst>
                                    <p:cond delay="0"/>
                                  </p:stCondLst>
                                  <p:childTnLst>
                                    <p:animRot by="21600000">
                                      <p:cBhvr>
                                        <p:cTn id="93" dur="500" fill="hold"/>
                                        <p:tgtEl>
                                          <p:spTgt spid="6"/>
                                        </p:tgtEl>
                                        <p:attrNameLst>
                                          <p:attrName>r</p:attrName>
                                        </p:attrNameLst>
                                      </p:cBhvr>
                                    </p:animRot>
                                  </p:childTnLst>
                                </p:cTn>
                              </p:par>
                            </p:childTnLst>
                          </p:cTn>
                        </p:par>
                        <p:par>
                          <p:cTn id="94" fill="hold">
                            <p:stCondLst>
                              <p:cond delay="6230"/>
                            </p:stCondLst>
                            <p:childTnLst>
                              <p:par>
                                <p:cTn id="95" presetID="22" presetClass="entr" presetSubtype="8"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wipe(left)">
                                      <p:cBhvr>
                                        <p:cTn id="97" dur="500"/>
                                        <p:tgtEl>
                                          <p:spTgt spid="3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wipe(left)">
                                      <p:cBhvr>
                                        <p:cTn id="100" dur="500"/>
                                        <p:tgtEl>
                                          <p:spTgt spid="36"/>
                                        </p:tgtEl>
                                      </p:cBhvr>
                                    </p:animEffect>
                                  </p:childTnLst>
                                </p:cTn>
                              </p:par>
                            </p:childTnLst>
                          </p:cTn>
                        </p:par>
                        <p:par>
                          <p:cTn id="101" fill="hold">
                            <p:stCondLst>
                              <p:cond delay="6730"/>
                            </p:stCondLst>
                            <p:childTnLst>
                              <p:par>
                                <p:cTn id="102" presetID="22" presetClass="entr" presetSubtype="4" fill="hold" grpId="0" nodeType="after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wipe(down)">
                                      <p:cBhvr>
                                        <p:cTn id="104" dur="500"/>
                                        <p:tgtEl>
                                          <p:spTgt spid="31"/>
                                        </p:tgtEl>
                                      </p:cBhvr>
                                    </p:animEffect>
                                  </p:childTnLst>
                                </p:cTn>
                              </p:par>
                            </p:childTnLst>
                          </p:cTn>
                        </p:par>
                        <p:par>
                          <p:cTn id="105" fill="hold">
                            <p:stCondLst>
                              <p:cond delay="7230"/>
                            </p:stCondLst>
                            <p:childTnLst>
                              <p:par>
                                <p:cTn id="106" presetID="56" presetClass="entr" presetSubtype="0" fill="hold" grpId="0" nodeType="afterEffect">
                                  <p:stCondLst>
                                    <p:cond delay="0"/>
                                  </p:stCondLst>
                                  <p:iterate type="lt">
                                    <p:tmPct val="10000"/>
                                  </p:iterate>
                                  <p:childTnLst>
                                    <p:set>
                                      <p:cBhvr>
                                        <p:cTn id="107" dur="1" fill="hold">
                                          <p:stCondLst>
                                            <p:cond delay="0"/>
                                          </p:stCondLst>
                                        </p:cTn>
                                        <p:tgtEl>
                                          <p:spTgt spid="43"/>
                                        </p:tgtEl>
                                        <p:attrNameLst>
                                          <p:attrName>style.visibility</p:attrName>
                                        </p:attrNameLst>
                                      </p:cBhvr>
                                      <p:to>
                                        <p:strVal val="visible"/>
                                      </p:to>
                                    </p:set>
                                    <p:anim by="(-#ppt_w*2)" calcmode="lin" valueType="num">
                                      <p:cBhvr rctx="PPT">
                                        <p:cTn id="108" dur="150" autoRev="1" fill="hold">
                                          <p:stCondLst>
                                            <p:cond delay="0"/>
                                          </p:stCondLst>
                                        </p:cTn>
                                        <p:tgtEl>
                                          <p:spTgt spid="43"/>
                                        </p:tgtEl>
                                        <p:attrNameLst>
                                          <p:attrName>ppt_w</p:attrName>
                                        </p:attrNameLst>
                                      </p:cBhvr>
                                    </p:anim>
                                    <p:anim by="(#ppt_w*0.50)" calcmode="lin" valueType="num">
                                      <p:cBhvr>
                                        <p:cTn id="109" dur="150" decel="50000" autoRev="1" fill="hold">
                                          <p:stCondLst>
                                            <p:cond delay="0"/>
                                          </p:stCondLst>
                                        </p:cTn>
                                        <p:tgtEl>
                                          <p:spTgt spid="43"/>
                                        </p:tgtEl>
                                        <p:attrNameLst>
                                          <p:attrName>ppt_x</p:attrName>
                                        </p:attrNameLst>
                                      </p:cBhvr>
                                    </p:anim>
                                    <p:anim from="(-#ppt_h/2)" to="(#ppt_y)" calcmode="lin" valueType="num">
                                      <p:cBhvr>
                                        <p:cTn id="110" dur="300" fill="hold">
                                          <p:stCondLst>
                                            <p:cond delay="0"/>
                                          </p:stCondLst>
                                        </p:cTn>
                                        <p:tgtEl>
                                          <p:spTgt spid="43"/>
                                        </p:tgtEl>
                                        <p:attrNameLst>
                                          <p:attrName>ppt_y</p:attrName>
                                        </p:attrNameLst>
                                      </p:cBhvr>
                                    </p:anim>
                                    <p:animRot by="21600000">
                                      <p:cBhvr>
                                        <p:cTn id="111" dur="300" fill="hold">
                                          <p:stCondLst>
                                            <p:cond delay="0"/>
                                          </p:stCondLst>
                                        </p:cTn>
                                        <p:tgtEl>
                                          <p:spTgt spid="43"/>
                                        </p:tgtEl>
                                        <p:attrNameLst>
                                          <p:attrName>r</p:attrName>
                                        </p:attrNameLst>
                                      </p:cBhvr>
                                    </p:animRot>
                                  </p:childTnLst>
                                </p:cTn>
                              </p:par>
                            </p:childTnLst>
                          </p:cTn>
                        </p:par>
                        <p:par>
                          <p:cTn id="112" fill="hold">
                            <p:stCondLst>
                              <p:cond delay="7620"/>
                            </p:stCondLst>
                            <p:childTnLst>
                              <p:par>
                                <p:cTn id="113" presetID="31" presetClass="entr" presetSubtype="0" fill="hold" nodeType="afterEffect">
                                  <p:stCondLst>
                                    <p:cond delay="0"/>
                                  </p:stCondLst>
                                  <p:childTnLst>
                                    <p:set>
                                      <p:cBhvr>
                                        <p:cTn id="114" dur="1" fill="hold">
                                          <p:stCondLst>
                                            <p:cond delay="0"/>
                                          </p:stCondLst>
                                        </p:cTn>
                                        <p:tgtEl>
                                          <p:spTgt spid="7"/>
                                        </p:tgtEl>
                                        <p:attrNameLst>
                                          <p:attrName>style.visibility</p:attrName>
                                        </p:attrNameLst>
                                      </p:cBhvr>
                                      <p:to>
                                        <p:strVal val="visible"/>
                                      </p:to>
                                    </p:set>
                                    <p:anim calcmode="lin" valueType="num">
                                      <p:cBhvr>
                                        <p:cTn id="115" dur="500" fill="hold"/>
                                        <p:tgtEl>
                                          <p:spTgt spid="7"/>
                                        </p:tgtEl>
                                        <p:attrNameLst>
                                          <p:attrName>ppt_w</p:attrName>
                                        </p:attrNameLst>
                                      </p:cBhvr>
                                      <p:tavLst>
                                        <p:tav tm="0">
                                          <p:val>
                                            <p:fltVal val="0"/>
                                          </p:val>
                                        </p:tav>
                                        <p:tav tm="100000">
                                          <p:val>
                                            <p:strVal val="#ppt_w"/>
                                          </p:val>
                                        </p:tav>
                                      </p:tavLst>
                                    </p:anim>
                                    <p:anim calcmode="lin" valueType="num">
                                      <p:cBhvr>
                                        <p:cTn id="116" dur="500" fill="hold"/>
                                        <p:tgtEl>
                                          <p:spTgt spid="7"/>
                                        </p:tgtEl>
                                        <p:attrNameLst>
                                          <p:attrName>ppt_h</p:attrName>
                                        </p:attrNameLst>
                                      </p:cBhvr>
                                      <p:tavLst>
                                        <p:tav tm="0">
                                          <p:val>
                                            <p:fltVal val="0"/>
                                          </p:val>
                                        </p:tav>
                                        <p:tav tm="100000">
                                          <p:val>
                                            <p:strVal val="#ppt_h"/>
                                          </p:val>
                                        </p:tav>
                                      </p:tavLst>
                                    </p:anim>
                                    <p:anim calcmode="lin" valueType="num">
                                      <p:cBhvr>
                                        <p:cTn id="117" dur="500" fill="hold"/>
                                        <p:tgtEl>
                                          <p:spTgt spid="7"/>
                                        </p:tgtEl>
                                        <p:attrNameLst>
                                          <p:attrName>style.rotation</p:attrName>
                                        </p:attrNameLst>
                                      </p:cBhvr>
                                      <p:tavLst>
                                        <p:tav tm="0">
                                          <p:val>
                                            <p:fltVal val="90"/>
                                          </p:val>
                                        </p:tav>
                                        <p:tav tm="100000">
                                          <p:val>
                                            <p:fltVal val="0"/>
                                          </p:val>
                                        </p:tav>
                                      </p:tavLst>
                                    </p:anim>
                                    <p:animEffect transition="in" filter="fade">
                                      <p:cBhvr>
                                        <p:cTn id="118" dur="500"/>
                                        <p:tgtEl>
                                          <p:spTgt spid="7"/>
                                        </p:tgtEl>
                                      </p:cBhvr>
                                    </p:animEffect>
                                  </p:childTnLst>
                                </p:cTn>
                              </p:par>
                              <p:par>
                                <p:cTn id="119" presetID="8" presetClass="emph" presetSubtype="0" fill="hold" nodeType="withEffect">
                                  <p:stCondLst>
                                    <p:cond delay="0"/>
                                  </p:stCondLst>
                                  <p:childTnLst>
                                    <p:animRot by="21600000">
                                      <p:cBhvr>
                                        <p:cTn id="120" dur="500" fill="hold"/>
                                        <p:tgtEl>
                                          <p:spTgt spid="7"/>
                                        </p:tgtEl>
                                        <p:attrNameLst>
                                          <p:attrName>r</p:attrName>
                                        </p:attrNameLst>
                                      </p:cBhvr>
                                    </p:animRot>
                                  </p:childTnLst>
                                </p:cTn>
                              </p:par>
                            </p:childTnLst>
                          </p:cTn>
                        </p:par>
                        <p:par>
                          <p:cTn id="121" fill="hold">
                            <p:stCondLst>
                              <p:cond delay="8120"/>
                            </p:stCondLst>
                            <p:childTnLst>
                              <p:par>
                                <p:cTn id="122" presetID="22" presetClass="entr" presetSubtype="8" fill="hold" grpId="0" nodeType="after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wipe(left)">
                                      <p:cBhvr>
                                        <p:cTn id="124" dur="500"/>
                                        <p:tgtEl>
                                          <p:spTgt spid="37"/>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wipe(left)">
                                      <p:cBhvr>
                                        <p:cTn id="127" dur="500"/>
                                        <p:tgtEl>
                                          <p:spTgt spid="38"/>
                                        </p:tgtEl>
                                      </p:cBhvr>
                                    </p:animEffect>
                                  </p:childTnLst>
                                </p:cTn>
                              </p:par>
                            </p:childTnLst>
                          </p:cTn>
                        </p:par>
                        <p:par>
                          <p:cTn id="128" fill="hold">
                            <p:stCondLst>
                              <p:cond delay="8620"/>
                            </p:stCondLst>
                            <p:childTnLst>
                              <p:par>
                                <p:cTn id="129" presetID="22" presetClass="entr" presetSubtype="4" fill="hold" grpId="0" nodeType="after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wipe(down)">
                                      <p:cBhvr>
                                        <p:cTn id="131" dur="500"/>
                                        <p:tgtEl>
                                          <p:spTgt spid="18"/>
                                        </p:tgtEl>
                                      </p:cBhvr>
                                    </p:animEffect>
                                  </p:childTnLst>
                                </p:cTn>
                              </p:par>
                            </p:childTnLst>
                          </p:cTn>
                        </p:par>
                        <p:par>
                          <p:cTn id="132" fill="hold">
                            <p:stCondLst>
                              <p:cond delay="9120"/>
                            </p:stCondLst>
                            <p:childTnLst>
                              <p:par>
                                <p:cTn id="133" presetID="56" presetClass="entr" presetSubtype="0" fill="hold" grpId="0" nodeType="afterEffect">
                                  <p:stCondLst>
                                    <p:cond delay="0"/>
                                  </p:stCondLst>
                                  <p:iterate type="lt">
                                    <p:tmPct val="10000"/>
                                  </p:iterate>
                                  <p:childTnLst>
                                    <p:set>
                                      <p:cBhvr>
                                        <p:cTn id="134" dur="1" fill="hold">
                                          <p:stCondLst>
                                            <p:cond delay="0"/>
                                          </p:stCondLst>
                                        </p:cTn>
                                        <p:tgtEl>
                                          <p:spTgt spid="44"/>
                                        </p:tgtEl>
                                        <p:attrNameLst>
                                          <p:attrName>style.visibility</p:attrName>
                                        </p:attrNameLst>
                                      </p:cBhvr>
                                      <p:to>
                                        <p:strVal val="visible"/>
                                      </p:to>
                                    </p:set>
                                    <p:anim by="(-#ppt_w*2)" calcmode="lin" valueType="num">
                                      <p:cBhvr rctx="PPT">
                                        <p:cTn id="135" dur="150" autoRev="1" fill="hold">
                                          <p:stCondLst>
                                            <p:cond delay="0"/>
                                          </p:stCondLst>
                                        </p:cTn>
                                        <p:tgtEl>
                                          <p:spTgt spid="44"/>
                                        </p:tgtEl>
                                        <p:attrNameLst>
                                          <p:attrName>ppt_w</p:attrName>
                                        </p:attrNameLst>
                                      </p:cBhvr>
                                    </p:anim>
                                    <p:anim by="(#ppt_w*0.50)" calcmode="lin" valueType="num">
                                      <p:cBhvr>
                                        <p:cTn id="136" dur="150" decel="50000" autoRev="1" fill="hold">
                                          <p:stCondLst>
                                            <p:cond delay="0"/>
                                          </p:stCondLst>
                                        </p:cTn>
                                        <p:tgtEl>
                                          <p:spTgt spid="44"/>
                                        </p:tgtEl>
                                        <p:attrNameLst>
                                          <p:attrName>ppt_x</p:attrName>
                                        </p:attrNameLst>
                                      </p:cBhvr>
                                    </p:anim>
                                    <p:anim from="(-#ppt_h/2)" to="(#ppt_y)" calcmode="lin" valueType="num">
                                      <p:cBhvr>
                                        <p:cTn id="137" dur="300" fill="hold">
                                          <p:stCondLst>
                                            <p:cond delay="0"/>
                                          </p:stCondLst>
                                        </p:cTn>
                                        <p:tgtEl>
                                          <p:spTgt spid="44"/>
                                        </p:tgtEl>
                                        <p:attrNameLst>
                                          <p:attrName>ppt_y</p:attrName>
                                        </p:attrNameLst>
                                      </p:cBhvr>
                                    </p:anim>
                                    <p:animRot by="21600000">
                                      <p:cBhvr>
                                        <p:cTn id="138" dur="300" fill="hold">
                                          <p:stCondLst>
                                            <p:cond delay="0"/>
                                          </p:stCondLst>
                                        </p:cTn>
                                        <p:tgtEl>
                                          <p:spTgt spid="44"/>
                                        </p:tgtEl>
                                        <p:attrNameLst>
                                          <p:attrName>r</p:attrName>
                                        </p:attrNameLst>
                                      </p:cBhvr>
                                    </p:animRot>
                                  </p:childTnLst>
                                </p:cTn>
                              </p:par>
                            </p:childTnLst>
                          </p:cTn>
                        </p:par>
                        <p:par>
                          <p:cTn id="139" fill="hold">
                            <p:stCondLst>
                              <p:cond delay="9510"/>
                            </p:stCondLst>
                            <p:childTnLst>
                              <p:par>
                                <p:cTn id="140" presetID="31" presetClass="entr" presetSubtype="0" fill="hold" nodeType="afterEffect">
                                  <p:stCondLst>
                                    <p:cond delay="0"/>
                                  </p:stCondLst>
                                  <p:childTnLst>
                                    <p:set>
                                      <p:cBhvr>
                                        <p:cTn id="141" dur="1" fill="hold">
                                          <p:stCondLst>
                                            <p:cond delay="0"/>
                                          </p:stCondLst>
                                        </p:cTn>
                                        <p:tgtEl>
                                          <p:spTgt spid="8"/>
                                        </p:tgtEl>
                                        <p:attrNameLst>
                                          <p:attrName>style.visibility</p:attrName>
                                        </p:attrNameLst>
                                      </p:cBhvr>
                                      <p:to>
                                        <p:strVal val="visible"/>
                                      </p:to>
                                    </p:set>
                                    <p:anim calcmode="lin" valueType="num">
                                      <p:cBhvr>
                                        <p:cTn id="142" dur="500" fill="hold"/>
                                        <p:tgtEl>
                                          <p:spTgt spid="8"/>
                                        </p:tgtEl>
                                        <p:attrNameLst>
                                          <p:attrName>ppt_w</p:attrName>
                                        </p:attrNameLst>
                                      </p:cBhvr>
                                      <p:tavLst>
                                        <p:tav tm="0">
                                          <p:val>
                                            <p:fltVal val="0"/>
                                          </p:val>
                                        </p:tav>
                                        <p:tav tm="100000">
                                          <p:val>
                                            <p:strVal val="#ppt_w"/>
                                          </p:val>
                                        </p:tav>
                                      </p:tavLst>
                                    </p:anim>
                                    <p:anim calcmode="lin" valueType="num">
                                      <p:cBhvr>
                                        <p:cTn id="143" dur="500" fill="hold"/>
                                        <p:tgtEl>
                                          <p:spTgt spid="8"/>
                                        </p:tgtEl>
                                        <p:attrNameLst>
                                          <p:attrName>ppt_h</p:attrName>
                                        </p:attrNameLst>
                                      </p:cBhvr>
                                      <p:tavLst>
                                        <p:tav tm="0">
                                          <p:val>
                                            <p:fltVal val="0"/>
                                          </p:val>
                                        </p:tav>
                                        <p:tav tm="100000">
                                          <p:val>
                                            <p:strVal val="#ppt_h"/>
                                          </p:val>
                                        </p:tav>
                                      </p:tavLst>
                                    </p:anim>
                                    <p:anim calcmode="lin" valueType="num">
                                      <p:cBhvr>
                                        <p:cTn id="144" dur="500" fill="hold"/>
                                        <p:tgtEl>
                                          <p:spTgt spid="8"/>
                                        </p:tgtEl>
                                        <p:attrNameLst>
                                          <p:attrName>style.rotation</p:attrName>
                                        </p:attrNameLst>
                                      </p:cBhvr>
                                      <p:tavLst>
                                        <p:tav tm="0">
                                          <p:val>
                                            <p:fltVal val="90"/>
                                          </p:val>
                                        </p:tav>
                                        <p:tav tm="100000">
                                          <p:val>
                                            <p:fltVal val="0"/>
                                          </p:val>
                                        </p:tav>
                                      </p:tavLst>
                                    </p:anim>
                                    <p:animEffect transition="in" filter="fade">
                                      <p:cBhvr>
                                        <p:cTn id="145" dur="500"/>
                                        <p:tgtEl>
                                          <p:spTgt spid="8"/>
                                        </p:tgtEl>
                                      </p:cBhvr>
                                    </p:animEffect>
                                  </p:childTnLst>
                                </p:cTn>
                              </p:par>
                              <p:par>
                                <p:cTn id="146" presetID="8" presetClass="emph" presetSubtype="0" fill="hold" nodeType="withEffect">
                                  <p:stCondLst>
                                    <p:cond delay="0"/>
                                  </p:stCondLst>
                                  <p:childTnLst>
                                    <p:animRot by="21600000">
                                      <p:cBhvr>
                                        <p:cTn id="147" dur="500" fill="hold"/>
                                        <p:tgtEl>
                                          <p:spTgt spid="8"/>
                                        </p:tgtEl>
                                        <p:attrNameLst>
                                          <p:attrName>r</p:attrName>
                                        </p:attrNameLst>
                                      </p:cBhvr>
                                    </p:animRot>
                                  </p:childTnLst>
                                </p:cTn>
                              </p:par>
                            </p:childTnLst>
                          </p:cTn>
                        </p:par>
                        <p:par>
                          <p:cTn id="148" fill="hold">
                            <p:stCondLst>
                              <p:cond delay="10010"/>
                            </p:stCondLst>
                            <p:childTnLst>
                              <p:par>
                                <p:cTn id="149" presetID="22" presetClass="entr" presetSubtype="8" fill="hold" grpId="0" nodeType="after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wipe(left)">
                                      <p:cBhvr>
                                        <p:cTn id="151" dur="500"/>
                                        <p:tgtEl>
                                          <p:spTgt spid="39"/>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40"/>
                                        </p:tgtEl>
                                        <p:attrNameLst>
                                          <p:attrName>style.visibility</p:attrName>
                                        </p:attrNameLst>
                                      </p:cBhvr>
                                      <p:to>
                                        <p:strVal val="visible"/>
                                      </p:to>
                                    </p:set>
                                    <p:animEffect transition="in" filter="wipe(left)">
                                      <p:cBhvr>
                                        <p:cTn id="154" dur="500"/>
                                        <p:tgtEl>
                                          <p:spTgt spid="40"/>
                                        </p:tgtEl>
                                      </p:cBhvr>
                                    </p:animEffect>
                                  </p:childTnLst>
                                </p:cTn>
                              </p:par>
                            </p:childTnLst>
                          </p:cTn>
                        </p:par>
                        <p:par>
                          <p:cTn id="155" fill="hold">
                            <p:stCondLst>
                              <p:cond delay="10510"/>
                            </p:stCondLst>
                            <p:childTnLst>
                              <p:par>
                                <p:cTn id="156" presetID="56" presetClass="entr" presetSubtype="0" fill="hold" grpId="0" nodeType="afterEffect">
                                  <p:stCondLst>
                                    <p:cond delay="0"/>
                                  </p:stCondLst>
                                  <p:iterate type="lt">
                                    <p:tmPct val="10000"/>
                                  </p:iterate>
                                  <p:childTnLst>
                                    <p:set>
                                      <p:cBhvr>
                                        <p:cTn id="157" dur="1" fill="hold">
                                          <p:stCondLst>
                                            <p:cond delay="0"/>
                                          </p:stCondLst>
                                        </p:cTn>
                                        <p:tgtEl>
                                          <p:spTgt spid="3"/>
                                        </p:tgtEl>
                                        <p:attrNameLst>
                                          <p:attrName>style.visibility</p:attrName>
                                        </p:attrNameLst>
                                      </p:cBhvr>
                                      <p:to>
                                        <p:strVal val="visible"/>
                                      </p:to>
                                    </p:set>
                                    <p:anim by="(-#ppt_w*2)" calcmode="lin" valueType="num">
                                      <p:cBhvr rctx="PPT">
                                        <p:cTn id="158" dur="150" autoRev="1" fill="hold">
                                          <p:stCondLst>
                                            <p:cond delay="0"/>
                                          </p:stCondLst>
                                        </p:cTn>
                                        <p:tgtEl>
                                          <p:spTgt spid="3"/>
                                        </p:tgtEl>
                                        <p:attrNameLst>
                                          <p:attrName>ppt_w</p:attrName>
                                        </p:attrNameLst>
                                      </p:cBhvr>
                                    </p:anim>
                                    <p:anim by="(#ppt_w*0.50)" calcmode="lin" valueType="num">
                                      <p:cBhvr>
                                        <p:cTn id="159" dur="150" decel="50000" autoRev="1" fill="hold">
                                          <p:stCondLst>
                                            <p:cond delay="0"/>
                                          </p:stCondLst>
                                        </p:cTn>
                                        <p:tgtEl>
                                          <p:spTgt spid="3"/>
                                        </p:tgtEl>
                                        <p:attrNameLst>
                                          <p:attrName>ppt_x</p:attrName>
                                        </p:attrNameLst>
                                      </p:cBhvr>
                                    </p:anim>
                                    <p:anim from="(-#ppt_h/2)" to="(#ppt_y)" calcmode="lin" valueType="num">
                                      <p:cBhvr>
                                        <p:cTn id="160" dur="300" fill="hold">
                                          <p:stCondLst>
                                            <p:cond delay="0"/>
                                          </p:stCondLst>
                                        </p:cTn>
                                        <p:tgtEl>
                                          <p:spTgt spid="3"/>
                                        </p:tgtEl>
                                        <p:attrNameLst>
                                          <p:attrName>ppt_y</p:attrName>
                                        </p:attrNameLst>
                                      </p:cBhvr>
                                    </p:anim>
                                    <p:animRot by="21600000">
                                      <p:cBhvr>
                                        <p:cTn id="161" dur="300" fill="hold">
                                          <p:stCondLst>
                                            <p:cond delay="0"/>
                                          </p:stCondLst>
                                        </p:cTn>
                                        <p:tgtEl>
                                          <p:spTgt spid="3"/>
                                        </p:tgtEl>
                                        <p:attrNameLst>
                                          <p:attrName>r</p:attrName>
                                        </p:attrNameLst>
                                      </p:cBhvr>
                                    </p:animRot>
                                  </p:childTnLst>
                                </p:cTn>
                              </p:par>
                            </p:childTnLst>
                          </p:cTn>
                        </p:par>
                        <p:par>
                          <p:cTn id="162" fill="hold">
                            <p:stCondLst>
                              <p:cond delay="11020"/>
                            </p:stCondLst>
                            <p:childTnLst>
                              <p:par>
                                <p:cTn id="163" presetID="53" presetClass="entr" presetSubtype="16" fill="hold" grpId="0" nodeType="afterEffect">
                                  <p:stCondLst>
                                    <p:cond delay="0"/>
                                  </p:stCondLst>
                                  <p:childTnLst>
                                    <p:set>
                                      <p:cBhvr>
                                        <p:cTn id="164" dur="1" fill="hold">
                                          <p:stCondLst>
                                            <p:cond delay="0"/>
                                          </p:stCondLst>
                                        </p:cTn>
                                        <p:tgtEl>
                                          <p:spTgt spid="48"/>
                                        </p:tgtEl>
                                        <p:attrNameLst>
                                          <p:attrName>style.visibility</p:attrName>
                                        </p:attrNameLst>
                                      </p:cBhvr>
                                      <p:to>
                                        <p:strVal val="visible"/>
                                      </p:to>
                                    </p:set>
                                    <p:anim calcmode="lin" valueType="num">
                                      <p:cBhvr>
                                        <p:cTn id="165" dur="500" fill="hold"/>
                                        <p:tgtEl>
                                          <p:spTgt spid="48"/>
                                        </p:tgtEl>
                                        <p:attrNameLst>
                                          <p:attrName>ppt_w</p:attrName>
                                        </p:attrNameLst>
                                      </p:cBhvr>
                                      <p:tavLst>
                                        <p:tav tm="0">
                                          <p:val>
                                            <p:fltVal val="0"/>
                                          </p:val>
                                        </p:tav>
                                        <p:tav tm="100000">
                                          <p:val>
                                            <p:strVal val="#ppt_w"/>
                                          </p:val>
                                        </p:tav>
                                      </p:tavLst>
                                    </p:anim>
                                    <p:anim calcmode="lin" valueType="num">
                                      <p:cBhvr>
                                        <p:cTn id="166" dur="500" fill="hold"/>
                                        <p:tgtEl>
                                          <p:spTgt spid="48"/>
                                        </p:tgtEl>
                                        <p:attrNameLst>
                                          <p:attrName>ppt_h</p:attrName>
                                        </p:attrNameLst>
                                      </p:cBhvr>
                                      <p:tavLst>
                                        <p:tav tm="0">
                                          <p:val>
                                            <p:fltVal val="0"/>
                                          </p:val>
                                        </p:tav>
                                        <p:tav tm="100000">
                                          <p:val>
                                            <p:strVal val="#ppt_h"/>
                                          </p:val>
                                        </p:tav>
                                      </p:tavLst>
                                    </p:anim>
                                    <p:animEffect transition="in" filter="fade">
                                      <p:cBhvr>
                                        <p:cTn id="16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9" grpId="0"/>
      <p:bldP spid="10" grpId="0"/>
      <p:bldP spid="17" grpId="0" animBg="1"/>
      <p:bldP spid="18" grpId="0" animBg="1"/>
      <p:bldP spid="20" grpId="0"/>
      <p:bldP spid="29" grpId="0" animBg="1"/>
      <p:bldP spid="31" grpId="0" animBg="1"/>
      <p:bldP spid="32" grpId="0"/>
      <p:bldP spid="33" grpId="0"/>
      <p:bldP spid="34" grpId="0"/>
      <p:bldP spid="35" grpId="0"/>
      <p:bldP spid="36" grpId="0"/>
      <p:bldP spid="37" grpId="0"/>
      <p:bldP spid="38" grpId="0"/>
      <p:bldP spid="39" grpId="0"/>
      <p:bldP spid="40" grpId="0"/>
      <p:bldP spid="2" grpId="0"/>
      <p:bldP spid="41" grpId="0"/>
      <p:bldP spid="43" grpId="0"/>
      <p:bldP spid="44" grpId="0"/>
      <p:bldP spid="48"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项目目标</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5" name="Freeform 5"/>
          <p:cNvSpPr>
            <a:spLocks/>
          </p:cNvSpPr>
          <p:nvPr/>
        </p:nvSpPr>
        <p:spPr bwMode="auto">
          <a:xfrm>
            <a:off x="537250" y="1300678"/>
            <a:ext cx="5227362" cy="466728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accent2"/>
          </a:solidFill>
          <a:ln w="12700">
            <a:solidFill>
              <a:schemeClr val="bg1">
                <a:lumMod val="40000"/>
                <a:lumOff val="60000"/>
              </a:schemeClr>
            </a:solidFill>
            <a:prstDash val="dash"/>
            <a:round/>
            <a:headEnd/>
            <a:tailEnd/>
          </a:ln>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6" name="Freeform 5"/>
          <p:cNvSpPr>
            <a:spLocks/>
          </p:cNvSpPr>
          <p:nvPr/>
        </p:nvSpPr>
        <p:spPr bwMode="auto">
          <a:xfrm>
            <a:off x="6457819" y="1300678"/>
            <a:ext cx="5227362" cy="466728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accent2"/>
          </a:solidFill>
          <a:ln w="12700">
            <a:solidFill>
              <a:schemeClr val="bg1">
                <a:lumMod val="40000"/>
                <a:lumOff val="60000"/>
              </a:schemeClr>
            </a:solidFill>
            <a:prstDash val="dash"/>
            <a:round/>
            <a:headEnd/>
            <a:tailEnd/>
          </a:ln>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7" name="矩形 56"/>
          <p:cNvSpPr/>
          <p:nvPr/>
        </p:nvSpPr>
        <p:spPr>
          <a:xfrm>
            <a:off x="2180122" y="1890645"/>
            <a:ext cx="1871025" cy="584775"/>
          </a:xfrm>
          <a:prstGeom prst="rect">
            <a:avLst/>
          </a:prstGeom>
        </p:spPr>
        <p:txBody>
          <a:bodyPr wrap="none">
            <a:spAutoFit/>
          </a:bodyPr>
          <a:lstStyle/>
          <a:p>
            <a:pPr algn="ctr"/>
            <a:r>
              <a:rPr lang="zh-CN" altLang="en-US" sz="32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服务目标</a:t>
            </a:r>
          </a:p>
        </p:txBody>
      </p:sp>
      <p:sp>
        <p:nvSpPr>
          <p:cNvPr id="58" name="矩形 57"/>
          <p:cNvSpPr/>
          <p:nvPr/>
        </p:nvSpPr>
        <p:spPr>
          <a:xfrm>
            <a:off x="1417862" y="2683601"/>
            <a:ext cx="2922715" cy="1938992"/>
          </a:xfrm>
          <a:prstGeom prst="rect">
            <a:avLst/>
          </a:prstGeom>
        </p:spPr>
        <p:txBody>
          <a:bodyPr wrap="square">
            <a:spAutoFit/>
          </a:bodyPr>
          <a:lstStyle/>
          <a:p>
            <a:pPr algn="just">
              <a:lnSpc>
                <a:spcPct val="150000"/>
              </a:lnSpc>
            </a:pP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解决全国厂家建直营店、展厅，个体户建加盟店的选灯难， 用灯不准的痛点。</a:t>
            </a:r>
          </a:p>
        </p:txBody>
      </p:sp>
      <p:sp>
        <p:nvSpPr>
          <p:cNvPr id="59" name="矩形 58"/>
          <p:cNvSpPr/>
          <p:nvPr/>
        </p:nvSpPr>
        <p:spPr>
          <a:xfrm>
            <a:off x="8135987" y="1890645"/>
            <a:ext cx="1871025" cy="584775"/>
          </a:xfrm>
          <a:prstGeom prst="rect">
            <a:avLst/>
          </a:prstGeom>
        </p:spPr>
        <p:txBody>
          <a:bodyPr wrap="none">
            <a:spAutoFit/>
          </a:bodyPr>
          <a:lstStyle/>
          <a:p>
            <a:pPr algn="ctr"/>
            <a:r>
              <a:rPr lang="zh-CN" altLang="en-US" sz="3200" b="1" dirty="0">
                <a:gradFill>
                  <a:gsLst>
                    <a:gs pos="100000">
                      <a:srgbClr val="026EBB"/>
                    </a:gs>
                    <a:gs pos="0">
                      <a:srgbClr val="038EDB"/>
                    </a:gs>
                  </a:gsLst>
                  <a:lin ang="0" scaled="1"/>
                </a:gradFill>
                <a:latin typeface="Century Gothic" panose="020B0502020202020204" pitchFamily="34" charset="0"/>
                <a:ea typeface="思源黑体 CN Normal" panose="020B0400000000000000" pitchFamily="34" charset="-122"/>
                <a:sym typeface="Century Gothic" panose="020B0502020202020204" pitchFamily="34" charset="0"/>
              </a:rPr>
              <a:t>发展目标</a:t>
            </a:r>
          </a:p>
        </p:txBody>
      </p:sp>
      <p:grpSp>
        <p:nvGrpSpPr>
          <p:cNvPr id="60" name="组合 59"/>
          <p:cNvGrpSpPr/>
          <p:nvPr/>
        </p:nvGrpSpPr>
        <p:grpSpPr>
          <a:xfrm>
            <a:off x="4451302" y="2213811"/>
            <a:ext cx="3235370" cy="2888726"/>
            <a:chOff x="1235090" y="1108075"/>
            <a:chExt cx="2000250" cy="1785938"/>
          </a:xfrm>
        </p:grpSpPr>
        <p:sp>
          <p:nvSpPr>
            <p:cNvPr id="61" name="Freeform 5"/>
            <p:cNvSpPr>
              <a:spLocks/>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gradFill>
              <a:gsLst>
                <a:gs pos="100000">
                  <a:srgbClr val="026EBB"/>
                </a:gs>
                <a:gs pos="0">
                  <a:srgbClr val="038EDB"/>
                </a:gs>
              </a:gsLst>
              <a:lin ang="0" scaled="1"/>
            </a:gradFill>
            <a:ln w="38100">
              <a:solidFill>
                <a:schemeClr val="accent2"/>
              </a:solidFill>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Freeform 6"/>
            <p:cNvSpPr>
              <a:spLocks/>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noFill/>
            <a:ln w="12700" cap="flat">
              <a:solidFill>
                <a:schemeClr val="accent2"/>
              </a:solidFill>
              <a:prstDash val="dash"/>
              <a:miter lim="800000"/>
              <a:headEnd/>
              <a:tailEnd/>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63" name="矩形 62"/>
          <p:cNvSpPr/>
          <p:nvPr/>
        </p:nvSpPr>
        <p:spPr>
          <a:xfrm>
            <a:off x="5036045" y="3852102"/>
            <a:ext cx="2070448" cy="646331"/>
          </a:xfrm>
          <a:prstGeom prst="rect">
            <a:avLst/>
          </a:prstGeom>
        </p:spPr>
        <p:txBody>
          <a:bodyPr wrap="square">
            <a:spAutoFit/>
          </a:bodyPr>
          <a:lstStyle/>
          <a:p>
            <a:pPr algn="ctr"/>
            <a:r>
              <a:rPr lang="zh-CN" altLang="en-US" sz="3600" b="1" dirty="0">
                <a:solidFill>
                  <a:schemeClr val="accent2"/>
                </a:solidFill>
                <a:latin typeface="Century Gothic" panose="020B0502020202020204" pitchFamily="34" charset="0"/>
                <a:ea typeface="思源黑体 CN Normal" panose="020B0400000000000000" pitchFamily="34" charset="-122"/>
                <a:sym typeface="Century Gothic" panose="020B0502020202020204" pitchFamily="34" charset="0"/>
              </a:rPr>
              <a:t>两个目标</a:t>
            </a:r>
          </a:p>
        </p:txBody>
      </p:sp>
      <p:sp>
        <p:nvSpPr>
          <p:cNvPr id="67" name="矩形 66"/>
          <p:cNvSpPr/>
          <p:nvPr/>
        </p:nvSpPr>
        <p:spPr>
          <a:xfrm>
            <a:off x="7797397" y="2683601"/>
            <a:ext cx="3047970" cy="1477328"/>
          </a:xfrm>
          <a:prstGeom prst="rect">
            <a:avLst/>
          </a:prstGeom>
        </p:spPr>
        <p:txBody>
          <a:bodyPr wrap="square">
            <a:spAutoFit/>
          </a:bodyPr>
          <a:lstStyle/>
          <a:p>
            <a:pPr algn="just">
              <a:lnSpc>
                <a:spcPct val="150000"/>
              </a:lnSpc>
            </a:pPr>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成为首家商业照明领域的B2C平台，提供专业化的商业照明服务。</a:t>
            </a:r>
          </a:p>
        </p:txBody>
      </p:sp>
      <p:sp>
        <p:nvSpPr>
          <p:cNvPr id="8" name="Freeform 13"/>
          <p:cNvSpPr>
            <a:spLocks noEditPoints="1"/>
          </p:cNvSpPr>
          <p:nvPr/>
        </p:nvSpPr>
        <p:spPr bwMode="auto">
          <a:xfrm>
            <a:off x="5623234" y="2833529"/>
            <a:ext cx="872994" cy="874107"/>
          </a:xfrm>
          <a:custGeom>
            <a:avLst/>
            <a:gdLst>
              <a:gd name="T0" fmla="*/ 2702 w 3719"/>
              <a:gd name="T1" fmla="*/ 1860 h 3719"/>
              <a:gd name="T2" fmla="*/ 1860 w 3719"/>
              <a:gd name="T3" fmla="*/ 2702 h 3719"/>
              <a:gd name="T4" fmla="*/ 1017 w 3719"/>
              <a:gd name="T5" fmla="*/ 1860 h 3719"/>
              <a:gd name="T6" fmla="*/ 1860 w 3719"/>
              <a:gd name="T7" fmla="*/ 1017 h 3719"/>
              <a:gd name="T8" fmla="*/ 2155 w 3719"/>
              <a:gd name="T9" fmla="*/ 1071 h 3719"/>
              <a:gd name="T10" fmla="*/ 2397 w 3719"/>
              <a:gd name="T11" fmla="*/ 829 h 3719"/>
              <a:gd name="T12" fmla="*/ 1860 w 3719"/>
              <a:gd name="T13" fmla="*/ 697 h 3719"/>
              <a:gd name="T14" fmla="*/ 697 w 3719"/>
              <a:gd name="T15" fmla="*/ 1860 h 3719"/>
              <a:gd name="T16" fmla="*/ 1860 w 3719"/>
              <a:gd name="T17" fmla="*/ 3022 h 3719"/>
              <a:gd name="T18" fmla="*/ 3022 w 3719"/>
              <a:gd name="T19" fmla="*/ 1860 h 3719"/>
              <a:gd name="T20" fmla="*/ 2889 w 3719"/>
              <a:gd name="T21" fmla="*/ 1322 h 3719"/>
              <a:gd name="T22" fmla="*/ 2649 w 3719"/>
              <a:gd name="T23" fmla="*/ 1564 h 3719"/>
              <a:gd name="T24" fmla="*/ 2702 w 3719"/>
              <a:gd name="T25" fmla="*/ 1860 h 3719"/>
              <a:gd name="T26" fmla="*/ 1860 w 3719"/>
              <a:gd name="T27" fmla="*/ 1337 h 3719"/>
              <a:gd name="T28" fmla="*/ 1337 w 3719"/>
              <a:gd name="T29" fmla="*/ 1860 h 3719"/>
              <a:gd name="T30" fmla="*/ 1860 w 3719"/>
              <a:gd name="T31" fmla="*/ 2383 h 3719"/>
              <a:gd name="T32" fmla="*/ 2383 w 3719"/>
              <a:gd name="T33" fmla="*/ 1860 h 3719"/>
              <a:gd name="T34" fmla="*/ 2302 w 3719"/>
              <a:gd name="T35" fmla="*/ 1581 h 3719"/>
              <a:gd name="T36" fmla="*/ 2897 w 3719"/>
              <a:gd name="T37" fmla="*/ 986 h 3719"/>
              <a:gd name="T38" fmla="*/ 3226 w 3719"/>
              <a:gd name="T39" fmla="*/ 986 h 3719"/>
              <a:gd name="T40" fmla="*/ 3719 w 3719"/>
              <a:gd name="T41" fmla="*/ 493 h 3719"/>
              <a:gd name="T42" fmla="*/ 3243 w 3719"/>
              <a:gd name="T43" fmla="*/ 476 h 3719"/>
              <a:gd name="T44" fmla="*/ 3226 w 3719"/>
              <a:gd name="T45" fmla="*/ 0 h 3719"/>
              <a:gd name="T46" fmla="*/ 2733 w 3719"/>
              <a:gd name="T47" fmla="*/ 493 h 3719"/>
              <a:gd name="T48" fmla="*/ 2733 w 3719"/>
              <a:gd name="T49" fmla="*/ 822 h 3719"/>
              <a:gd name="T50" fmla="*/ 2138 w 3719"/>
              <a:gd name="T51" fmla="*/ 1417 h 3719"/>
              <a:gd name="T52" fmla="*/ 1860 w 3719"/>
              <a:gd name="T53" fmla="*/ 1337 h 3719"/>
              <a:gd name="T54" fmla="*/ 3228 w 3719"/>
              <a:gd name="T55" fmla="*/ 1219 h 3719"/>
              <a:gd name="T56" fmla="*/ 3371 w 3719"/>
              <a:gd name="T57" fmla="*/ 1860 h 3719"/>
              <a:gd name="T58" fmla="*/ 1860 w 3719"/>
              <a:gd name="T59" fmla="*/ 3371 h 3719"/>
              <a:gd name="T60" fmla="*/ 349 w 3719"/>
              <a:gd name="T61" fmla="*/ 1860 h 3719"/>
              <a:gd name="T62" fmla="*/ 1860 w 3719"/>
              <a:gd name="T63" fmla="*/ 349 h 3719"/>
              <a:gd name="T64" fmla="*/ 2500 w 3719"/>
              <a:gd name="T65" fmla="*/ 491 h 3719"/>
              <a:gd name="T66" fmla="*/ 2568 w 3719"/>
              <a:gd name="T67" fmla="*/ 329 h 3719"/>
              <a:gd name="T68" fmla="*/ 2697 w 3719"/>
              <a:gd name="T69" fmla="*/ 200 h 3719"/>
              <a:gd name="T70" fmla="*/ 1860 w 3719"/>
              <a:gd name="T71" fmla="*/ 0 h 3719"/>
              <a:gd name="T72" fmla="*/ 0 w 3719"/>
              <a:gd name="T73" fmla="*/ 1860 h 3719"/>
              <a:gd name="T74" fmla="*/ 1860 w 3719"/>
              <a:gd name="T75" fmla="*/ 3719 h 3719"/>
              <a:gd name="T76" fmla="*/ 3719 w 3719"/>
              <a:gd name="T77" fmla="*/ 1860 h 3719"/>
              <a:gd name="T78" fmla="*/ 3520 w 3719"/>
              <a:gd name="T79" fmla="*/ 1022 h 3719"/>
              <a:gd name="T80" fmla="*/ 3390 w 3719"/>
              <a:gd name="T81" fmla="*/ 1151 h 3719"/>
              <a:gd name="T82" fmla="*/ 3228 w 3719"/>
              <a:gd name="T83" fmla="*/ 1219 h 3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19" h="3719">
                <a:moveTo>
                  <a:pt x="2702" y="1860"/>
                </a:moveTo>
                <a:cubicBezTo>
                  <a:pt x="2702" y="2324"/>
                  <a:pt x="2324" y="2702"/>
                  <a:pt x="1860" y="2702"/>
                </a:cubicBezTo>
                <a:cubicBezTo>
                  <a:pt x="1395" y="2702"/>
                  <a:pt x="1017" y="2324"/>
                  <a:pt x="1017" y="1860"/>
                </a:cubicBezTo>
                <a:cubicBezTo>
                  <a:pt x="1017" y="1395"/>
                  <a:pt x="1395" y="1017"/>
                  <a:pt x="1860" y="1017"/>
                </a:cubicBezTo>
                <a:cubicBezTo>
                  <a:pt x="1964" y="1017"/>
                  <a:pt x="2063" y="1036"/>
                  <a:pt x="2155" y="1071"/>
                </a:cubicBezTo>
                <a:lnTo>
                  <a:pt x="2397" y="829"/>
                </a:lnTo>
                <a:cubicBezTo>
                  <a:pt x="2236" y="745"/>
                  <a:pt x="2054" y="697"/>
                  <a:pt x="1860" y="697"/>
                </a:cubicBezTo>
                <a:cubicBezTo>
                  <a:pt x="1218" y="697"/>
                  <a:pt x="697" y="1218"/>
                  <a:pt x="697" y="1860"/>
                </a:cubicBezTo>
                <a:cubicBezTo>
                  <a:pt x="697" y="2501"/>
                  <a:pt x="1218" y="3022"/>
                  <a:pt x="1860" y="3022"/>
                </a:cubicBezTo>
                <a:cubicBezTo>
                  <a:pt x="2501" y="3022"/>
                  <a:pt x="3022" y="2501"/>
                  <a:pt x="3022" y="1860"/>
                </a:cubicBezTo>
                <a:cubicBezTo>
                  <a:pt x="3022" y="1666"/>
                  <a:pt x="2974" y="1483"/>
                  <a:pt x="2889" y="1322"/>
                </a:cubicBezTo>
                <a:lnTo>
                  <a:pt x="2649" y="1564"/>
                </a:lnTo>
                <a:cubicBezTo>
                  <a:pt x="2683" y="1656"/>
                  <a:pt x="2702" y="1756"/>
                  <a:pt x="2702" y="1860"/>
                </a:cubicBezTo>
                <a:close/>
                <a:moveTo>
                  <a:pt x="1860" y="1337"/>
                </a:moveTo>
                <a:cubicBezTo>
                  <a:pt x="1571" y="1337"/>
                  <a:pt x="1337" y="1571"/>
                  <a:pt x="1337" y="1860"/>
                </a:cubicBezTo>
                <a:cubicBezTo>
                  <a:pt x="1337" y="2148"/>
                  <a:pt x="1571" y="2383"/>
                  <a:pt x="1860" y="2383"/>
                </a:cubicBezTo>
                <a:cubicBezTo>
                  <a:pt x="2148" y="2383"/>
                  <a:pt x="2383" y="2148"/>
                  <a:pt x="2383" y="1860"/>
                </a:cubicBezTo>
                <a:cubicBezTo>
                  <a:pt x="2383" y="1757"/>
                  <a:pt x="2353" y="1662"/>
                  <a:pt x="2302" y="1581"/>
                </a:cubicBezTo>
                <a:lnTo>
                  <a:pt x="2897" y="986"/>
                </a:lnTo>
                <a:lnTo>
                  <a:pt x="3226" y="986"/>
                </a:lnTo>
                <a:lnTo>
                  <a:pt x="3719" y="493"/>
                </a:lnTo>
                <a:lnTo>
                  <a:pt x="3243" y="476"/>
                </a:lnTo>
                <a:lnTo>
                  <a:pt x="3226" y="0"/>
                </a:lnTo>
                <a:lnTo>
                  <a:pt x="2733" y="493"/>
                </a:lnTo>
                <a:lnTo>
                  <a:pt x="2733" y="822"/>
                </a:lnTo>
                <a:lnTo>
                  <a:pt x="2138" y="1417"/>
                </a:lnTo>
                <a:cubicBezTo>
                  <a:pt x="2057" y="1366"/>
                  <a:pt x="1962" y="1337"/>
                  <a:pt x="1860" y="1337"/>
                </a:cubicBezTo>
                <a:close/>
                <a:moveTo>
                  <a:pt x="3228" y="1219"/>
                </a:moveTo>
                <a:cubicBezTo>
                  <a:pt x="3319" y="1414"/>
                  <a:pt x="3371" y="1630"/>
                  <a:pt x="3371" y="1860"/>
                </a:cubicBezTo>
                <a:cubicBezTo>
                  <a:pt x="3371" y="2693"/>
                  <a:pt x="2693" y="3371"/>
                  <a:pt x="1860" y="3371"/>
                </a:cubicBezTo>
                <a:cubicBezTo>
                  <a:pt x="1026" y="3371"/>
                  <a:pt x="349" y="2693"/>
                  <a:pt x="349" y="1860"/>
                </a:cubicBezTo>
                <a:cubicBezTo>
                  <a:pt x="349" y="1026"/>
                  <a:pt x="1026" y="349"/>
                  <a:pt x="1860" y="349"/>
                </a:cubicBezTo>
                <a:cubicBezTo>
                  <a:pt x="2089" y="349"/>
                  <a:pt x="2306" y="400"/>
                  <a:pt x="2500" y="491"/>
                </a:cubicBezTo>
                <a:cubicBezTo>
                  <a:pt x="2501" y="430"/>
                  <a:pt x="2525" y="372"/>
                  <a:pt x="2568" y="329"/>
                </a:cubicBezTo>
                <a:lnTo>
                  <a:pt x="2697" y="200"/>
                </a:lnTo>
                <a:cubicBezTo>
                  <a:pt x="2446" y="72"/>
                  <a:pt x="2161" y="0"/>
                  <a:pt x="1860" y="0"/>
                </a:cubicBezTo>
                <a:cubicBezTo>
                  <a:pt x="832" y="0"/>
                  <a:pt x="0" y="832"/>
                  <a:pt x="0" y="1860"/>
                </a:cubicBezTo>
                <a:cubicBezTo>
                  <a:pt x="0" y="2887"/>
                  <a:pt x="832" y="3719"/>
                  <a:pt x="1860" y="3719"/>
                </a:cubicBezTo>
                <a:cubicBezTo>
                  <a:pt x="2887" y="3719"/>
                  <a:pt x="3719" y="2887"/>
                  <a:pt x="3719" y="1860"/>
                </a:cubicBezTo>
                <a:cubicBezTo>
                  <a:pt x="3719" y="1558"/>
                  <a:pt x="3647" y="1273"/>
                  <a:pt x="3520" y="1022"/>
                </a:cubicBezTo>
                <a:lnTo>
                  <a:pt x="3390" y="1151"/>
                </a:lnTo>
                <a:cubicBezTo>
                  <a:pt x="3347" y="1194"/>
                  <a:pt x="3289" y="1219"/>
                  <a:pt x="3228" y="121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727446018"/>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20"/>
                            </p:stCondLst>
                            <p:childTnLst>
                              <p:par>
                                <p:cTn id="21" presetID="31" presetClass="entr" presetSubtype="0"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 calcmode="lin" valueType="num">
                                      <p:cBhvr>
                                        <p:cTn id="25" dur="500" fill="hold"/>
                                        <p:tgtEl>
                                          <p:spTgt spid="60"/>
                                        </p:tgtEl>
                                        <p:attrNameLst>
                                          <p:attrName>style.rotation</p:attrName>
                                        </p:attrNameLst>
                                      </p:cBhvr>
                                      <p:tavLst>
                                        <p:tav tm="0">
                                          <p:val>
                                            <p:fltVal val="90"/>
                                          </p:val>
                                        </p:tav>
                                        <p:tav tm="100000">
                                          <p:val>
                                            <p:fltVal val="0"/>
                                          </p:val>
                                        </p:tav>
                                      </p:tavLst>
                                    </p:anim>
                                    <p:animEffect transition="in" filter="fade">
                                      <p:cBhvr>
                                        <p:cTn id="26" dur="500"/>
                                        <p:tgtEl>
                                          <p:spTgt spid="60"/>
                                        </p:tgtEl>
                                      </p:cBhvr>
                                    </p:animEffect>
                                  </p:childTnLst>
                                </p:cTn>
                              </p:par>
                              <p:par>
                                <p:cTn id="27" presetID="8" presetClass="emph" presetSubtype="0" fill="hold" nodeType="withEffect">
                                  <p:stCondLst>
                                    <p:cond delay="0"/>
                                  </p:stCondLst>
                                  <p:childTnLst>
                                    <p:animRot by="21600000">
                                      <p:cBhvr>
                                        <p:cTn id="28" dur="500" fill="hold"/>
                                        <p:tgtEl>
                                          <p:spTgt spid="60"/>
                                        </p:tgtEl>
                                        <p:attrNameLst>
                                          <p:attrName>r</p:attrName>
                                        </p:attrNameLst>
                                      </p:cBhvr>
                                    </p:animRot>
                                  </p:childTnLst>
                                </p:cTn>
                              </p:par>
                            </p:childTnLst>
                          </p:cTn>
                        </p:par>
                        <p:par>
                          <p:cTn id="29" fill="hold">
                            <p:stCondLst>
                              <p:cond delay="142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400"/>
                                        <p:tgtEl>
                                          <p:spTgt spid="63"/>
                                        </p:tgtEl>
                                      </p:cBhvr>
                                    </p:animEffect>
                                    <p:anim calcmode="lin" valueType="num">
                                      <p:cBhvr>
                                        <p:cTn id="38" dur="400" fill="hold"/>
                                        <p:tgtEl>
                                          <p:spTgt spid="63"/>
                                        </p:tgtEl>
                                        <p:attrNameLst>
                                          <p:attrName>ppt_x</p:attrName>
                                        </p:attrNameLst>
                                      </p:cBhvr>
                                      <p:tavLst>
                                        <p:tav tm="0">
                                          <p:val>
                                            <p:strVal val="#ppt_x"/>
                                          </p:val>
                                        </p:tav>
                                        <p:tav tm="100000">
                                          <p:val>
                                            <p:strVal val="#ppt_x"/>
                                          </p:val>
                                        </p:tav>
                                      </p:tavLst>
                                    </p:anim>
                                    <p:anim calcmode="lin" valueType="num">
                                      <p:cBhvr>
                                        <p:cTn id="39" dur="400" fill="hold"/>
                                        <p:tgtEl>
                                          <p:spTgt spid="63"/>
                                        </p:tgtEl>
                                        <p:attrNameLst>
                                          <p:attrName>ppt_y</p:attrName>
                                        </p:attrNameLst>
                                      </p:cBhvr>
                                      <p:tavLst>
                                        <p:tav tm="0">
                                          <p:val>
                                            <p:strVal val="#ppt_y+.1"/>
                                          </p:val>
                                        </p:tav>
                                        <p:tav tm="100000">
                                          <p:val>
                                            <p:strVal val="#ppt_y"/>
                                          </p:val>
                                        </p:tav>
                                      </p:tavLst>
                                    </p:anim>
                                  </p:childTnLst>
                                </p:cTn>
                              </p:par>
                            </p:childTnLst>
                          </p:cTn>
                        </p:par>
                        <p:par>
                          <p:cTn id="40" fill="hold">
                            <p:stCondLst>
                              <p:cond delay="1920"/>
                            </p:stCondLst>
                            <p:childTnLst>
                              <p:par>
                                <p:cTn id="41" presetID="22" presetClass="entr" presetSubtype="2"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right)">
                                      <p:cBhvr>
                                        <p:cTn id="43" dur="500"/>
                                        <p:tgtEl>
                                          <p:spTgt spid="55"/>
                                        </p:tgtEl>
                                      </p:cBhvr>
                                    </p:animEffect>
                                  </p:childTnLst>
                                </p:cTn>
                              </p:par>
                            </p:childTnLst>
                          </p:cTn>
                        </p:par>
                        <p:par>
                          <p:cTn id="44" fill="hold">
                            <p:stCondLst>
                              <p:cond delay="2420"/>
                            </p:stCondLst>
                            <p:childTnLst>
                              <p:par>
                                <p:cTn id="45" presetID="31" presetClass="entr" presetSubtype="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400" fill="hold"/>
                                        <p:tgtEl>
                                          <p:spTgt spid="57"/>
                                        </p:tgtEl>
                                        <p:attrNameLst>
                                          <p:attrName>ppt_w</p:attrName>
                                        </p:attrNameLst>
                                      </p:cBhvr>
                                      <p:tavLst>
                                        <p:tav tm="0">
                                          <p:val>
                                            <p:fltVal val="0"/>
                                          </p:val>
                                        </p:tav>
                                        <p:tav tm="100000">
                                          <p:val>
                                            <p:strVal val="#ppt_w"/>
                                          </p:val>
                                        </p:tav>
                                      </p:tavLst>
                                    </p:anim>
                                    <p:anim calcmode="lin" valueType="num">
                                      <p:cBhvr>
                                        <p:cTn id="48" dur="400" fill="hold"/>
                                        <p:tgtEl>
                                          <p:spTgt spid="57"/>
                                        </p:tgtEl>
                                        <p:attrNameLst>
                                          <p:attrName>ppt_h</p:attrName>
                                        </p:attrNameLst>
                                      </p:cBhvr>
                                      <p:tavLst>
                                        <p:tav tm="0">
                                          <p:val>
                                            <p:fltVal val="0"/>
                                          </p:val>
                                        </p:tav>
                                        <p:tav tm="100000">
                                          <p:val>
                                            <p:strVal val="#ppt_h"/>
                                          </p:val>
                                        </p:tav>
                                      </p:tavLst>
                                    </p:anim>
                                    <p:anim calcmode="lin" valueType="num">
                                      <p:cBhvr>
                                        <p:cTn id="49" dur="400" fill="hold"/>
                                        <p:tgtEl>
                                          <p:spTgt spid="57"/>
                                        </p:tgtEl>
                                        <p:attrNameLst>
                                          <p:attrName>style.rotation</p:attrName>
                                        </p:attrNameLst>
                                      </p:cBhvr>
                                      <p:tavLst>
                                        <p:tav tm="0">
                                          <p:val>
                                            <p:fltVal val="90"/>
                                          </p:val>
                                        </p:tav>
                                        <p:tav tm="100000">
                                          <p:val>
                                            <p:fltVal val="0"/>
                                          </p:val>
                                        </p:tav>
                                      </p:tavLst>
                                    </p:anim>
                                    <p:animEffect transition="in" filter="fade">
                                      <p:cBhvr>
                                        <p:cTn id="50" dur="400"/>
                                        <p:tgtEl>
                                          <p:spTgt spid="57"/>
                                        </p:tgtEl>
                                      </p:cBhvr>
                                    </p:animEffect>
                                  </p:childTnLst>
                                </p:cTn>
                              </p:par>
                            </p:childTnLst>
                          </p:cTn>
                        </p:par>
                        <p:par>
                          <p:cTn id="51" fill="hold">
                            <p:stCondLst>
                              <p:cond delay="2820"/>
                            </p:stCondLst>
                            <p:childTnLst>
                              <p:par>
                                <p:cTn id="52" presetID="22" presetClass="entr" presetSubtype="1"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up)">
                                      <p:cBhvr>
                                        <p:cTn id="54" dur="500"/>
                                        <p:tgtEl>
                                          <p:spTgt spid="58"/>
                                        </p:tgtEl>
                                      </p:cBhvr>
                                    </p:animEffect>
                                  </p:childTnLst>
                                </p:cTn>
                              </p:par>
                            </p:childTnLst>
                          </p:cTn>
                        </p:par>
                        <p:par>
                          <p:cTn id="55" fill="hold">
                            <p:stCondLst>
                              <p:cond delay="3320"/>
                            </p:stCondLst>
                            <p:childTnLst>
                              <p:par>
                                <p:cTn id="56" presetID="22" presetClass="entr" presetSubtype="8"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childTnLst>
                          </p:cTn>
                        </p:par>
                        <p:par>
                          <p:cTn id="59" fill="hold">
                            <p:stCondLst>
                              <p:cond delay="3820"/>
                            </p:stCondLst>
                            <p:childTnLst>
                              <p:par>
                                <p:cTn id="60" presetID="31" presetClass="entr" presetSubtype="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400" fill="hold"/>
                                        <p:tgtEl>
                                          <p:spTgt spid="59"/>
                                        </p:tgtEl>
                                        <p:attrNameLst>
                                          <p:attrName>ppt_w</p:attrName>
                                        </p:attrNameLst>
                                      </p:cBhvr>
                                      <p:tavLst>
                                        <p:tav tm="0">
                                          <p:val>
                                            <p:fltVal val="0"/>
                                          </p:val>
                                        </p:tav>
                                        <p:tav tm="100000">
                                          <p:val>
                                            <p:strVal val="#ppt_w"/>
                                          </p:val>
                                        </p:tav>
                                      </p:tavLst>
                                    </p:anim>
                                    <p:anim calcmode="lin" valueType="num">
                                      <p:cBhvr>
                                        <p:cTn id="63" dur="400" fill="hold"/>
                                        <p:tgtEl>
                                          <p:spTgt spid="59"/>
                                        </p:tgtEl>
                                        <p:attrNameLst>
                                          <p:attrName>ppt_h</p:attrName>
                                        </p:attrNameLst>
                                      </p:cBhvr>
                                      <p:tavLst>
                                        <p:tav tm="0">
                                          <p:val>
                                            <p:fltVal val="0"/>
                                          </p:val>
                                        </p:tav>
                                        <p:tav tm="100000">
                                          <p:val>
                                            <p:strVal val="#ppt_h"/>
                                          </p:val>
                                        </p:tav>
                                      </p:tavLst>
                                    </p:anim>
                                    <p:anim calcmode="lin" valueType="num">
                                      <p:cBhvr>
                                        <p:cTn id="64" dur="400" fill="hold"/>
                                        <p:tgtEl>
                                          <p:spTgt spid="59"/>
                                        </p:tgtEl>
                                        <p:attrNameLst>
                                          <p:attrName>style.rotation</p:attrName>
                                        </p:attrNameLst>
                                      </p:cBhvr>
                                      <p:tavLst>
                                        <p:tav tm="0">
                                          <p:val>
                                            <p:fltVal val="90"/>
                                          </p:val>
                                        </p:tav>
                                        <p:tav tm="100000">
                                          <p:val>
                                            <p:fltVal val="0"/>
                                          </p:val>
                                        </p:tav>
                                      </p:tavLst>
                                    </p:anim>
                                    <p:animEffect transition="in" filter="fade">
                                      <p:cBhvr>
                                        <p:cTn id="65" dur="400"/>
                                        <p:tgtEl>
                                          <p:spTgt spid="59"/>
                                        </p:tgtEl>
                                      </p:cBhvr>
                                    </p:animEffect>
                                  </p:childTnLst>
                                </p:cTn>
                              </p:par>
                            </p:childTnLst>
                          </p:cTn>
                        </p:par>
                        <p:par>
                          <p:cTn id="66" fill="hold">
                            <p:stCondLst>
                              <p:cond delay="4220"/>
                            </p:stCondLst>
                            <p:childTnLst>
                              <p:par>
                                <p:cTn id="67" presetID="22" presetClass="entr" presetSubtype="1" fill="hold" grpId="0" nodeType="after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wipe(up)">
                                      <p:cBhvr>
                                        <p:cTn id="6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animBg="1"/>
      <p:bldP spid="55" grpId="0" animBg="1"/>
      <p:bldP spid="56" grpId="0" animBg="1"/>
      <p:bldP spid="57" grpId="0"/>
      <p:bldP spid="58" grpId="0"/>
      <p:bldP spid="59" grpId="0"/>
      <p:bldP spid="63" grpId="0"/>
      <p:bldP spid="67"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圆角 26"/>
          <p:cNvSpPr/>
          <p:nvPr/>
        </p:nvSpPr>
        <p:spPr bwMode="auto">
          <a:xfrm>
            <a:off x="3290069" y="4347274"/>
            <a:ext cx="7649675" cy="1358450"/>
          </a:xfrm>
          <a:prstGeom prst="roundRect">
            <a:avLst>
              <a:gd name="adj" fmla="val 50000"/>
            </a:avLst>
          </a:prstGeom>
          <a:solidFill>
            <a:schemeClr val="accent2"/>
          </a:solidFill>
          <a:ln w="9525" cap="flat" cmpd="sng" algn="ctr">
            <a:solidFill>
              <a:schemeClr val="bg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5" name="TextBox 42"/>
          <p:cNvSpPr txBox="1"/>
          <p:nvPr/>
        </p:nvSpPr>
        <p:spPr>
          <a:xfrm>
            <a:off x="529749" y="285631"/>
            <a:ext cx="4679911" cy="523220"/>
          </a:xfrm>
          <a:prstGeom prst="rect">
            <a:avLst/>
          </a:prstGeom>
          <a:noFill/>
        </p:spPr>
        <p:txBody>
          <a:bodyPr wrap="square" rtlCol="0">
            <a:spAutoFit/>
          </a:bodyPr>
          <a:lstStyle>
            <a:defPPr>
              <a:defRPr lang="zh-CN"/>
            </a:defPPr>
            <a:lvl1pPr>
              <a:defRPr sz="2800" b="1">
                <a:latin typeface="微软雅黑"/>
                <a:ea typeface="微软雅黑"/>
              </a:defRPr>
            </a:lvl1pPr>
          </a:lstStyle>
          <a:p>
            <a:r>
              <a:rPr lang="zh-CN" altLang="en-US">
                <a:latin typeface="Century Gothic" panose="020B0502020202020204" pitchFamily="34" charset="0"/>
                <a:ea typeface="思源黑体 CN Normal" panose="020B0400000000000000" pitchFamily="34" charset="-122"/>
                <a:sym typeface="Century Gothic" panose="020B0502020202020204" pitchFamily="34" charset="0"/>
              </a:rPr>
              <a:t>我们的机会</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6" name="Freeform 7"/>
          <p:cNvSpPr>
            <a:spLocks/>
          </p:cNvSpPr>
          <p:nvPr/>
        </p:nvSpPr>
        <p:spPr bwMode="auto">
          <a:xfrm>
            <a:off x="-7938" y="406400"/>
            <a:ext cx="404813" cy="700088"/>
          </a:xfrm>
          <a:custGeom>
            <a:avLst/>
            <a:gdLst>
              <a:gd name="T0" fmla="*/ 0 w 529"/>
              <a:gd name="T1" fmla="*/ 0 h 915"/>
              <a:gd name="T2" fmla="*/ 490 w 529"/>
              <a:gd name="T3" fmla="*/ 399 h 915"/>
              <a:gd name="T4" fmla="*/ 490 w 529"/>
              <a:gd name="T5" fmla="*/ 516 h 915"/>
              <a:gd name="T6" fmla="*/ 0 w 529"/>
              <a:gd name="T7" fmla="*/ 915 h 915"/>
              <a:gd name="T8" fmla="*/ 0 w 529"/>
              <a:gd name="T9" fmla="*/ 0 h 915"/>
            </a:gdLst>
            <a:ahLst/>
            <a:cxnLst>
              <a:cxn ang="0">
                <a:pos x="T0" y="T1"/>
              </a:cxn>
              <a:cxn ang="0">
                <a:pos x="T2" y="T3"/>
              </a:cxn>
              <a:cxn ang="0">
                <a:pos x="T4" y="T5"/>
              </a:cxn>
              <a:cxn ang="0">
                <a:pos x="T6" y="T7"/>
              </a:cxn>
              <a:cxn ang="0">
                <a:pos x="T8" y="T9"/>
              </a:cxn>
            </a:cxnLst>
            <a:rect l="0" t="0" r="r" b="b"/>
            <a:pathLst>
              <a:path w="529" h="915">
                <a:moveTo>
                  <a:pt x="0" y="0"/>
                </a:moveTo>
                <a:lnTo>
                  <a:pt x="490" y="399"/>
                </a:lnTo>
                <a:cubicBezTo>
                  <a:pt x="529" y="431"/>
                  <a:pt x="529" y="484"/>
                  <a:pt x="490" y="516"/>
                </a:cubicBezTo>
                <a:lnTo>
                  <a:pt x="0" y="915"/>
                </a:lnTo>
                <a:lnTo>
                  <a:pt x="0" y="0"/>
                </a:lnTo>
                <a:close/>
              </a:path>
            </a:pathLst>
          </a:custGeom>
          <a:solidFill>
            <a:srgbClr val="3C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7" name="Freeform 8"/>
          <p:cNvSpPr>
            <a:spLocks/>
          </p:cNvSpPr>
          <p:nvPr/>
        </p:nvSpPr>
        <p:spPr bwMode="auto">
          <a:xfrm>
            <a:off x="-7938" y="168275"/>
            <a:ext cx="428625" cy="744538"/>
          </a:xfrm>
          <a:custGeom>
            <a:avLst/>
            <a:gdLst>
              <a:gd name="T0" fmla="*/ 0 w 560"/>
              <a:gd name="T1" fmla="*/ 0 h 973"/>
              <a:gd name="T2" fmla="*/ 516 w 560"/>
              <a:gd name="T3" fmla="*/ 420 h 973"/>
              <a:gd name="T4" fmla="*/ 516 w 560"/>
              <a:gd name="T5" fmla="*/ 552 h 973"/>
              <a:gd name="T6" fmla="*/ 0 w 560"/>
              <a:gd name="T7" fmla="*/ 973 h 973"/>
              <a:gd name="T8" fmla="*/ 0 w 560"/>
              <a:gd name="T9" fmla="*/ 0 h 973"/>
            </a:gdLst>
            <a:ahLst/>
            <a:cxnLst>
              <a:cxn ang="0">
                <a:pos x="T0" y="T1"/>
              </a:cxn>
              <a:cxn ang="0">
                <a:pos x="T2" y="T3"/>
              </a:cxn>
              <a:cxn ang="0">
                <a:pos x="T4" y="T5"/>
              </a:cxn>
              <a:cxn ang="0">
                <a:pos x="T6" y="T7"/>
              </a:cxn>
              <a:cxn ang="0">
                <a:pos x="T8" y="T9"/>
              </a:cxn>
            </a:cxnLst>
            <a:rect l="0" t="0" r="r" b="b"/>
            <a:pathLst>
              <a:path w="560" h="973">
                <a:moveTo>
                  <a:pt x="0" y="0"/>
                </a:moveTo>
                <a:lnTo>
                  <a:pt x="516" y="420"/>
                </a:lnTo>
                <a:cubicBezTo>
                  <a:pt x="560" y="457"/>
                  <a:pt x="560" y="516"/>
                  <a:pt x="516" y="552"/>
                </a:cubicBezTo>
                <a:lnTo>
                  <a:pt x="0" y="973"/>
                </a:lnTo>
                <a:lnTo>
                  <a:pt x="0" y="0"/>
                </a:ln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矩形: 圆角 14"/>
          <p:cNvSpPr/>
          <p:nvPr/>
        </p:nvSpPr>
        <p:spPr bwMode="auto">
          <a:xfrm>
            <a:off x="3290069" y="2805077"/>
            <a:ext cx="7649675" cy="1460310"/>
          </a:xfrm>
          <a:prstGeom prst="roundRect">
            <a:avLst>
              <a:gd name="adj" fmla="val 50000"/>
            </a:avLst>
          </a:prstGeom>
          <a:solidFill>
            <a:schemeClr val="accent2"/>
          </a:solidFill>
          <a:ln w="9525" cap="flat" cmpd="sng" algn="ctr">
            <a:solidFill>
              <a:schemeClr val="bg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矩形: 圆角 15"/>
          <p:cNvSpPr/>
          <p:nvPr/>
        </p:nvSpPr>
        <p:spPr bwMode="auto">
          <a:xfrm>
            <a:off x="3290069" y="1382813"/>
            <a:ext cx="7649675" cy="1313082"/>
          </a:xfrm>
          <a:prstGeom prst="roundRect">
            <a:avLst>
              <a:gd name="adj" fmla="val 50000"/>
            </a:avLst>
          </a:prstGeom>
          <a:solidFill>
            <a:schemeClr val="accent2"/>
          </a:solidFill>
          <a:ln w="9525" cap="flat" cmpd="sng" algn="ctr">
            <a:solidFill>
              <a:schemeClr val="bg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TextBox 15"/>
          <p:cNvSpPr txBox="1"/>
          <p:nvPr/>
        </p:nvSpPr>
        <p:spPr>
          <a:xfrm>
            <a:off x="5377455" y="1944427"/>
            <a:ext cx="4765001" cy="646331"/>
          </a:xfrm>
          <a:prstGeom prst="rect">
            <a:avLst/>
          </a:prstGeom>
          <a:noFill/>
        </p:spPr>
        <p:txBody>
          <a:bodyPr wrap="square" rtlCol="0">
            <a:spAutoFit/>
          </a:bodyPr>
          <a:lstStyle>
            <a:defPPr>
              <a:defRPr lang="zh-CN"/>
            </a:defPPr>
            <a:lvl1pPr>
              <a:defRPr sz="1600">
                <a:solidFill>
                  <a:schemeClr val="accent2"/>
                </a:solidFill>
                <a:latin typeface="+mn-ea"/>
                <a:ea typeface="+mn-ea"/>
              </a:defRPr>
            </a:lvl1pPr>
          </a:lstStyle>
          <a:p>
            <a:r>
              <a:rPr lang="zh-CN" altLang="en-US" sz="1800"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行业仍处于起步阶段，各家同行均处于发展阶段，我们此时进入，还有着相当的机会。</a:t>
            </a:r>
          </a:p>
        </p:txBody>
      </p:sp>
      <p:grpSp>
        <p:nvGrpSpPr>
          <p:cNvPr id="19" name="组合 18"/>
          <p:cNvGrpSpPr/>
          <p:nvPr/>
        </p:nvGrpSpPr>
        <p:grpSpPr>
          <a:xfrm>
            <a:off x="-570006" y="1336510"/>
            <a:ext cx="6159240" cy="6165551"/>
            <a:chOff x="-864909" y="1166615"/>
            <a:chExt cx="5955523" cy="5961625"/>
          </a:xfrm>
        </p:grpSpPr>
        <p:sp>
          <p:nvSpPr>
            <p:cNvPr id="20" name="椭圆 19"/>
            <p:cNvSpPr/>
            <p:nvPr/>
          </p:nvSpPr>
          <p:spPr bwMode="auto">
            <a:xfrm>
              <a:off x="1004104" y="1437099"/>
              <a:ext cx="3857139" cy="3857137"/>
            </a:xfrm>
            <a:prstGeom prst="ellipse">
              <a:avLst/>
            </a:prstGeom>
            <a:solidFill>
              <a:schemeClr val="accent2"/>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Freeform 5"/>
            <p:cNvSpPr>
              <a:spLocks noEditPoints="1"/>
            </p:cNvSpPr>
            <p:nvPr/>
          </p:nvSpPr>
          <p:spPr bwMode="auto">
            <a:xfrm>
              <a:off x="-864909" y="1166615"/>
              <a:ext cx="5955523" cy="596162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gradFill>
              <a:gsLst>
                <a:gs pos="100000">
                  <a:srgbClr val="026EBB"/>
                </a:gs>
                <a:gs pos="0">
                  <a:srgbClr val="038EDB"/>
                </a:gs>
              </a:gsLst>
              <a:lin ang="0" scaled="1"/>
            </a:gradFill>
            <a:ln w="38100">
              <a:solidFill>
                <a:schemeClr val="accent2"/>
              </a:solidFill>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2"/>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sp>
        <p:nvSpPr>
          <p:cNvPr id="22" name="Freeform 12"/>
          <p:cNvSpPr>
            <a:spLocks noEditPoints="1"/>
          </p:cNvSpPr>
          <p:nvPr/>
        </p:nvSpPr>
        <p:spPr bwMode="auto">
          <a:xfrm>
            <a:off x="2640712" y="2461820"/>
            <a:ext cx="1431624" cy="1315544"/>
          </a:xfrm>
          <a:custGeom>
            <a:avLst/>
            <a:gdLst>
              <a:gd name="T0" fmla="*/ 102 w 782"/>
              <a:gd name="T1" fmla="*/ 373 h 711"/>
              <a:gd name="T2" fmla="*/ 180 w 782"/>
              <a:gd name="T3" fmla="*/ 338 h 711"/>
              <a:gd name="T4" fmla="*/ 257 w 782"/>
              <a:gd name="T5" fmla="*/ 265 h 711"/>
              <a:gd name="T6" fmla="*/ 351 w 782"/>
              <a:gd name="T7" fmla="*/ 265 h 711"/>
              <a:gd name="T8" fmla="*/ 475 w 782"/>
              <a:gd name="T9" fmla="*/ 263 h 711"/>
              <a:gd name="T10" fmla="*/ 589 w 782"/>
              <a:gd name="T11" fmla="*/ 219 h 711"/>
              <a:gd name="T12" fmla="*/ 633 w 782"/>
              <a:gd name="T13" fmla="*/ 156 h 711"/>
              <a:gd name="T14" fmla="*/ 633 w 782"/>
              <a:gd name="T15" fmla="*/ 250 h 711"/>
              <a:gd name="T16" fmla="*/ 520 w 782"/>
              <a:gd name="T17" fmla="*/ 295 h 711"/>
              <a:gd name="T18" fmla="*/ 475 w 782"/>
              <a:gd name="T19" fmla="*/ 357 h 711"/>
              <a:gd name="T20" fmla="*/ 345 w 782"/>
              <a:gd name="T21" fmla="*/ 288 h 711"/>
              <a:gd name="T22" fmla="*/ 274 w 782"/>
              <a:gd name="T23" fmla="*/ 301 h 711"/>
              <a:gd name="T24" fmla="*/ 194 w 782"/>
              <a:gd name="T25" fmla="*/ 359 h 711"/>
              <a:gd name="T26" fmla="*/ 149 w 782"/>
              <a:gd name="T27" fmla="*/ 420 h 711"/>
              <a:gd name="T28" fmla="*/ 166 w 782"/>
              <a:gd name="T29" fmla="*/ 576 h 711"/>
              <a:gd name="T30" fmla="*/ 0 w 782"/>
              <a:gd name="T31" fmla="*/ 166 h 711"/>
              <a:gd name="T32" fmla="*/ 615 w 782"/>
              <a:gd name="T33" fmla="*/ 0 h 711"/>
              <a:gd name="T34" fmla="*/ 782 w 782"/>
              <a:gd name="T35" fmla="*/ 410 h 711"/>
              <a:gd name="T36" fmla="*/ 154 w 782"/>
              <a:gd name="T37" fmla="*/ 47 h 711"/>
              <a:gd name="T38" fmla="*/ 46 w 782"/>
              <a:gd name="T39" fmla="*/ 157 h 711"/>
              <a:gd name="T40" fmla="*/ 154 w 782"/>
              <a:gd name="T41" fmla="*/ 529 h 711"/>
              <a:gd name="T42" fmla="*/ 736 w 782"/>
              <a:gd name="T43" fmla="*/ 419 h 711"/>
              <a:gd name="T44" fmla="*/ 628 w 782"/>
              <a:gd name="T45" fmla="*/ 47 h 711"/>
              <a:gd name="T46" fmla="*/ 526 w 782"/>
              <a:gd name="T47" fmla="*/ 624 h 711"/>
              <a:gd name="T48" fmla="*/ 143 w 782"/>
              <a:gd name="T49" fmla="*/ 671 h 711"/>
              <a:gd name="T50" fmla="*/ 586 w 782"/>
              <a:gd name="T51" fmla="*/ 711 h 711"/>
              <a:gd name="T52" fmla="*/ 526 w 782"/>
              <a:gd name="T53" fmla="*/ 624 h 711"/>
              <a:gd name="T54" fmla="*/ 633 w 782"/>
              <a:gd name="T55" fmla="*/ 181 h 711"/>
              <a:gd name="T56" fmla="*/ 633 w 782"/>
              <a:gd name="T57" fmla="*/ 225 h 711"/>
              <a:gd name="T58" fmla="*/ 633 w 782"/>
              <a:gd name="T59" fmla="*/ 181 h 711"/>
              <a:gd name="T60" fmla="*/ 475 w 782"/>
              <a:gd name="T61" fmla="*/ 287 h 711"/>
              <a:gd name="T62" fmla="*/ 475 w 782"/>
              <a:gd name="T63" fmla="*/ 332 h 711"/>
              <a:gd name="T64" fmla="*/ 475 w 782"/>
              <a:gd name="T65" fmla="*/ 287 h 711"/>
              <a:gd name="T66" fmla="*/ 304 w 782"/>
              <a:gd name="T67" fmla="*/ 243 h 711"/>
              <a:gd name="T68" fmla="*/ 304 w 782"/>
              <a:gd name="T69" fmla="*/ 288 h 711"/>
              <a:gd name="T70" fmla="*/ 304 w 782"/>
              <a:gd name="T71" fmla="*/ 243 h 711"/>
              <a:gd name="T72" fmla="*/ 149 w 782"/>
              <a:gd name="T73" fmla="*/ 351 h 711"/>
              <a:gd name="T74" fmla="*/ 149 w 782"/>
              <a:gd name="T75" fmla="*/ 395 h 711"/>
              <a:gd name="T76" fmla="*/ 149 w 782"/>
              <a:gd name="T77" fmla="*/ 351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2" h="711">
                <a:moveTo>
                  <a:pt x="149" y="420"/>
                </a:moveTo>
                <a:cubicBezTo>
                  <a:pt x="123" y="420"/>
                  <a:pt x="102" y="399"/>
                  <a:pt x="102" y="373"/>
                </a:cubicBezTo>
                <a:cubicBezTo>
                  <a:pt x="102" y="347"/>
                  <a:pt x="123" y="326"/>
                  <a:pt x="149" y="326"/>
                </a:cubicBezTo>
                <a:cubicBezTo>
                  <a:pt x="161" y="326"/>
                  <a:pt x="172" y="331"/>
                  <a:pt x="180" y="338"/>
                </a:cubicBezTo>
                <a:lnTo>
                  <a:pt x="260" y="282"/>
                </a:lnTo>
                <a:cubicBezTo>
                  <a:pt x="258" y="276"/>
                  <a:pt x="257" y="271"/>
                  <a:pt x="257" y="265"/>
                </a:cubicBezTo>
                <a:cubicBezTo>
                  <a:pt x="257" y="239"/>
                  <a:pt x="278" y="218"/>
                  <a:pt x="304" y="218"/>
                </a:cubicBezTo>
                <a:cubicBezTo>
                  <a:pt x="330" y="218"/>
                  <a:pt x="351" y="239"/>
                  <a:pt x="351" y="265"/>
                </a:cubicBezTo>
                <a:lnTo>
                  <a:pt x="435" y="287"/>
                </a:lnTo>
                <a:cubicBezTo>
                  <a:pt x="443" y="272"/>
                  <a:pt x="458" y="263"/>
                  <a:pt x="475" y="263"/>
                </a:cubicBezTo>
                <a:cubicBezTo>
                  <a:pt x="487" y="263"/>
                  <a:pt x="498" y="267"/>
                  <a:pt x="506" y="274"/>
                </a:cubicBezTo>
                <a:lnTo>
                  <a:pt x="589" y="219"/>
                </a:lnTo>
                <a:cubicBezTo>
                  <a:pt x="587" y="214"/>
                  <a:pt x="586" y="209"/>
                  <a:pt x="586" y="203"/>
                </a:cubicBezTo>
                <a:cubicBezTo>
                  <a:pt x="586" y="177"/>
                  <a:pt x="607" y="156"/>
                  <a:pt x="633" y="156"/>
                </a:cubicBezTo>
                <a:cubicBezTo>
                  <a:pt x="659" y="156"/>
                  <a:pt x="680" y="177"/>
                  <a:pt x="680" y="203"/>
                </a:cubicBezTo>
                <a:cubicBezTo>
                  <a:pt x="680" y="229"/>
                  <a:pt x="659" y="250"/>
                  <a:pt x="633" y="250"/>
                </a:cubicBezTo>
                <a:cubicBezTo>
                  <a:pt x="621" y="250"/>
                  <a:pt x="611" y="246"/>
                  <a:pt x="603" y="239"/>
                </a:cubicBezTo>
                <a:lnTo>
                  <a:pt x="520" y="295"/>
                </a:lnTo>
                <a:cubicBezTo>
                  <a:pt x="522" y="299"/>
                  <a:pt x="522" y="305"/>
                  <a:pt x="522" y="310"/>
                </a:cubicBezTo>
                <a:cubicBezTo>
                  <a:pt x="522" y="336"/>
                  <a:pt x="501" y="357"/>
                  <a:pt x="475" y="357"/>
                </a:cubicBezTo>
                <a:cubicBezTo>
                  <a:pt x="450" y="357"/>
                  <a:pt x="429" y="336"/>
                  <a:pt x="429" y="310"/>
                </a:cubicBezTo>
                <a:lnTo>
                  <a:pt x="345" y="288"/>
                </a:lnTo>
                <a:cubicBezTo>
                  <a:pt x="337" y="302"/>
                  <a:pt x="322" y="312"/>
                  <a:pt x="304" y="312"/>
                </a:cubicBezTo>
                <a:cubicBezTo>
                  <a:pt x="293" y="312"/>
                  <a:pt x="282" y="308"/>
                  <a:pt x="274" y="301"/>
                </a:cubicBezTo>
                <a:lnTo>
                  <a:pt x="274" y="301"/>
                </a:lnTo>
                <a:lnTo>
                  <a:pt x="194" y="359"/>
                </a:lnTo>
                <a:cubicBezTo>
                  <a:pt x="195" y="363"/>
                  <a:pt x="196" y="368"/>
                  <a:pt x="196" y="373"/>
                </a:cubicBezTo>
                <a:cubicBezTo>
                  <a:pt x="196" y="399"/>
                  <a:pt x="175" y="420"/>
                  <a:pt x="149" y="420"/>
                </a:cubicBezTo>
                <a:close/>
                <a:moveTo>
                  <a:pt x="615" y="576"/>
                </a:moveTo>
                <a:lnTo>
                  <a:pt x="166" y="576"/>
                </a:lnTo>
                <a:cubicBezTo>
                  <a:pt x="75" y="576"/>
                  <a:pt x="0" y="502"/>
                  <a:pt x="0" y="410"/>
                </a:cubicBezTo>
                <a:lnTo>
                  <a:pt x="0" y="166"/>
                </a:lnTo>
                <a:cubicBezTo>
                  <a:pt x="0" y="74"/>
                  <a:pt x="75" y="0"/>
                  <a:pt x="166" y="0"/>
                </a:cubicBezTo>
                <a:lnTo>
                  <a:pt x="615" y="0"/>
                </a:lnTo>
                <a:cubicBezTo>
                  <a:pt x="707" y="0"/>
                  <a:pt x="782" y="74"/>
                  <a:pt x="782" y="166"/>
                </a:cubicBezTo>
                <a:lnTo>
                  <a:pt x="782" y="410"/>
                </a:lnTo>
                <a:cubicBezTo>
                  <a:pt x="782" y="502"/>
                  <a:pt x="707" y="576"/>
                  <a:pt x="615" y="576"/>
                </a:cubicBezTo>
                <a:close/>
                <a:moveTo>
                  <a:pt x="154" y="47"/>
                </a:moveTo>
                <a:lnTo>
                  <a:pt x="154" y="47"/>
                </a:lnTo>
                <a:cubicBezTo>
                  <a:pt x="95" y="47"/>
                  <a:pt x="46" y="96"/>
                  <a:pt x="46" y="157"/>
                </a:cubicBezTo>
                <a:lnTo>
                  <a:pt x="46" y="419"/>
                </a:lnTo>
                <a:cubicBezTo>
                  <a:pt x="46" y="480"/>
                  <a:pt x="95" y="529"/>
                  <a:pt x="154" y="529"/>
                </a:cubicBezTo>
                <a:lnTo>
                  <a:pt x="628" y="529"/>
                </a:lnTo>
                <a:cubicBezTo>
                  <a:pt x="687" y="529"/>
                  <a:pt x="736" y="480"/>
                  <a:pt x="736" y="419"/>
                </a:cubicBezTo>
                <a:lnTo>
                  <a:pt x="736" y="157"/>
                </a:lnTo>
                <a:cubicBezTo>
                  <a:pt x="736" y="96"/>
                  <a:pt x="687" y="47"/>
                  <a:pt x="628" y="47"/>
                </a:cubicBezTo>
                <a:lnTo>
                  <a:pt x="154" y="47"/>
                </a:lnTo>
                <a:close/>
                <a:moveTo>
                  <a:pt x="526" y="624"/>
                </a:moveTo>
                <a:lnTo>
                  <a:pt x="256" y="624"/>
                </a:lnTo>
                <a:cubicBezTo>
                  <a:pt x="227" y="624"/>
                  <a:pt x="143" y="640"/>
                  <a:pt x="143" y="671"/>
                </a:cubicBezTo>
                <a:cubicBezTo>
                  <a:pt x="143" y="693"/>
                  <a:pt x="167" y="711"/>
                  <a:pt x="196" y="711"/>
                </a:cubicBezTo>
                <a:lnTo>
                  <a:pt x="586" y="711"/>
                </a:lnTo>
                <a:cubicBezTo>
                  <a:pt x="615" y="711"/>
                  <a:pt x="640" y="693"/>
                  <a:pt x="639" y="671"/>
                </a:cubicBezTo>
                <a:cubicBezTo>
                  <a:pt x="638" y="639"/>
                  <a:pt x="555" y="624"/>
                  <a:pt x="526" y="624"/>
                </a:cubicBezTo>
                <a:close/>
                <a:moveTo>
                  <a:pt x="633" y="181"/>
                </a:moveTo>
                <a:lnTo>
                  <a:pt x="633" y="181"/>
                </a:lnTo>
                <a:cubicBezTo>
                  <a:pt x="620" y="181"/>
                  <a:pt x="610" y="191"/>
                  <a:pt x="610" y="203"/>
                </a:cubicBezTo>
                <a:cubicBezTo>
                  <a:pt x="610" y="215"/>
                  <a:pt x="620" y="225"/>
                  <a:pt x="633" y="225"/>
                </a:cubicBezTo>
                <a:cubicBezTo>
                  <a:pt x="645" y="225"/>
                  <a:pt x="655" y="215"/>
                  <a:pt x="655" y="203"/>
                </a:cubicBezTo>
                <a:cubicBezTo>
                  <a:pt x="655" y="191"/>
                  <a:pt x="645" y="181"/>
                  <a:pt x="633" y="181"/>
                </a:cubicBezTo>
                <a:close/>
                <a:moveTo>
                  <a:pt x="475" y="287"/>
                </a:moveTo>
                <a:lnTo>
                  <a:pt x="475" y="287"/>
                </a:lnTo>
                <a:cubicBezTo>
                  <a:pt x="463" y="287"/>
                  <a:pt x="453" y="297"/>
                  <a:pt x="453" y="310"/>
                </a:cubicBezTo>
                <a:cubicBezTo>
                  <a:pt x="453" y="322"/>
                  <a:pt x="463" y="332"/>
                  <a:pt x="475" y="332"/>
                </a:cubicBezTo>
                <a:cubicBezTo>
                  <a:pt x="488" y="332"/>
                  <a:pt x="498" y="322"/>
                  <a:pt x="498" y="310"/>
                </a:cubicBezTo>
                <a:cubicBezTo>
                  <a:pt x="498" y="297"/>
                  <a:pt x="488" y="287"/>
                  <a:pt x="475" y="287"/>
                </a:cubicBezTo>
                <a:close/>
                <a:moveTo>
                  <a:pt x="304" y="243"/>
                </a:moveTo>
                <a:lnTo>
                  <a:pt x="304" y="243"/>
                </a:lnTo>
                <a:cubicBezTo>
                  <a:pt x="292" y="243"/>
                  <a:pt x="282" y="253"/>
                  <a:pt x="282" y="265"/>
                </a:cubicBezTo>
                <a:cubicBezTo>
                  <a:pt x="282" y="277"/>
                  <a:pt x="292" y="288"/>
                  <a:pt x="304" y="288"/>
                </a:cubicBezTo>
                <a:cubicBezTo>
                  <a:pt x="316" y="288"/>
                  <a:pt x="326" y="277"/>
                  <a:pt x="326" y="265"/>
                </a:cubicBezTo>
                <a:cubicBezTo>
                  <a:pt x="326" y="253"/>
                  <a:pt x="316" y="243"/>
                  <a:pt x="304" y="243"/>
                </a:cubicBezTo>
                <a:close/>
                <a:moveTo>
                  <a:pt x="149" y="351"/>
                </a:moveTo>
                <a:lnTo>
                  <a:pt x="149" y="351"/>
                </a:lnTo>
                <a:cubicBezTo>
                  <a:pt x="137" y="351"/>
                  <a:pt x="127" y="361"/>
                  <a:pt x="127" y="373"/>
                </a:cubicBezTo>
                <a:cubicBezTo>
                  <a:pt x="127" y="385"/>
                  <a:pt x="137" y="395"/>
                  <a:pt x="149" y="395"/>
                </a:cubicBezTo>
                <a:cubicBezTo>
                  <a:pt x="162" y="395"/>
                  <a:pt x="172" y="385"/>
                  <a:pt x="172" y="373"/>
                </a:cubicBezTo>
                <a:cubicBezTo>
                  <a:pt x="172" y="361"/>
                  <a:pt x="162" y="351"/>
                  <a:pt x="149" y="351"/>
                </a:cubicBezTo>
                <a:close/>
              </a:path>
            </a:pathLst>
          </a:custGeom>
          <a:gradFill>
            <a:gsLst>
              <a:gs pos="100000">
                <a:srgbClr val="026EBB"/>
              </a:gs>
              <a:gs pos="0">
                <a:srgbClr val="038EDB"/>
              </a:gs>
            </a:gsLst>
            <a:lin ang="0" scaled="1"/>
          </a:gradFill>
          <a:ln>
            <a:noFill/>
          </a:ln>
          <a:extLst/>
        </p:spPr>
        <p:txBody>
          <a:bodyPr vert="horz" wrap="square" lIns="91440" tIns="45720" rIns="91440" bIns="45720" numCol="1" anchor="t" anchorCtr="0" compatLnSpc="1">
            <a:prstTxWarp prst="textNoShape">
              <a:avLst/>
            </a:prstTxWarp>
          </a:bodyPr>
          <a:lstStyle/>
          <a:p>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TextBox 3"/>
          <p:cNvSpPr txBox="1"/>
          <p:nvPr/>
        </p:nvSpPr>
        <p:spPr>
          <a:xfrm>
            <a:off x="1803683" y="3811447"/>
            <a:ext cx="3209952" cy="707886"/>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algn="ctr"/>
            <a:r>
              <a:rPr lang="zh-CN" altLang="en-US" sz="4000" dirty="0">
                <a:solidFill>
                  <a:schemeClr val="tx1"/>
                </a:solidFill>
                <a:latin typeface="Century Gothic" panose="020B0502020202020204" pitchFamily="34" charset="0"/>
                <a:ea typeface="思源黑体 CN Normal" panose="020B0400000000000000" pitchFamily="34" charset="-122"/>
                <a:cs typeface="+mn-ea"/>
                <a:sym typeface="Century Gothic" panose="020B0502020202020204" pitchFamily="34" charset="0"/>
              </a:rPr>
              <a:t>我们的机会</a:t>
            </a:r>
          </a:p>
        </p:txBody>
      </p:sp>
      <p:sp>
        <p:nvSpPr>
          <p:cNvPr id="24" name="矩形 23"/>
          <p:cNvSpPr/>
          <p:nvPr/>
        </p:nvSpPr>
        <p:spPr>
          <a:xfrm>
            <a:off x="5377455" y="1472010"/>
            <a:ext cx="1611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p>
            <a:r>
              <a:rPr lang="zh-CN" altLang="en-US" sz="2400" b="1" dirty="0">
                <a:latin typeface="Century Gothic" panose="020B0502020202020204" pitchFamily="34" charset="0"/>
                <a:ea typeface="思源黑体 CN Normal" panose="020B0400000000000000" pitchFamily="34" charset="-122"/>
                <a:sym typeface="Century Gothic" panose="020B0502020202020204" pitchFamily="34" charset="0"/>
              </a:rPr>
              <a:t>起步阶段</a:t>
            </a:r>
          </a:p>
        </p:txBody>
      </p:sp>
      <p:sp>
        <p:nvSpPr>
          <p:cNvPr id="25" name="TextBox 15"/>
          <p:cNvSpPr txBox="1"/>
          <p:nvPr/>
        </p:nvSpPr>
        <p:spPr>
          <a:xfrm>
            <a:off x="5662992" y="3240161"/>
            <a:ext cx="4765001" cy="923330"/>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a:solidFill>
                  <a:schemeClr val="accent2"/>
                </a:solidFill>
                <a:latin typeface="+mn-ea"/>
                <a:ea typeface="微软雅黑" pitchFamily="34" charset="-122"/>
              </a:defRPr>
            </a:lvl1pPr>
          </a:lstStyle>
          <a:p>
            <a:pPr marL="0" indent="0">
              <a:buNone/>
            </a:pPr>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比起以广告模式为主的传统某某网站，某某行业的盈利模式更加细分化、多样化，虚拟礼物、道具、会员身份等都成为其新的盈利增长点</a:t>
            </a:r>
          </a:p>
        </p:txBody>
      </p:sp>
      <p:sp>
        <p:nvSpPr>
          <p:cNvPr id="26" name="矩形 25"/>
          <p:cNvSpPr/>
          <p:nvPr/>
        </p:nvSpPr>
        <p:spPr>
          <a:xfrm>
            <a:off x="5691632" y="2885221"/>
            <a:ext cx="18198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p>
            <a:r>
              <a:rPr lang="zh-CN" altLang="en-US" sz="2400" b="1" dirty="0">
                <a:latin typeface="Century Gothic" panose="020B0502020202020204" pitchFamily="34" charset="0"/>
                <a:ea typeface="思源黑体 CN Normal" panose="020B0400000000000000" pitchFamily="34" charset="-122"/>
                <a:sym typeface="Century Gothic" panose="020B0502020202020204" pitchFamily="34" charset="0"/>
              </a:rPr>
              <a:t>盈利多样化</a:t>
            </a:r>
          </a:p>
        </p:txBody>
      </p:sp>
      <p:sp>
        <p:nvSpPr>
          <p:cNvPr id="28" name="TextBox 15"/>
          <p:cNvSpPr txBox="1"/>
          <p:nvPr/>
        </p:nvSpPr>
        <p:spPr>
          <a:xfrm>
            <a:off x="5560594" y="4980486"/>
            <a:ext cx="4765001" cy="646331"/>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a:solidFill>
                  <a:schemeClr val="accent2"/>
                </a:solidFill>
                <a:latin typeface="+mn-ea"/>
                <a:ea typeface="微软雅黑" pitchFamily="34" charset="-122"/>
              </a:defRPr>
            </a:lvl1pPr>
          </a:lstStyle>
          <a:p>
            <a:pPr marL="0" indent="0">
              <a:buNone/>
            </a:pPr>
            <a:r>
              <a:rPr lang="zh-CN" altLang="en-US" dirty="0">
                <a:solidFill>
                  <a:schemeClr val="tx1"/>
                </a:solidFill>
                <a:latin typeface="Century Gothic" panose="020B0502020202020204" pitchFamily="34" charset="0"/>
                <a:ea typeface="思源黑体 CN Normal" panose="020B0400000000000000" pitchFamily="34" charset="-122"/>
                <a:sym typeface="Century Gothic" panose="020B0502020202020204" pitchFamily="34" charset="0"/>
              </a:rPr>
              <a:t>行业的不断更新与完善，社交某某行业发展模式会更加成熟，但竞争也会日趋激烈。</a:t>
            </a:r>
          </a:p>
        </p:txBody>
      </p:sp>
      <p:sp>
        <p:nvSpPr>
          <p:cNvPr id="29" name="矩形 28"/>
          <p:cNvSpPr/>
          <p:nvPr/>
        </p:nvSpPr>
        <p:spPr>
          <a:xfrm>
            <a:off x="5589234" y="4508068"/>
            <a:ext cx="34034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p>
            <a:r>
              <a:rPr lang="zh-CN" altLang="en-US" sz="2400" b="1" dirty="0">
                <a:latin typeface="Century Gothic" panose="020B0502020202020204" pitchFamily="34" charset="0"/>
                <a:ea typeface="思源黑体 CN Normal" panose="020B0400000000000000" pitchFamily="34" charset="-122"/>
                <a:sym typeface="Century Gothic" panose="020B0502020202020204" pitchFamily="34" charset="0"/>
              </a:rPr>
              <a:t>规模持续增长</a:t>
            </a:r>
          </a:p>
        </p:txBody>
      </p:sp>
    </p:spTree>
    <p:extLst>
      <p:ext uri="{BB962C8B-B14F-4D97-AF65-F5344CB8AC3E}">
        <p14:creationId xmlns:p14="http://schemas.microsoft.com/office/powerpoint/2010/main" val="1095478201"/>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300" fill="hold"/>
                                        <p:tgtEl>
                                          <p:spTgt spid="47"/>
                                        </p:tgtEl>
                                        <p:attrNameLst>
                                          <p:attrName>ppt_x</p:attrName>
                                        </p:attrNameLst>
                                      </p:cBhvr>
                                      <p:tavLst>
                                        <p:tav tm="0">
                                          <p:val>
                                            <p:strVal val="0-#ppt_w/2"/>
                                          </p:val>
                                        </p:tav>
                                        <p:tav tm="100000">
                                          <p:val>
                                            <p:strVal val="#ppt_x"/>
                                          </p:val>
                                        </p:tav>
                                      </p:tavLst>
                                    </p:anim>
                                    <p:anim calcmode="lin" valueType="num">
                                      <p:cBhvr additive="base">
                                        <p:cTn id="8" dur="3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4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5"/>
                                        </p:tgtEl>
                                        <p:attrNameLst>
                                          <p:attrName>style.visibility</p:attrName>
                                        </p:attrNameLst>
                                      </p:cBhvr>
                                      <p:to>
                                        <p:strVal val="visible"/>
                                      </p:to>
                                    </p:set>
                                    <p:anim by="(-#ppt_w*2)" calcmode="lin" valueType="num">
                                      <p:cBhvr rctx="PPT">
                                        <p:cTn id="16" dur="200" autoRev="1" fill="hold">
                                          <p:stCondLst>
                                            <p:cond delay="0"/>
                                          </p:stCondLst>
                                        </p:cTn>
                                        <p:tgtEl>
                                          <p:spTgt spid="45"/>
                                        </p:tgtEl>
                                        <p:attrNameLst>
                                          <p:attrName>ppt_w</p:attrName>
                                        </p:attrNameLst>
                                      </p:cBhvr>
                                    </p:anim>
                                    <p:anim by="(#ppt_w*0.50)" calcmode="lin" valueType="num">
                                      <p:cBhvr>
                                        <p:cTn id="17" dur="200" decel="50000" autoRev="1" fill="hold">
                                          <p:stCondLst>
                                            <p:cond delay="0"/>
                                          </p:stCondLst>
                                        </p:cTn>
                                        <p:tgtEl>
                                          <p:spTgt spid="45"/>
                                        </p:tgtEl>
                                        <p:attrNameLst>
                                          <p:attrName>ppt_x</p:attrName>
                                        </p:attrNameLst>
                                      </p:cBhvr>
                                    </p:anim>
                                    <p:anim from="(-#ppt_h/2)" to="(#ppt_y)" calcmode="lin" valueType="num">
                                      <p:cBhvr>
                                        <p:cTn id="18" dur="400" fill="hold">
                                          <p:stCondLst>
                                            <p:cond delay="0"/>
                                          </p:stCondLst>
                                        </p:cTn>
                                        <p:tgtEl>
                                          <p:spTgt spid="45"/>
                                        </p:tgtEl>
                                        <p:attrNameLst>
                                          <p:attrName>ppt_y</p:attrName>
                                        </p:attrNameLst>
                                      </p:cBhvr>
                                    </p:anim>
                                    <p:animRot by="21600000">
                                      <p:cBhvr>
                                        <p:cTn id="19" dur="400" fill="hold">
                                          <p:stCondLst>
                                            <p:cond delay="0"/>
                                          </p:stCondLst>
                                        </p:cTn>
                                        <p:tgtEl>
                                          <p:spTgt spid="45"/>
                                        </p:tgtEl>
                                        <p:attrNameLst>
                                          <p:attrName>r</p:attrName>
                                        </p:attrNameLst>
                                      </p:cBhvr>
                                    </p:animRot>
                                  </p:childTnLst>
                                </p:cTn>
                              </p:par>
                            </p:childTnLst>
                          </p:cTn>
                        </p:par>
                        <p:par>
                          <p:cTn id="20" fill="hold">
                            <p:stCondLst>
                              <p:cond delay="96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600"/>
                                        <p:tgtEl>
                                          <p:spTgt spid="19"/>
                                        </p:tgtEl>
                                      </p:cBhvr>
                                    </p:animEffect>
                                    <p:anim calcmode="lin" valueType="num">
                                      <p:cBhvr>
                                        <p:cTn id="24" dur="600" fill="hold"/>
                                        <p:tgtEl>
                                          <p:spTgt spid="19"/>
                                        </p:tgtEl>
                                        <p:attrNameLst>
                                          <p:attrName>ppt_x</p:attrName>
                                        </p:attrNameLst>
                                      </p:cBhvr>
                                      <p:tavLst>
                                        <p:tav tm="0">
                                          <p:val>
                                            <p:strVal val="#ppt_x"/>
                                          </p:val>
                                        </p:tav>
                                        <p:tav tm="100000">
                                          <p:val>
                                            <p:strVal val="#ppt_x"/>
                                          </p:val>
                                        </p:tav>
                                      </p:tavLst>
                                    </p:anim>
                                    <p:anim calcmode="lin" valueType="num">
                                      <p:cBhvr>
                                        <p:cTn id="25" dur="600" fill="hold"/>
                                        <p:tgtEl>
                                          <p:spTgt spid="19"/>
                                        </p:tgtEl>
                                        <p:attrNameLst>
                                          <p:attrName>ppt_y</p:attrName>
                                        </p:attrNameLst>
                                      </p:cBhvr>
                                      <p:tavLst>
                                        <p:tav tm="0">
                                          <p:val>
                                            <p:strVal val="#ppt_y+.1"/>
                                          </p:val>
                                        </p:tav>
                                        <p:tav tm="100000">
                                          <p:val>
                                            <p:strVal val="#ppt_y"/>
                                          </p:val>
                                        </p:tav>
                                      </p:tavLst>
                                    </p:anim>
                                  </p:childTnLst>
                                </p:cTn>
                              </p:par>
                            </p:childTnLst>
                          </p:cTn>
                        </p:par>
                        <p:par>
                          <p:cTn id="26" fill="hold">
                            <p:stCondLst>
                              <p:cond delay="1560"/>
                            </p:stCondLst>
                            <p:childTnLst>
                              <p:par>
                                <p:cTn id="27" presetID="47"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206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 by="(-#ppt_w*2)" calcmode="lin" valueType="num">
                                      <p:cBhvr rctx="PPT">
                                        <p:cTn id="35" dur="300" autoRev="1" fill="hold">
                                          <p:stCondLst>
                                            <p:cond delay="0"/>
                                          </p:stCondLst>
                                        </p:cTn>
                                        <p:tgtEl>
                                          <p:spTgt spid="23"/>
                                        </p:tgtEl>
                                        <p:attrNameLst>
                                          <p:attrName>ppt_w</p:attrName>
                                        </p:attrNameLst>
                                      </p:cBhvr>
                                    </p:anim>
                                    <p:anim by="(#ppt_w*0.50)" calcmode="lin" valueType="num">
                                      <p:cBhvr>
                                        <p:cTn id="36" dur="300" decel="50000" autoRev="1" fill="hold">
                                          <p:stCondLst>
                                            <p:cond delay="0"/>
                                          </p:stCondLst>
                                        </p:cTn>
                                        <p:tgtEl>
                                          <p:spTgt spid="23"/>
                                        </p:tgtEl>
                                        <p:attrNameLst>
                                          <p:attrName>ppt_x</p:attrName>
                                        </p:attrNameLst>
                                      </p:cBhvr>
                                    </p:anim>
                                    <p:anim from="(-#ppt_h/2)" to="(#ppt_y)" calcmode="lin" valueType="num">
                                      <p:cBhvr>
                                        <p:cTn id="37" dur="600" fill="hold">
                                          <p:stCondLst>
                                            <p:cond delay="0"/>
                                          </p:stCondLst>
                                        </p:cTn>
                                        <p:tgtEl>
                                          <p:spTgt spid="23"/>
                                        </p:tgtEl>
                                        <p:attrNameLst>
                                          <p:attrName>ppt_y</p:attrName>
                                        </p:attrNameLst>
                                      </p:cBhvr>
                                    </p:anim>
                                    <p:animRot by="21600000">
                                      <p:cBhvr>
                                        <p:cTn id="38" dur="600" fill="hold">
                                          <p:stCondLst>
                                            <p:cond delay="0"/>
                                          </p:stCondLst>
                                        </p:cTn>
                                        <p:tgtEl>
                                          <p:spTgt spid="23"/>
                                        </p:tgtEl>
                                        <p:attrNameLst>
                                          <p:attrName>r</p:attrName>
                                        </p:attrNameLst>
                                      </p:cBhvr>
                                    </p:animRot>
                                  </p:childTnLst>
                                </p:cTn>
                              </p:par>
                            </p:childTnLst>
                          </p:cTn>
                        </p:par>
                        <p:par>
                          <p:cTn id="39" fill="hold">
                            <p:stCondLst>
                              <p:cond delay="2900"/>
                            </p:stCondLst>
                            <p:childTnLst>
                              <p:par>
                                <p:cTn id="40" presetID="22" presetClass="entr" presetSubtype="8"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par>
                          <p:cTn id="49" fill="hold">
                            <p:stCondLst>
                              <p:cond delay="3600"/>
                            </p:stCondLst>
                            <p:childTnLst>
                              <p:par>
                                <p:cTn id="50" presetID="31"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400" fill="hold"/>
                                        <p:tgtEl>
                                          <p:spTgt spid="24"/>
                                        </p:tgtEl>
                                        <p:attrNameLst>
                                          <p:attrName>ppt_w</p:attrName>
                                        </p:attrNameLst>
                                      </p:cBhvr>
                                      <p:tavLst>
                                        <p:tav tm="0">
                                          <p:val>
                                            <p:fltVal val="0"/>
                                          </p:val>
                                        </p:tav>
                                        <p:tav tm="100000">
                                          <p:val>
                                            <p:strVal val="#ppt_w"/>
                                          </p:val>
                                        </p:tav>
                                      </p:tavLst>
                                    </p:anim>
                                    <p:anim calcmode="lin" valueType="num">
                                      <p:cBhvr>
                                        <p:cTn id="53" dur="400" fill="hold"/>
                                        <p:tgtEl>
                                          <p:spTgt spid="24"/>
                                        </p:tgtEl>
                                        <p:attrNameLst>
                                          <p:attrName>ppt_h</p:attrName>
                                        </p:attrNameLst>
                                      </p:cBhvr>
                                      <p:tavLst>
                                        <p:tav tm="0">
                                          <p:val>
                                            <p:fltVal val="0"/>
                                          </p:val>
                                        </p:tav>
                                        <p:tav tm="100000">
                                          <p:val>
                                            <p:strVal val="#ppt_h"/>
                                          </p:val>
                                        </p:tav>
                                      </p:tavLst>
                                    </p:anim>
                                    <p:anim calcmode="lin" valueType="num">
                                      <p:cBhvr>
                                        <p:cTn id="54" dur="400" fill="hold"/>
                                        <p:tgtEl>
                                          <p:spTgt spid="24"/>
                                        </p:tgtEl>
                                        <p:attrNameLst>
                                          <p:attrName>style.rotation</p:attrName>
                                        </p:attrNameLst>
                                      </p:cBhvr>
                                      <p:tavLst>
                                        <p:tav tm="0">
                                          <p:val>
                                            <p:fltVal val="90"/>
                                          </p:val>
                                        </p:tav>
                                        <p:tav tm="100000">
                                          <p:val>
                                            <p:fltVal val="0"/>
                                          </p:val>
                                        </p:tav>
                                      </p:tavLst>
                                    </p:anim>
                                    <p:animEffect transition="in" filter="fade">
                                      <p:cBhvr>
                                        <p:cTn id="55" dur="400"/>
                                        <p:tgtEl>
                                          <p:spTgt spid="24"/>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par>
                          <p:cTn id="60" fill="hold">
                            <p:stCondLst>
                              <p:cond delay="4500"/>
                            </p:stCondLst>
                            <p:childTnLst>
                              <p:par>
                                <p:cTn id="61" presetID="31"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400" fill="hold"/>
                                        <p:tgtEl>
                                          <p:spTgt spid="26"/>
                                        </p:tgtEl>
                                        <p:attrNameLst>
                                          <p:attrName>ppt_w</p:attrName>
                                        </p:attrNameLst>
                                      </p:cBhvr>
                                      <p:tavLst>
                                        <p:tav tm="0">
                                          <p:val>
                                            <p:fltVal val="0"/>
                                          </p:val>
                                        </p:tav>
                                        <p:tav tm="100000">
                                          <p:val>
                                            <p:strVal val="#ppt_w"/>
                                          </p:val>
                                        </p:tav>
                                      </p:tavLst>
                                    </p:anim>
                                    <p:anim calcmode="lin" valueType="num">
                                      <p:cBhvr>
                                        <p:cTn id="64" dur="400" fill="hold"/>
                                        <p:tgtEl>
                                          <p:spTgt spid="26"/>
                                        </p:tgtEl>
                                        <p:attrNameLst>
                                          <p:attrName>ppt_h</p:attrName>
                                        </p:attrNameLst>
                                      </p:cBhvr>
                                      <p:tavLst>
                                        <p:tav tm="0">
                                          <p:val>
                                            <p:fltVal val="0"/>
                                          </p:val>
                                        </p:tav>
                                        <p:tav tm="100000">
                                          <p:val>
                                            <p:strVal val="#ppt_h"/>
                                          </p:val>
                                        </p:tav>
                                      </p:tavLst>
                                    </p:anim>
                                    <p:anim calcmode="lin" valueType="num">
                                      <p:cBhvr>
                                        <p:cTn id="65" dur="400" fill="hold"/>
                                        <p:tgtEl>
                                          <p:spTgt spid="26"/>
                                        </p:tgtEl>
                                        <p:attrNameLst>
                                          <p:attrName>style.rotation</p:attrName>
                                        </p:attrNameLst>
                                      </p:cBhvr>
                                      <p:tavLst>
                                        <p:tav tm="0">
                                          <p:val>
                                            <p:fltVal val="90"/>
                                          </p:val>
                                        </p:tav>
                                        <p:tav tm="100000">
                                          <p:val>
                                            <p:fltVal val="0"/>
                                          </p:val>
                                        </p:tav>
                                      </p:tavLst>
                                    </p:anim>
                                    <p:animEffect transition="in" filter="fade">
                                      <p:cBhvr>
                                        <p:cTn id="66" dur="400"/>
                                        <p:tgtEl>
                                          <p:spTgt spid="26"/>
                                        </p:tgtEl>
                                      </p:cBhvr>
                                    </p:animEffect>
                                  </p:childTnLst>
                                </p:cTn>
                              </p:par>
                            </p:childTnLst>
                          </p:cTn>
                        </p:par>
                        <p:par>
                          <p:cTn id="67" fill="hold">
                            <p:stCondLst>
                              <p:cond delay="4900"/>
                            </p:stCondLst>
                            <p:childTnLst>
                              <p:par>
                                <p:cTn id="68" presetID="22" presetClass="entr" presetSubtype="1"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up)">
                                      <p:cBhvr>
                                        <p:cTn id="70" dur="500"/>
                                        <p:tgtEl>
                                          <p:spTgt spid="25"/>
                                        </p:tgtEl>
                                      </p:cBhvr>
                                    </p:animEffect>
                                  </p:childTnLst>
                                </p:cTn>
                              </p:par>
                            </p:childTnLst>
                          </p:cTn>
                        </p:par>
                        <p:par>
                          <p:cTn id="71" fill="hold">
                            <p:stCondLst>
                              <p:cond delay="5400"/>
                            </p:stCondLst>
                            <p:childTnLst>
                              <p:par>
                                <p:cTn id="72" presetID="31" presetClass="entr" presetSubtype="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p:cTn id="74" dur="400" fill="hold"/>
                                        <p:tgtEl>
                                          <p:spTgt spid="29"/>
                                        </p:tgtEl>
                                        <p:attrNameLst>
                                          <p:attrName>ppt_w</p:attrName>
                                        </p:attrNameLst>
                                      </p:cBhvr>
                                      <p:tavLst>
                                        <p:tav tm="0">
                                          <p:val>
                                            <p:fltVal val="0"/>
                                          </p:val>
                                        </p:tav>
                                        <p:tav tm="100000">
                                          <p:val>
                                            <p:strVal val="#ppt_w"/>
                                          </p:val>
                                        </p:tav>
                                      </p:tavLst>
                                    </p:anim>
                                    <p:anim calcmode="lin" valueType="num">
                                      <p:cBhvr>
                                        <p:cTn id="75" dur="400" fill="hold"/>
                                        <p:tgtEl>
                                          <p:spTgt spid="29"/>
                                        </p:tgtEl>
                                        <p:attrNameLst>
                                          <p:attrName>ppt_h</p:attrName>
                                        </p:attrNameLst>
                                      </p:cBhvr>
                                      <p:tavLst>
                                        <p:tav tm="0">
                                          <p:val>
                                            <p:fltVal val="0"/>
                                          </p:val>
                                        </p:tav>
                                        <p:tav tm="100000">
                                          <p:val>
                                            <p:strVal val="#ppt_h"/>
                                          </p:val>
                                        </p:tav>
                                      </p:tavLst>
                                    </p:anim>
                                    <p:anim calcmode="lin" valueType="num">
                                      <p:cBhvr>
                                        <p:cTn id="76" dur="400" fill="hold"/>
                                        <p:tgtEl>
                                          <p:spTgt spid="29"/>
                                        </p:tgtEl>
                                        <p:attrNameLst>
                                          <p:attrName>style.rotation</p:attrName>
                                        </p:attrNameLst>
                                      </p:cBhvr>
                                      <p:tavLst>
                                        <p:tav tm="0">
                                          <p:val>
                                            <p:fltVal val="90"/>
                                          </p:val>
                                        </p:tav>
                                        <p:tav tm="100000">
                                          <p:val>
                                            <p:fltVal val="0"/>
                                          </p:val>
                                        </p:tav>
                                      </p:tavLst>
                                    </p:anim>
                                    <p:animEffect transition="in" filter="fade">
                                      <p:cBhvr>
                                        <p:cTn id="77" dur="400"/>
                                        <p:tgtEl>
                                          <p:spTgt spid="29"/>
                                        </p:tgtEl>
                                      </p:cBhvr>
                                    </p:animEffect>
                                  </p:childTnLst>
                                </p:cTn>
                              </p:par>
                            </p:childTnLst>
                          </p:cTn>
                        </p:par>
                        <p:par>
                          <p:cTn id="78" fill="hold">
                            <p:stCondLst>
                              <p:cond delay="5800"/>
                            </p:stCondLst>
                            <p:childTnLst>
                              <p:par>
                                <p:cTn id="79" presetID="22" presetClass="entr" presetSubtype="1"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ipe(up)">
                                      <p:cBhvr>
                                        <p:cTn id="8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5" grpId="0"/>
      <p:bldP spid="46" grpId="0" animBg="1"/>
      <p:bldP spid="47" grpId="0" animBg="1"/>
      <p:bldP spid="15" grpId="0" animBg="1"/>
      <p:bldP spid="16" grpId="0" animBg="1"/>
      <p:bldP spid="17" grpId="0"/>
      <p:bldP spid="22" grpId="0" animBg="1"/>
      <p:bldP spid="23" grpId="0"/>
      <p:bldP spid="24" grpId="0"/>
      <p:bldP spid="25" grpId="0"/>
      <p:bldP spid="26"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9" name="任意多边形 38"/>
          <p:cNvSpPr/>
          <p:nvPr/>
        </p:nvSpPr>
        <p:spPr bwMode="auto">
          <a:xfrm flipV="1">
            <a:off x="8261735" y="0"/>
            <a:ext cx="3935028" cy="2636912"/>
          </a:xfrm>
          <a:custGeom>
            <a:avLst/>
            <a:gdLst>
              <a:gd name="connsiteX0" fmla="*/ 3935028 w 3935028"/>
              <a:gd name="connsiteY0" fmla="*/ 198975 h 2636912"/>
              <a:gd name="connsiteX1" fmla="*/ 3935028 w 3935028"/>
              <a:gd name="connsiteY1" fmla="*/ 0 h 2636912"/>
              <a:gd name="connsiteX2" fmla="*/ 3935024 w 3935028"/>
              <a:gd name="connsiteY2" fmla="*/ 0 h 2636912"/>
              <a:gd name="connsiteX3" fmla="*/ 3935024 w 3935028"/>
              <a:gd name="connsiteY3" fmla="*/ 198974 h 2636912"/>
              <a:gd name="connsiteX4" fmla="*/ 0 w 3935028"/>
              <a:gd name="connsiteY4" fmla="*/ 2636912 h 2636912"/>
              <a:gd name="connsiteX5" fmla="*/ 3935028 w 3935028"/>
              <a:gd name="connsiteY5" fmla="*/ 2636912 h 2636912"/>
              <a:gd name="connsiteX6" fmla="*/ 3935028 w 3935028"/>
              <a:gd name="connsiteY6" fmla="*/ 841978 h 2636912"/>
              <a:gd name="connsiteX7" fmla="*/ 3423011 w 3935028"/>
              <a:gd name="connsiteY7" fmla="*/ 132900 h 2636912"/>
              <a:gd name="connsiteX8" fmla="*/ 49168 w 3935028"/>
              <a:gd name="connsiteY8" fmla="*/ 2596879 h 2636912"/>
              <a:gd name="connsiteX9" fmla="*/ 0 w 3935028"/>
              <a:gd name="connsiteY9" fmla="*/ 2636911 h 263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5028" h="2636912">
                <a:moveTo>
                  <a:pt x="3935028" y="198975"/>
                </a:moveTo>
                <a:lnTo>
                  <a:pt x="3935028" y="0"/>
                </a:lnTo>
                <a:lnTo>
                  <a:pt x="3935024" y="0"/>
                </a:lnTo>
                <a:lnTo>
                  <a:pt x="3935024" y="198974"/>
                </a:lnTo>
                <a:close/>
                <a:moveTo>
                  <a:pt x="0" y="2636912"/>
                </a:moveTo>
                <a:lnTo>
                  <a:pt x="3935028" y="2636912"/>
                </a:lnTo>
                <a:lnTo>
                  <a:pt x="3935028" y="841978"/>
                </a:lnTo>
                <a:lnTo>
                  <a:pt x="3423011" y="132900"/>
                </a:lnTo>
                <a:lnTo>
                  <a:pt x="49168" y="2596879"/>
                </a:lnTo>
                <a:lnTo>
                  <a:pt x="0" y="2636911"/>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b="1701"/>
          <a:stretch/>
        </p:blipFill>
        <p:spPr>
          <a:xfrm>
            <a:off x="-1" y="0"/>
            <a:ext cx="10418862" cy="6858000"/>
          </a:xfrm>
          <a:prstGeom prst="rect">
            <a:avLst/>
          </a:prstGeom>
        </p:spPr>
      </p:pic>
      <p:sp>
        <p:nvSpPr>
          <p:cNvPr id="4" name="等腰三角形 3"/>
          <p:cNvSpPr/>
          <p:nvPr/>
        </p:nvSpPr>
        <p:spPr bwMode="auto">
          <a:xfrm rot="5400000">
            <a:off x="-1219474" y="2092899"/>
            <a:ext cx="4663255" cy="2224308"/>
          </a:xfrm>
          <a:prstGeom prst="triangle">
            <a:avLst>
              <a:gd name="adj" fmla="val 36213"/>
            </a:avLst>
          </a:pr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35" name="任意多边形 34"/>
          <p:cNvSpPr/>
          <p:nvPr/>
        </p:nvSpPr>
        <p:spPr bwMode="auto">
          <a:xfrm>
            <a:off x="9067422" y="3354912"/>
            <a:ext cx="3129342" cy="3503088"/>
          </a:xfrm>
          <a:custGeom>
            <a:avLst/>
            <a:gdLst>
              <a:gd name="connsiteX0" fmla="*/ 2575574 w 3129342"/>
              <a:gd name="connsiteY0" fmla="*/ 0 h 3503088"/>
              <a:gd name="connsiteX1" fmla="*/ 2579896 w 3129342"/>
              <a:gd name="connsiteY1" fmla="*/ 0 h 3503088"/>
              <a:gd name="connsiteX2" fmla="*/ 3129339 w 3129342"/>
              <a:gd name="connsiteY2" fmla="*/ 434126 h 3503088"/>
              <a:gd name="connsiteX3" fmla="*/ 3129339 w 3129342"/>
              <a:gd name="connsiteY3" fmla="*/ 0 h 3503088"/>
              <a:gd name="connsiteX4" fmla="*/ 3129342 w 3129342"/>
              <a:gd name="connsiteY4" fmla="*/ 0 h 3503088"/>
              <a:gd name="connsiteX5" fmla="*/ 3129342 w 3129342"/>
              <a:gd name="connsiteY5" fmla="*/ 3503088 h 3503088"/>
              <a:gd name="connsiteX6" fmla="*/ 0 w 3129342"/>
              <a:gd name="connsiteY6" fmla="*/ 3503088 h 3503088"/>
              <a:gd name="connsiteX7" fmla="*/ 0 w 3129342"/>
              <a:gd name="connsiteY7" fmla="*/ 3503087 h 350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342" h="3503088">
                <a:moveTo>
                  <a:pt x="2575574" y="0"/>
                </a:moveTo>
                <a:lnTo>
                  <a:pt x="2579896" y="0"/>
                </a:lnTo>
                <a:lnTo>
                  <a:pt x="3129339" y="434126"/>
                </a:lnTo>
                <a:lnTo>
                  <a:pt x="3129339" y="0"/>
                </a:lnTo>
                <a:lnTo>
                  <a:pt x="3129342" y="0"/>
                </a:lnTo>
                <a:lnTo>
                  <a:pt x="3129342" y="3503088"/>
                </a:lnTo>
                <a:lnTo>
                  <a:pt x="0" y="3503088"/>
                </a:lnTo>
                <a:lnTo>
                  <a:pt x="0" y="3503087"/>
                </a:lnTo>
                <a:close/>
              </a:path>
            </a:pathLst>
          </a:custGeom>
          <a:gradFill>
            <a:gsLst>
              <a:gs pos="100000">
                <a:srgbClr val="026EBB"/>
              </a:gs>
              <a:gs pos="0">
                <a:srgbClr val="038EDB"/>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41" name="TextBox 58"/>
          <p:cNvSpPr txBox="1"/>
          <p:nvPr/>
        </p:nvSpPr>
        <p:spPr>
          <a:xfrm>
            <a:off x="430959" y="1792264"/>
            <a:ext cx="1010213" cy="1862048"/>
          </a:xfrm>
          <a:prstGeom prst="rect">
            <a:avLst/>
          </a:prstGeom>
          <a:noFill/>
        </p:spPr>
        <p:txBody>
          <a:bodyPr wrap="none" rtlCol="0">
            <a:spAutoFit/>
          </a:bodyPr>
          <a:lstStyle>
            <a:defPPr>
              <a:defRPr lang="zh-CN"/>
            </a:defPPr>
            <a:lvl1pPr algn="ctr">
              <a:defRPr sz="11500" b="1">
                <a:solidFill>
                  <a:schemeClr val="accent2"/>
                </a:solidFill>
                <a:latin typeface="Lifeline JL" panose="00000400000000000000" pitchFamily="2" charset="0"/>
                <a:ea typeface="+mj-ea"/>
              </a:defRPr>
            </a:lvl1pPr>
          </a:lstStyle>
          <a:p>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3" name="TextBox 12"/>
          <p:cNvSpPr txBox="1"/>
          <p:nvPr/>
        </p:nvSpPr>
        <p:spPr>
          <a:xfrm>
            <a:off x="2327395" y="2098139"/>
            <a:ext cx="7443393" cy="1015663"/>
          </a:xfrm>
          <a:prstGeom prst="rect">
            <a:avLst/>
          </a:prstGeom>
          <a:noFill/>
        </p:spPr>
        <p:txBody>
          <a:bodyPr wrap="square" rtlCol="0">
            <a:spAutoFit/>
          </a:bodyPr>
          <a:lstStyle>
            <a:defPPr>
              <a:defRPr lang="zh-CN"/>
            </a:defPPr>
            <a:lvl1pPr>
              <a:defRPr sz="6000" b="1">
                <a:solidFill>
                  <a:srgbClr val="313530"/>
                </a:solidFill>
                <a:latin typeface="+mj-ea"/>
                <a:ea typeface="+mj-ea"/>
              </a:defRPr>
            </a:lvl1pPr>
          </a:lstStyle>
          <a:p>
            <a:r>
              <a:rPr lang="zh-CN" altLang="en-US" dirty="0">
                <a:latin typeface="Century Gothic" panose="020B0502020202020204" pitchFamily="34" charset="0"/>
                <a:ea typeface="思源黑体 CN Normal" panose="020B0400000000000000" pitchFamily="34" charset="-122"/>
                <a:sym typeface="Century Gothic" panose="020B0502020202020204" pitchFamily="34" charset="0"/>
              </a:rPr>
              <a:t>产品和运营</a:t>
            </a:r>
          </a:p>
        </p:txBody>
      </p:sp>
      <p:sp>
        <p:nvSpPr>
          <p:cNvPr id="54" name="TextBox 65"/>
          <p:cNvSpPr txBox="1"/>
          <p:nvPr/>
        </p:nvSpPr>
        <p:spPr>
          <a:xfrm>
            <a:off x="2718397" y="3238550"/>
            <a:ext cx="1533164" cy="400110"/>
          </a:xfrm>
          <a:prstGeom prst="rect">
            <a:avLst/>
          </a:prstGeom>
          <a:noFill/>
        </p:spPr>
        <p:txBody>
          <a:bodyPr wrap="square" rtlCol="0">
            <a:spAutoFit/>
          </a:bodyPr>
          <a:lstStyle/>
          <a:p>
            <a:r>
              <a:rPr lang="zh-CN" altLang="en-US" sz="20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构建平台</a:t>
            </a:r>
          </a:p>
        </p:txBody>
      </p:sp>
      <p:sp>
        <p:nvSpPr>
          <p:cNvPr id="55" name="TextBox 66"/>
          <p:cNvSpPr txBox="1"/>
          <p:nvPr/>
        </p:nvSpPr>
        <p:spPr>
          <a:xfrm>
            <a:off x="4522241" y="3238550"/>
            <a:ext cx="1752548"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产品定位</a:t>
            </a:r>
          </a:p>
        </p:txBody>
      </p:sp>
      <p:sp>
        <p:nvSpPr>
          <p:cNvPr id="56" name="TextBox 69"/>
          <p:cNvSpPr txBox="1"/>
          <p:nvPr/>
        </p:nvSpPr>
        <p:spPr>
          <a:xfrm>
            <a:off x="2699564" y="3758055"/>
            <a:ext cx="1551997"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周期计划</a:t>
            </a:r>
          </a:p>
        </p:txBody>
      </p:sp>
      <p:sp>
        <p:nvSpPr>
          <p:cNvPr id="57" name="TextBox 70"/>
          <p:cNvSpPr txBox="1"/>
          <p:nvPr/>
        </p:nvSpPr>
        <p:spPr>
          <a:xfrm>
            <a:off x="4491850" y="3758055"/>
            <a:ext cx="1551997"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经营模式</a:t>
            </a:r>
          </a:p>
        </p:txBody>
      </p:sp>
      <p:sp>
        <p:nvSpPr>
          <p:cNvPr id="58" name="Freeform 18"/>
          <p:cNvSpPr>
            <a:spLocks noEditPoints="1"/>
          </p:cNvSpPr>
          <p:nvPr/>
        </p:nvSpPr>
        <p:spPr bwMode="auto">
          <a:xfrm>
            <a:off x="2431276"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9 h 234"/>
              <a:gd name="T20" fmla="*/ 135 w 235"/>
              <a:gd name="T21" fmla="*/ 99 h 234"/>
              <a:gd name="T22" fmla="*/ 135 w 235"/>
              <a:gd name="T23" fmla="*/ 35 h 234"/>
              <a:gd name="T24" fmla="*/ 99 w 235"/>
              <a:gd name="T25" fmla="*/ 35 h 234"/>
              <a:gd name="T26" fmla="*/ 99 w 235"/>
              <a:gd name="T27" fmla="*/ 99 h 234"/>
              <a:gd name="T28" fmla="*/ 35 w 235"/>
              <a:gd name="T29" fmla="*/ 99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59" name="Freeform 19"/>
          <p:cNvSpPr>
            <a:spLocks noEditPoints="1"/>
          </p:cNvSpPr>
          <p:nvPr/>
        </p:nvSpPr>
        <p:spPr bwMode="auto">
          <a:xfrm>
            <a:off x="4223562"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8 h 234"/>
              <a:gd name="T20" fmla="*/ 135 w 235"/>
              <a:gd name="T21" fmla="*/ 98 h 234"/>
              <a:gd name="T22" fmla="*/ 135 w 235"/>
              <a:gd name="T23" fmla="*/ 35 h 234"/>
              <a:gd name="T24" fmla="*/ 99 w 235"/>
              <a:gd name="T25" fmla="*/ 35 h 234"/>
              <a:gd name="T26" fmla="*/ 99 w 235"/>
              <a:gd name="T27" fmla="*/ 98 h 234"/>
              <a:gd name="T28" fmla="*/ 35 w 235"/>
              <a:gd name="T29" fmla="*/ 98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0" name="Freeform 21"/>
          <p:cNvSpPr>
            <a:spLocks noEditPoints="1"/>
          </p:cNvSpPr>
          <p:nvPr/>
        </p:nvSpPr>
        <p:spPr bwMode="auto">
          <a:xfrm>
            <a:off x="2436313"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1" name="Freeform 22"/>
          <p:cNvSpPr>
            <a:spLocks noEditPoints="1"/>
          </p:cNvSpPr>
          <p:nvPr/>
        </p:nvSpPr>
        <p:spPr bwMode="auto">
          <a:xfrm>
            <a:off x="4225150"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2" name="TextBox 15"/>
          <p:cNvSpPr txBox="1"/>
          <p:nvPr/>
        </p:nvSpPr>
        <p:spPr>
          <a:xfrm>
            <a:off x="6436808" y="3238550"/>
            <a:ext cx="1752548"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六大亮点</a:t>
            </a:r>
          </a:p>
        </p:txBody>
      </p:sp>
      <p:sp>
        <p:nvSpPr>
          <p:cNvPr id="63" name="Freeform 22"/>
          <p:cNvSpPr>
            <a:spLocks noEditPoints="1"/>
          </p:cNvSpPr>
          <p:nvPr/>
        </p:nvSpPr>
        <p:spPr bwMode="auto">
          <a:xfrm>
            <a:off x="6139717" y="3304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TextBox 16"/>
          <p:cNvSpPr txBox="1"/>
          <p:nvPr/>
        </p:nvSpPr>
        <p:spPr>
          <a:xfrm>
            <a:off x="6406417" y="3758055"/>
            <a:ext cx="1551997" cy="400110"/>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营销策略</a:t>
            </a:r>
          </a:p>
        </p:txBody>
      </p:sp>
      <p:sp>
        <p:nvSpPr>
          <p:cNvPr id="19" name="Freeform 19"/>
          <p:cNvSpPr>
            <a:spLocks noEditPoints="1"/>
          </p:cNvSpPr>
          <p:nvPr/>
        </p:nvSpPr>
        <p:spPr bwMode="auto">
          <a:xfrm>
            <a:off x="6138129" y="3823966"/>
            <a:ext cx="268288" cy="268288"/>
          </a:xfrm>
          <a:custGeom>
            <a:avLst/>
            <a:gdLst>
              <a:gd name="T0" fmla="*/ 117 w 235"/>
              <a:gd name="T1" fmla="*/ 0 h 234"/>
              <a:gd name="T2" fmla="*/ 235 w 235"/>
              <a:gd name="T3" fmla="*/ 117 h 234"/>
              <a:gd name="T4" fmla="*/ 117 w 235"/>
              <a:gd name="T5" fmla="*/ 234 h 234"/>
              <a:gd name="T6" fmla="*/ 0 w 235"/>
              <a:gd name="T7" fmla="*/ 117 h 234"/>
              <a:gd name="T8" fmla="*/ 117 w 235"/>
              <a:gd name="T9" fmla="*/ 0 h 234"/>
              <a:gd name="T10" fmla="*/ 99 w 235"/>
              <a:gd name="T11" fmla="*/ 199 h 234"/>
              <a:gd name="T12" fmla="*/ 135 w 235"/>
              <a:gd name="T13" fmla="*/ 199 h 234"/>
              <a:gd name="T14" fmla="*/ 135 w 235"/>
              <a:gd name="T15" fmla="*/ 136 h 234"/>
              <a:gd name="T16" fmla="*/ 199 w 235"/>
              <a:gd name="T17" fmla="*/ 136 h 234"/>
              <a:gd name="T18" fmla="*/ 199 w 235"/>
              <a:gd name="T19" fmla="*/ 98 h 234"/>
              <a:gd name="T20" fmla="*/ 135 w 235"/>
              <a:gd name="T21" fmla="*/ 98 h 234"/>
              <a:gd name="T22" fmla="*/ 135 w 235"/>
              <a:gd name="T23" fmla="*/ 35 h 234"/>
              <a:gd name="T24" fmla="*/ 99 w 235"/>
              <a:gd name="T25" fmla="*/ 35 h 234"/>
              <a:gd name="T26" fmla="*/ 99 w 235"/>
              <a:gd name="T27" fmla="*/ 98 h 234"/>
              <a:gd name="T28" fmla="*/ 35 w 235"/>
              <a:gd name="T29" fmla="*/ 98 h 234"/>
              <a:gd name="T30" fmla="*/ 35 w 235"/>
              <a:gd name="T31" fmla="*/ 136 h 234"/>
              <a:gd name="T32" fmla="*/ 99 w 235"/>
              <a:gd name="T33" fmla="*/ 136 h 234"/>
              <a:gd name="T34" fmla="*/ 99 w 235"/>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gradFill>
            <a:gsLst>
              <a:gs pos="100000">
                <a:srgbClr val="026EBB"/>
              </a:gs>
              <a:gs pos="0">
                <a:srgbClr val="038EDB"/>
              </a:gs>
            </a:gsLst>
            <a:lin ang="0" scaled="1"/>
          </a:gradFill>
          <a:ln>
            <a:noFill/>
          </a:ln>
        </p:spPr>
        <p:txBody>
          <a:bodyPr vert="horz" wrap="square" lIns="91440" tIns="45720" rIns="91440" bIns="45720" numCol="1" anchor="t" anchorCtr="0" compatLnSpc="1">
            <a:prstTxWarp prst="textNoShape">
              <a:avLst/>
            </a:prstTxWarp>
          </a:bodyPr>
          <a:lstStyle/>
          <a:p>
            <a:endParaRPr lang="zh-CN" altLang="en-US" sz="160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1584955569"/>
      </p:ext>
    </p:extLst>
  </p:cSld>
  <p:clrMapOvr>
    <a:masterClrMapping/>
  </p:clrMapOvr>
  <mc:AlternateContent xmlns:mc="http://schemas.openxmlformats.org/markup-compatibility/2006" xmlns:p14="http://schemas.microsoft.com/office/powerpoint/2010/main">
    <mc:Choice Requires="p14">
      <p:transition spd="slow" p14:dur="2000" advTm="3000">
        <p:blinds dir="vert"/>
      </p:transition>
    </mc:Choice>
    <mc:Fallback xmlns="">
      <p:transition spd="slow" advTm="3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3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par>
                                    <p:cTn id="72" presetID="2" presetClass="entr" presetSubtype="12" fill="hold" grpId="0" nodeType="withEffect">
                                      <p:stCondLst>
                                        <p:cond delay="50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0-#ppt_w/2"/>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31"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400" fill="hold"/>
                                            <p:tgtEl>
                                              <p:spTgt spid="41"/>
                                            </p:tgtEl>
                                            <p:attrNameLst>
                                              <p:attrName>ppt_w</p:attrName>
                                            </p:attrNameLst>
                                          </p:cBhvr>
                                          <p:tavLst>
                                            <p:tav tm="0">
                                              <p:val>
                                                <p:fltVal val="0"/>
                                              </p:val>
                                            </p:tav>
                                            <p:tav tm="100000">
                                              <p:val>
                                                <p:strVal val="#ppt_w"/>
                                              </p:val>
                                            </p:tav>
                                          </p:tavLst>
                                        </p:anim>
                                        <p:anim calcmode="lin" valueType="num">
                                          <p:cBhvr>
                                            <p:cTn id="25" dur="400" fill="hold"/>
                                            <p:tgtEl>
                                              <p:spTgt spid="41"/>
                                            </p:tgtEl>
                                            <p:attrNameLst>
                                              <p:attrName>ppt_h</p:attrName>
                                            </p:attrNameLst>
                                          </p:cBhvr>
                                          <p:tavLst>
                                            <p:tav tm="0">
                                              <p:val>
                                                <p:fltVal val="0"/>
                                              </p:val>
                                            </p:tav>
                                            <p:tav tm="100000">
                                              <p:val>
                                                <p:strVal val="#ppt_h"/>
                                              </p:val>
                                            </p:tav>
                                          </p:tavLst>
                                        </p:anim>
                                        <p:anim calcmode="lin" valueType="num">
                                          <p:cBhvr>
                                            <p:cTn id="26" dur="400" fill="hold"/>
                                            <p:tgtEl>
                                              <p:spTgt spid="41"/>
                                            </p:tgtEl>
                                            <p:attrNameLst>
                                              <p:attrName>style.rotation</p:attrName>
                                            </p:attrNameLst>
                                          </p:cBhvr>
                                          <p:tavLst>
                                            <p:tav tm="0">
                                              <p:val>
                                                <p:fltVal val="90"/>
                                              </p:val>
                                            </p:tav>
                                            <p:tav tm="100000">
                                              <p:val>
                                                <p:fltVal val="0"/>
                                              </p:val>
                                            </p:tav>
                                          </p:tavLst>
                                        </p:anim>
                                        <p:animEffect transition="in" filter="fade">
                                          <p:cBhvr>
                                            <p:cTn id="27" dur="400"/>
                                            <p:tgtEl>
                                              <p:spTgt spid="41"/>
                                            </p:tgtEl>
                                          </p:cBhvr>
                                        </p:animEffect>
                                      </p:childTnLst>
                                    </p:cTn>
                                  </p:par>
                                </p:childTnLst>
                              </p:cTn>
                            </p:par>
                            <p:par>
                              <p:cTn id="28" fill="hold">
                                <p:stCondLst>
                                  <p:cond delay="16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53"/>
                                            </p:tgtEl>
                                            <p:attrNameLst>
                                              <p:attrName>style.visibility</p:attrName>
                                            </p:attrNameLst>
                                          </p:cBhvr>
                                          <p:to>
                                            <p:strVal val="visible"/>
                                          </p:to>
                                        </p:set>
                                        <p:anim by="(-#ppt_w*2)" calcmode="lin" valueType="num">
                                          <p:cBhvr rctx="PPT">
                                            <p:cTn id="31" dur="250" autoRev="1" fill="hold">
                                              <p:stCondLst>
                                                <p:cond delay="0"/>
                                              </p:stCondLst>
                                            </p:cTn>
                                            <p:tgtEl>
                                              <p:spTgt spid="53"/>
                                            </p:tgtEl>
                                            <p:attrNameLst>
                                              <p:attrName>ppt_w</p:attrName>
                                            </p:attrNameLst>
                                          </p:cBhvr>
                                        </p:anim>
                                        <p:anim by="(#ppt_w*0.50)" calcmode="lin" valueType="num">
                                          <p:cBhvr>
                                            <p:cTn id="32" dur="250" decel="50000" autoRev="1" fill="hold">
                                              <p:stCondLst>
                                                <p:cond delay="0"/>
                                              </p:stCondLst>
                                            </p:cTn>
                                            <p:tgtEl>
                                              <p:spTgt spid="53"/>
                                            </p:tgtEl>
                                            <p:attrNameLst>
                                              <p:attrName>ppt_x</p:attrName>
                                            </p:attrNameLst>
                                          </p:cBhvr>
                                        </p:anim>
                                        <p:anim from="(-#ppt_h/2)" to="(#ppt_y)" calcmode="lin" valueType="num">
                                          <p:cBhvr>
                                            <p:cTn id="33" dur="500" fill="hold">
                                              <p:stCondLst>
                                                <p:cond delay="0"/>
                                              </p:stCondLst>
                                            </p:cTn>
                                            <p:tgtEl>
                                              <p:spTgt spid="53"/>
                                            </p:tgtEl>
                                            <p:attrNameLst>
                                              <p:attrName>ppt_y</p:attrName>
                                            </p:attrNameLst>
                                          </p:cBhvr>
                                        </p:anim>
                                        <p:animRot by="21600000">
                                          <p:cBhvr>
                                            <p:cTn id="34" dur="500" fill="hold">
                                              <p:stCondLst>
                                                <p:cond delay="0"/>
                                              </p:stCondLst>
                                            </p:cTn>
                                            <p:tgtEl>
                                              <p:spTgt spid="53"/>
                                            </p:tgtEl>
                                            <p:attrNameLst>
                                              <p:attrName>r</p:attrName>
                                            </p:attrNameLst>
                                          </p:cBhvr>
                                        </p:animRot>
                                      </p:childTnLst>
                                    </p:cTn>
                                  </p:par>
                                </p:childTnLst>
                              </p:cTn>
                            </p:par>
                            <p:par>
                              <p:cTn id="35" fill="hold">
                                <p:stCondLst>
                                  <p:cond delay="2350"/>
                                </p:stCondLst>
                                <p:childTnLst>
                                  <p:par>
                                    <p:cTn id="36" presetID="2" presetClass="entr" presetSubtype="12"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0-#ppt_w/2"/>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1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20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0-#ppt_w/2"/>
                                              </p:val>
                                            </p:tav>
                                            <p:tav tm="100000">
                                              <p:val>
                                                <p:strVal val="#ppt_x"/>
                                              </p:val>
                                            </p:tav>
                                          </p:tavLst>
                                        </p:anim>
                                        <p:anim calcmode="lin" valueType="num">
                                          <p:cBhvr additive="base">
                                            <p:cTn id="47" dur="500" fill="hold"/>
                                            <p:tgtEl>
                                              <p:spTgt spid="63"/>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300"/>
                                      </p:stCondLst>
                                      <p:childTnLst>
                                        <p:set>
                                          <p:cBhvr>
                                            <p:cTn id="49" dur="1" fill="hold">
                                              <p:stCondLst>
                                                <p:cond delay="0"/>
                                              </p:stCondLst>
                                            </p:cTn>
                                            <p:tgtEl>
                                              <p:spTgt spid="58"/>
                                            </p:tgtEl>
                                            <p:attrNameLst>
                                              <p:attrName>style.visibility</p:attrName>
                                            </p:attrNameLst>
                                          </p:cBhvr>
                                          <p:to>
                                            <p:strVal val="visible"/>
                                          </p:to>
                                        </p:set>
                                        <p:anim calcmode="lin" valueType="num">
                                          <p:cBhvr additive="base">
                                            <p:cTn id="50" dur="500" fill="hold"/>
                                            <p:tgtEl>
                                              <p:spTgt spid="58"/>
                                            </p:tgtEl>
                                            <p:attrNameLst>
                                              <p:attrName>ppt_x</p:attrName>
                                            </p:attrNameLst>
                                          </p:cBhvr>
                                          <p:tavLst>
                                            <p:tav tm="0">
                                              <p:val>
                                                <p:strVal val="0-#ppt_w/2"/>
                                              </p:val>
                                            </p:tav>
                                            <p:tav tm="100000">
                                              <p:val>
                                                <p:strVal val="#ppt_x"/>
                                              </p:val>
                                            </p:tav>
                                          </p:tavLst>
                                        </p:anim>
                                        <p:anim calcmode="lin" valueType="num">
                                          <p:cBhvr additive="base">
                                            <p:cTn id="51" dur="500" fill="hold"/>
                                            <p:tgtEl>
                                              <p:spTgt spid="58"/>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40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0-#ppt_w/2"/>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left)">
                                          <p:cBhvr>
                                            <p:cTn id="65" dur="500"/>
                                            <p:tgtEl>
                                              <p:spTgt spid="6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par>
                                    <p:cTn id="72" presetID="2" presetClass="entr" presetSubtype="12" fill="hold" grpId="0" nodeType="withEffect">
                                      <p:stCondLst>
                                        <p:cond delay="50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0-#ppt_w/2"/>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 grpId="0" animBg="1"/>
          <p:bldP spid="35" grpId="0" animBg="1"/>
          <p:bldP spid="41" grpId="0"/>
          <p:bldP spid="53" grpId="0"/>
          <p:bldP spid="54" grpId="0"/>
          <p:bldP spid="55" grpId="0"/>
          <p:bldP spid="56" grpId="0"/>
          <p:bldP spid="57" grpId="0"/>
          <p:bldP spid="58" grpId="0" animBg="1"/>
          <p:bldP spid="59" grpId="0" animBg="1"/>
          <p:bldP spid="60" grpId="0" animBg="1"/>
          <p:bldP spid="61" grpId="0" animBg="1"/>
          <p:bldP spid="62" grpId="0"/>
          <p:bldP spid="63" grpId="0" animBg="1"/>
          <p:bldP spid="18" grpId="0"/>
          <p:bldP spid="1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6F5E94C-85F9-4A18-80F6-62BB1CEBBC8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CSUeE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klHhJ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CSUeEno+bxyugIAAFMKAAAhAAAAdW5pdmVyc2FsL2ZsYXNoX3NraW5fc2V0dGluZ3MueG1slVbbbuIwEH3vVyD2nXSvdCUXiVJWqtTdVm3VdycZEgvHjmyHLn+/HsdpbCAly6gSnjnHc/HMUKK3TCwuJhOSSS7VMxjDRKFR0+kmLL+epo0xUswyKQwIMxNSVZRPF59+uQ9JHPIcS+5AjeVsaAa9m7n7jKF4H9/nKEOETFY1Fft7WchZSrNtoWQj8rOhlfsaFGdia5GXP+er9aADzrS5M1BFMa2vUMZRagVaA4b0Y41ylsVpCrzzdOk+Izm9q4+zP6DtmGbG0ZafUYZoNS0gLvLVEmUYL+zt8avMUT4mGPhrLPTrF5RBKKd7UPHlt99QBhmybur/6ZFayQILGnM+fsR3Dpc0t+OHUV2inCVgQujo7Cv48rhcbwOQ/xrOPcFxVZI/Yl0PFgI+esphYVQDJOlOrU2X8u2hMXY+YLGhXFtAqOpBjzboR9roCNYre+ATvDGRe2eBoke8St5UsGoDDoCxvsevVjduV4Se33VBhAp2XtnfGSh75B9b1yNkoOyRz5zl8CD4/gh+aGk53RvfUP+aQfl99FH9rRkEtceuYN2ps6KrexxdHWbvNR2okjksNAb0wirAhyOJ07VBJUdREUF3rKCGSfEbcenepaNJcmDwzXa6tYhhhsOpjnMx2j0dxYzni7MVIe3vQp9ce54Yu8avp9QYmpWV/V3S04nn2TmxpZsmpxm4KC0c1J3YyJGciqotqBcp+VgvQhoIsS6zIbBsh2sITpKgBCQ5XWTiLzlVfdFUKai1fTQG2vdVrGtxJStKbv/MK4M3yGPCgLFlmtJeJyjjHTpQ+A4AqrKym5f20FqqhhvGYQfd6AcKl/BQZkTbFh3qtqW5h40J+81rRjWk3xR9o0RLLjKcILzauGS8c0LDiJ43NNUus2juuyXc3xyt5W6ZYeuFe8ydfSdFF1v7cQWtEv+Z/AdQSwMEFAACAAgAJJR4SS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JJR4SUIXX1ykAQAAMAYAAB8AAAB1bml2ZXJzYWwvaHRtbF9za2luX3NldHRpbmdzLmpzjZRLb8IwDMfvfAqUXSfEnmW7ocEkJA6Txm3aIS2mVKRxlQQGQ3z31eHVpOkgvjTur38/KnvbapeHJaz92t7aZ3v/cO/WB+Qzagm3rl+Qf8aF9l/k9IJpkU1hkuUgMgnMQ1anb0/+3RnZS7shmbSq8eaTdHVFkGEgEVaEnCqgqwO+VcD3E/CtQ0F+j2CrUta+pEqn46UxKDsJSgPSdCSqnFuG3bzbU63Qg3EF6gI64wk4opE9TeRZ8Skiq3IJ5gWXmzGm2Il5skgVLuW0Kf58U4Aqf/liD3RforehIycybUYGcj/wsEfWTBYKtIZD3OchWRAWPAZR0e3a8w/qCNcL8uhVpjNzpPt3ZFW64CnUutTrk7mYLLVq3YzI6pyBtdkTD/dkDiH4BlRNavBI5oBYLIsrfmChMKWO1NB6z0+oQD7NZHoI3SULcpQsyTZ171yoTX/AnBFCb4TmgYnMmzbHFVNvgoOrvajj0MyHdmEwLgZ8wVXlbchjNsZfI3T/ajNuDE/mebkdytVIHQddPoMayRmSI+dqAWqCKMp6vi9l7gdv7f4AUEsDBBQAAgAIACSUeE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CSUeEmUE7MiaQAAAG4AAAAcAAAAdW5pdmVyc2FsL2xvY2FsX3NldHRpbmdzLnhtbA3MMQ6DMAxA0Z1TWN4p7daBwMZWltIDWMRFkRwbkYDg9mT7w9Nv+zMKHLylYOrw9XgisM7mgy4Of9NQvxFSJvUkpuxQDaHvqlZsJvlyzgUmWIUu3iaOJTKPFIscdhGo4VNe/8Aem666AV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AklHhJNdvZrWgBAADzAgAAKQAAAHVuaXZlcnNhbC9za2luX2N1c3RvbWl6YXRpb25fc2V0dGluZ3MueG1sjVLbahsxEH3PV4j8gCWNbgtbg67FkIdCE/K89aphiaMtK4WEoo+vNq1x3Lq0mqeZc+YMMzp9fpySfc5lfpq+D2Wa0+dYypQe8vYKoX4/H+bl0xJzLHlzqtxPaZxfdunrvNZaNZchjcMy2hXNW4zC20NKauVUy5hhFEnmqVfIeW4b1oHrwDbMUWL7zW8SP3WXuI+pXFbtN2fonw27lONSdmmMr1s4Z7+Hzjf4uAzj1Hh5K9ga9Ti1OrYGYoRL7ivVACCQ5Y44XKXspCbIY8YxVKMoUECEc9KJSiTl0LLQiabCfCcQk4xRV6mnrRtpbRy1VUJHiG7TvOpsDcFIjBEhBJirXEAwGDU2NA0Naj0gODAgqjaaKEDBBhNY9c4Ly5GiXmBcmTGA8em4p+3en+tU/e91juf8h+DFL7iIrt7aXDBXv39elka+jU/fDkOJ6MuQ4278cB3ubm6uf3nyzb9HxmrUtvFfff0DUEsDBBQAAgAIACSUeEn/cmhxJgoAAEQfAAAXAAAAdW5pdmVyc2FsL3VuaXZlcnNhbC5wbmftWWlUk1cajhW06ChtHaSylqpBq1YWWcIW1yqHkLQ6GlAgWJaUZkLESMOW0NZxUAtEjSMBs0xnrKlVkkGQnUSGMSljQkqjQQgh0kgCJiSmIYGQrV/i0p4zZ37Nvzn58eX77vvc++73fe/JPfchfP+qFQErQCDQqtQDew+CQF4wEGhpyevLAIpj99b9wGsJ/uD+3SD2UNAMMPBC70rfBQK1kFfajnsDY58TBzLxINDqAdezRID7Nh8EChlN3bvrD2U5s3IeLh8pvztp52zevMe/28/vb+f3nt5Ledfbe1/AtR0X311xYOm1tO6dC2E8PWHyH+HMIFmeADy4APlxPQetMzRWEto7mX0E29PCQBTJMiViOuZYV6EOAxlXZTMIAOEgZJGJXBQm2Ws2KHJ/buDZpuLXAdTHG6mxt/lXc3+2qJmhcV4ApSz1+sVeHzCKaHpYshQYf97wydHBm10I9dwGYHQ3bUfzk4f6aqdVSXFx3T7cdgnJCnd95kT1u9a/47XGteoNmIu2O2IJ8Pu6B/AAHsADeAAP4AE8gAfwAB7AA3gAD+ABPIAH8AAe4P8bOIustmtQOBehLO1/Yf65v/Kr7dzOcqd9HpfDIxGNfw+1Ty/H5DgXHnJIpkIm3FoRJRuixTjnWqs3qUxixdQeszPMzSznTwiofU5FJ0xAGFXOC/YFAZTUimMRJ0SxrbMzaNsFkWJmo9X5IXkFuPJi5fk4ma1WcDmMsxQQmlZlHkUjTnLNRJOR6bR1KnpGVTvmA4SKWVsw02xtCQmCqbyT0BebmMRBeEUwICzrY8f6RTlBkczAZ1MkXD0czx60BUOn9i33XQ3W981PGM4kf5OpbDMPaVx/xL6FNzlmsjRjNDOR0ITHqvSLbXqy4XHuzzTkoa2t/KJZ+gjggrtEVes2uDpzZLrN2SOhYaLVYoSpHAxwZPnPBcExgBTGQNGsvGgIH9+8Cpg/qzLXYhzjlxKCTwPEmKZjeDhg4JeDye65xYE829R2sgz1U1ssoERHj8oXkgxxT73ThKJXJSzzNWztf+LPW7gnEoRWVxlroLbJ4YuP28y6HWoITTpBV9H4Hec2Kt3L0aGkhUnD+NMmev0AgDcR54b3C5QnboSvAkPtMwicw6aGOsPftFVWPetfLsDq8UcrAVOZspz7tRKl0sWTpWwR5BKOBgIOx1XoFIWLxNKEtS47Y/Vf4IzH0MytVOFKi80odlJeL56wWU6dGeQAaRUnFikJfV8g3CZFa4SYxpIKR7tA4HIEXNCAIlnAYHp734MiLKAld0ZmWzFp8dU39WySGqGWQQTXPE5TOrRoqJUPUXBFxUNnRsTx8nMRUAzjKoeoS2HltSSKusS9V0YF9hZTABqqso6SLY58BlMZVz1BVlKZiWQxxJrCCsFvvYIzloMRa2FHLlAjE0+NFQqbE6wLcj2JUOvDukOQO2LxueEZt1qgHVwUCuGOgZRKPJaXM5D9xXQK6w4Q4oVui/a8BPLwm+LALQFCiAqbN0TQWyF4XZKYY3zACGf3xB6pLTsrMTyiq8bRdclHhRCn49HE0gSVBaJmtjD9EUmNLfWCbCWbf+KcgMQYpHhRbqRiYBvisa3jsRUgQKgZq2EPz5o54YBKLEj0kc3jZFGvITQwHY4Bcv2ZNJxZdTKJWXF2nWYDCbZpNPRYfz60ht7ZouvM+DqP78B/al9uJZn4Qnqkut7a3pAQTAEShiil2o+R5WthUmM4Zkg7T/Pn5D6IaKvXZwt0kaq+kgQwofxS7m12QOPSMuQbGd5FdZCd+B/gU9o2M1um1wVoLJIRimQMiHbOkZgYrLk0ySylScaAiPWafs/zQ3+AkI4cDjWqD0Ws49lncYok7rv/rO2BL44c9q8Myiy5rr78UhFzi9kS2Z9/S9nZro8MEvvBfpXO790FF2+3bnsvWvddodv6+9l5ydWLFSfduRjlfDskMI3vzpOJBHpa8oNaCJK+Zr5l9/e25QtJPOYPYh/ndKxGTeOH+EgPb9ZklXifUXdHT+5Qp0QXotR3RA6Rt2+HN6X+A7LfuUIt8paWsYVaK4nsuk9ZRjkUPCYyagZypPHYOHfor/TwKxxzpifu7XSQtQVTjHfnfgdcfdC3VJYRmtENn0ZqqZFhx3W9j8QGqRL/E0/GCcn8uoA7NL5unii8lw0X5Ls20Tpj9whJTJpYCzPbg/q+/RhwGEPBPMaOpc7ljhf2bS6kMUL/095zlv0RuMs5pSdlhze5k69M4y6OiOR/1dpXUPy8r5Tu5r3/dobhr+qBaF3iDAqZJeya7A5m8VJVYS8lY6DS7PVGe23pH6Xz1l6KXZlUqGUqbt9SWh/0508EsvJONoT7gDWPxz9LTW++X6vSzFhKXNJbx2O65Y4X1qdoVkXkkcHGUq7e/Lya4OyqON5zVXrg0kAYP0EwixvsenKtmndw6kf8UxmtftC1MFpK0iLPCssORGTy3ihol+/5aHtAGTs3Sl/ndrsXxR7Xr8U1UeynUYiYIkhzX6IIknkHV2fvMtlf+cFOFV3N56JwvRLzi004wkGFim+8H6NkU0yHIjI7JMKMN4/zaUqR+LsY3K0taYVZFSN8LFyQ5/aBFTMhngmEmYlZ4LNCQ2NepBSbhuFVht3De1HKEbR6AZGxgVrbd16+Nl11l70pAqVffOeqO9llwiUoDYPBmzW4nYK/kdykVbbNPi9VOqDTlc3VXK+HfMTbkgUDUbGqquLqqtfuJnGHatTijlF1+s4MMof6LAOonO4axQ4hd8WgQ1DIGqERE/ppe2NeVLVu3xqNWtsR1qy0YpXDUfozLzQCiim8eVNk3nvDQZcL5Dfb+MT5Arqrpo8XrP4xaE6Cj4aTyW4la6h5kpIxnTsuirnBcGaQ+CZbPpOhBZqafH8o8VTS2oay27lR1//cXNlRHLjmsLQgkeB2dflqd9Y1fJp/9KVVQxPVTruy62FMYnCNqydVAs2wXjB5EBEA42cNRjaMajumhVS9+lJT2vbIhN8y6dx2RRiPrXbvEVmfVdcjMN7ElCYsc3WIGJ6fuqXjp62IEBjj3y874Iu1QEA75Wgm0dycIn5Sozr1u89YkJGnEgQ0OeR0TdmJCAuqd7SwTjKW6G71ViE6gzbUyh4ucgJCR6YHfKFJOuee5HiqMHkn0GYvv98l/v55z3Z+ZWzXn37e3EWHGFBoPDVpfmO6sRX9iltaH8m+WDZUuk0VnQi39l3FwvGce6/ODPzxlXNBuHZLo+8rnmI7U664o78f/JbiL+rOR48/cp+GSJ+ooNc4kU1ZASvZMQGilGTBvWVf+rhuYPl4edizbAt3PMyQXT6UGP1fz1M5QNWsTkxxUZ69lb6l3DTPc9oXfr3V5TlMnN/c6sY5oVkFr7km62+mFfb6gKMdBnJ10PNLYp/rdbcMitwoJXAWUouQKGIpzUU/UXf9DGxNeWJxscN35viVu2nh5+kuhqn74HvZu3O//AVQSwMEFAACAAgAJJR4SZXukX5LAAAAawAAABsAAAB1bml2ZXJzYWwvdW5pdmVyc2FsLnBuZy54bWyzsa/IzVEoSy0qzszPs1Uy1DNQsrfj5bIpKEoty0wtV6gAigEFIUBJoRLINUJwyzNTSjKAQgbmZgjBjNTM9IwSWyULA3O4oD7QTABQSwECAAAUAAIACAAklHhJFQ6tKGQEAAAHEQAAHQAAAAAAAAABAAAAAAAAAAAAdW5pdmVyc2FsL2NvbW1vbl9tZXNzYWdlcy5sbmdQSwECAAAUAAIACAAklHhJCH4LIykDAACGDAAAJwAAAAAAAAABAAAAAACfBAAAdW5pdmVyc2FsL2ZsYXNoX3B1Ymxpc2hpbmdfc2V0dGluZ3MueG1sUEsBAgAAFAACAAgAJJR4Sej5vHK6AgAAUwoAACEAAAAAAAAAAQAAAAAADQgAAHVuaXZlcnNhbC9mbGFzaF9za2luX3NldHRpbmdzLnhtbFBLAQIAABQAAgAIACSUeEkqlg9n/gIAAJcLAAAmAAAAAAAAAAEAAAAAAAYLAAB1bml2ZXJzYWwvaHRtbF9wdWJsaXNoaW5nX3NldHRpbmdzLnhtbFBLAQIAABQAAgAIACSUeElCF19cpAEAADAGAAAfAAAAAAAAAAEAAAAAAEgOAAB1bml2ZXJzYWwvaHRtbF9za2luX3NldHRpbmdzLmpzUEsBAgAAFAACAAgAJJR4ST08L9HBAAAA5QEAABoAAAAAAAAAAQAAAAAAKRAAAHVuaXZlcnNhbC9pMThuX3ByZXNldHMueG1sUEsBAgAAFAACAAgAJJR4SZQTsyJpAAAAbgAAABwAAAAAAAAAAQAAAAAAIhEAAHVuaXZlcnNhbC9sb2NhbF9zZXR0aW5ncy54bWxQSwECAAAUAAIACABElFdHI7RO+/sCAACwCAAAFAAAAAAAAAABAAAAAADFEQAAdW5pdmVyc2FsL3BsYXllci54bWxQSwECAAAUAAIACAAklHhJNdvZrWgBAADzAgAAKQAAAAAAAAABAAAAAADyFAAAdW5pdmVyc2FsL3NraW5fY3VzdG9taXphdGlvbl9zZXR0aW5ncy54bWxQSwECAAAUAAIACAAklHhJ/3JocSYKAABEHwAAFwAAAAAAAAAAAAAAAAChFgAAdW5pdmVyc2FsL3VuaXZlcnNhbC5wbmdQSwECAAAUAAIACAAklHhJle6RfksAAABrAAAAGwAAAAAAAAABAAAAAAD8IAAAdW5pdmVyc2FsL3VuaXZlcnNhbC5wbmcueG1sUEsFBgAAAAALAAsASQMAAIAhAAAAAA=="/>
  <p:tag name="ISPRING_PRESENTATION_TITLE" val="创业计划书商业项目计划书商业项目提案简约商务PPT"/>
</p:tagLst>
</file>

<file path=ppt/theme/theme1.xml><?xml version="1.0" encoding="utf-8"?>
<a:theme xmlns:a="http://schemas.openxmlformats.org/drawingml/2006/main" name="1_默认设计模板">
  <a:themeElements>
    <a:clrScheme name="自定义 3">
      <a:dk1>
        <a:srgbClr val="313530"/>
      </a:dk1>
      <a:lt1>
        <a:srgbClr val="575757"/>
      </a:lt1>
      <a:dk2>
        <a:srgbClr val="F3F3F3"/>
      </a:dk2>
      <a:lt2>
        <a:srgbClr val="C00611"/>
      </a:lt2>
      <a:accent1>
        <a:srgbClr val="FF9900"/>
      </a:accent1>
      <a:accent2>
        <a:srgbClr val="FFFFFF"/>
      </a:accent2>
      <a:accent3>
        <a:srgbClr val="3C3D42"/>
      </a:accent3>
      <a:accent4>
        <a:srgbClr val="C00611"/>
      </a:accent4>
      <a:accent5>
        <a:srgbClr val="575757"/>
      </a:accent5>
      <a:accent6>
        <a:srgbClr val="313530"/>
      </a:accent6>
      <a:hlink>
        <a:srgbClr val="C00611"/>
      </a:hlink>
      <a:folHlink>
        <a:srgbClr val="575757"/>
      </a:folHlink>
    </a:clrScheme>
    <a:fontScheme name="思源黑体">
      <a:majorFont>
        <a:latin typeface="Century Gothic"/>
        <a:ea typeface="思源黑体 CN Medium"/>
        <a:cs typeface=""/>
      </a:majorFont>
      <a:minorFont>
        <a:latin typeface="Century Gothic"/>
        <a:ea typeface="思源黑体 CN Norm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txDef>
      <a:spPr>
        <a:noFill/>
      </a:spPr>
      <a:bodyPr wrap="none" rtlCol="0">
        <a:spAutoFit/>
      </a:bodyPr>
      <a:lstStyle>
        <a:defPPr>
          <a:defRPr b="1" dirty="0">
            <a:solidFill>
              <a:schemeClr val="bg2"/>
            </a:solidFill>
            <a:latin typeface="Century Gothic" panose="020B0502020202020204" pitchFamily="34" charset="0"/>
            <a:ea typeface="思源黑体 CN Normal" panose="020B0400000000000000" pitchFamily="34" charset="-122"/>
            <a:sym typeface="Century Gothic" panose="020B0502020202020204" pitchFamily="34" charset="0"/>
          </a:defRPr>
        </a:defPPr>
      </a:lstStyle>
    </a:tx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11815</TotalTime>
  <Pages>0</Pages>
  <Words>2302</Words>
  <Characters>0</Characters>
  <Application>Microsoft Office PowerPoint</Application>
  <DocSecurity>0</DocSecurity>
  <PresentationFormat>自定义</PresentationFormat>
  <Lines>0</Lines>
  <Paragraphs>412</Paragraphs>
  <Slides>32</Slides>
  <Notes>32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32</vt:i4>
      </vt:variant>
    </vt:vector>
  </HeadingPairs>
  <TitlesOfParts>
    <vt:vector size="45" baseType="lpstr">
      <vt:lpstr>仿宋_GB2312</vt:lpstr>
      <vt:lpstr>思源黑体 CN Medium</vt:lpstr>
      <vt:lpstr>思源黑体 CN Normal</vt:lpstr>
      <vt:lpstr>宋体</vt:lpstr>
      <vt:lpstr>微软雅黑</vt:lpstr>
      <vt:lpstr>Arial</vt:lpstr>
      <vt:lpstr>Calibri</vt:lpstr>
      <vt:lpstr>Century Gothic</vt:lpstr>
      <vt:lpstr>Eras Bold ITC</vt:lpstr>
      <vt:lpstr>Impact</vt:lpstr>
      <vt:lpstr>Webdings</vt:lpstr>
      <vt:lpstr>Wingdings</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创业计划书商业项目计划书商业项目提案简约商务PPT</dc:title>
  <dc:subject/>
  <dc:creator>Administrator</dc:creator>
  <cp:keywords/>
  <dc:description/>
  <cp:lastModifiedBy>Administrator</cp:lastModifiedBy>
  <cp:revision>983</cp:revision>
  <dcterms:created xsi:type="dcterms:W3CDTF">2013-01-25T01:44:32Z</dcterms:created>
  <dcterms:modified xsi:type="dcterms:W3CDTF">2019-06-13T15:39:34Z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