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5" r:id="rId1"/>
    <p:sldMasterId id="2147483701" r:id="rId2"/>
  </p:sldMasterIdLst>
  <p:notesMasterIdLst>
    <p:notesMasterId r:id="rId35"/>
  </p:notesMasterIdLst>
  <p:sldIdLst>
    <p:sldId id="452" r:id="rId3"/>
    <p:sldId id="453" r:id="rId4"/>
    <p:sldId id="454" r:id="rId5"/>
    <p:sldId id="421" r:id="rId6"/>
    <p:sldId id="422" r:id="rId7"/>
    <p:sldId id="424" r:id="rId8"/>
    <p:sldId id="423" r:id="rId9"/>
    <p:sldId id="425" r:id="rId10"/>
    <p:sldId id="426" r:id="rId11"/>
    <p:sldId id="427" r:id="rId12"/>
    <p:sldId id="428" r:id="rId13"/>
    <p:sldId id="429" r:id="rId14"/>
    <p:sldId id="455" r:id="rId15"/>
    <p:sldId id="432" r:id="rId16"/>
    <p:sldId id="433" r:id="rId17"/>
    <p:sldId id="434" r:id="rId18"/>
    <p:sldId id="435" r:id="rId19"/>
    <p:sldId id="436" r:id="rId20"/>
    <p:sldId id="437" r:id="rId21"/>
    <p:sldId id="438" r:id="rId22"/>
    <p:sldId id="439" r:id="rId23"/>
    <p:sldId id="440" r:id="rId24"/>
    <p:sldId id="441" r:id="rId25"/>
    <p:sldId id="442" r:id="rId26"/>
    <p:sldId id="443" r:id="rId27"/>
    <p:sldId id="444" r:id="rId28"/>
    <p:sldId id="445" r:id="rId29"/>
    <p:sldId id="446" r:id="rId30"/>
    <p:sldId id="447" r:id="rId31"/>
    <p:sldId id="448" r:id="rId32"/>
    <p:sldId id="449" r:id="rId33"/>
    <p:sldId id="456" r:id="rId34"/>
  </p:sldIdLst>
  <p:sldSz cx="12192000" cy="6858000"/>
  <p:notesSz cx="6858000" cy="9144000"/>
  <p:custDataLst>
    <p:tags r:id="rId3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uy" initials="G" lastIdx="1" clrIdx="0">
    <p:extLst>
      <p:ext uri="{19B8F6BF-5375-455C-9EA6-DF929625EA0E}">
        <p15:presenceInfo xmlns:p15="http://schemas.microsoft.com/office/powerpoint/2012/main" userId="Guy"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C60000"/>
    <a:srgbClr val="E00000"/>
    <a:srgbClr val="FF0406"/>
    <a:srgbClr val="FFE300"/>
    <a:srgbClr val="F52927"/>
    <a:srgbClr val="9F0D01"/>
    <a:srgbClr val="1C0903"/>
    <a:srgbClr val="E90206"/>
    <a:srgbClr val="D5000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9022" autoAdjust="0"/>
    <p:restoredTop sz="94660"/>
  </p:normalViewPr>
  <p:slideViewPr>
    <p:cSldViewPr snapToGrid="0">
      <p:cViewPr varScale="1">
        <p:scale>
          <a:sx n="83" d="100"/>
          <a:sy n="83" d="100"/>
        </p:scale>
        <p:origin x="72" y="882"/>
      </p:cViewPr>
      <p:guideLst/>
    </p:cSldViewPr>
  </p:slideViewPr>
  <p:notesTextViewPr>
    <p:cViewPr>
      <p:scale>
        <a:sx n="1" d="1"/>
        <a:sy n="1" d="1"/>
      </p:scale>
      <p:origin x="0" y="0"/>
    </p:cViewPr>
  </p:notesTextViewPr>
  <p:sorterViewPr>
    <p:cViewPr>
      <p:scale>
        <a:sx n="33" d="100"/>
        <a:sy n="33"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F7AF7A-F0CF-4782-B989-BE550ED737E5}" type="datetimeFigureOut">
              <a:rPr lang="zh-CN" altLang="en-US" smtClean="0"/>
              <a:t>2019/6/11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75C4FC4-4EFF-4FF9-AA4D-9450D1F793DB}" type="slidenum">
              <a:rPr lang="zh-CN" altLang="en-US" smtClean="0"/>
              <a:t>‹#›</a:t>
            </a:fld>
            <a:endParaRPr lang="zh-CN" altLang="en-US"/>
          </a:p>
        </p:txBody>
      </p:sp>
    </p:spTree>
    <p:extLst>
      <p:ext uri="{BB962C8B-B14F-4D97-AF65-F5344CB8AC3E}">
        <p14:creationId xmlns:p14="http://schemas.microsoft.com/office/powerpoint/2010/main" val="221753161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5C4FC4-4EFF-4FF9-AA4D-9450D1F793DB}" type="slidenum">
              <a:rPr lang="zh-CN" altLang="en-US" smtClean="0"/>
              <a:t>1</a:t>
            </a:fld>
            <a:endParaRPr lang="zh-CN" altLang="en-US"/>
          </a:p>
        </p:txBody>
      </p:sp>
    </p:spTree>
    <p:extLst>
      <p:ext uri="{BB962C8B-B14F-4D97-AF65-F5344CB8AC3E}">
        <p14:creationId xmlns:p14="http://schemas.microsoft.com/office/powerpoint/2010/main" val="35253198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5C4FC4-4EFF-4FF9-AA4D-9450D1F793DB}" type="slidenum">
              <a:rPr lang="zh-CN" altLang="en-US" smtClean="0"/>
              <a:t>2</a:t>
            </a:fld>
            <a:endParaRPr lang="zh-CN" altLang="en-US"/>
          </a:p>
        </p:txBody>
      </p:sp>
    </p:spTree>
    <p:extLst>
      <p:ext uri="{BB962C8B-B14F-4D97-AF65-F5344CB8AC3E}">
        <p14:creationId xmlns:p14="http://schemas.microsoft.com/office/powerpoint/2010/main" val="5785294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5C4FC4-4EFF-4FF9-AA4D-9450D1F793DB}" type="slidenum">
              <a:rPr lang="zh-CN" altLang="en-US" smtClean="0"/>
              <a:t>3</a:t>
            </a:fld>
            <a:endParaRPr lang="zh-CN" altLang="en-US"/>
          </a:p>
        </p:txBody>
      </p:sp>
    </p:spTree>
    <p:extLst>
      <p:ext uri="{BB962C8B-B14F-4D97-AF65-F5344CB8AC3E}">
        <p14:creationId xmlns:p14="http://schemas.microsoft.com/office/powerpoint/2010/main" val="1579132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5C4FC4-4EFF-4FF9-AA4D-9450D1F793DB}" type="slidenum">
              <a:rPr lang="zh-CN" altLang="en-US" smtClean="0"/>
              <a:t>13</a:t>
            </a:fld>
            <a:endParaRPr lang="zh-CN" altLang="en-US"/>
          </a:p>
        </p:txBody>
      </p:sp>
    </p:spTree>
    <p:extLst>
      <p:ext uri="{BB962C8B-B14F-4D97-AF65-F5344CB8AC3E}">
        <p14:creationId xmlns:p14="http://schemas.microsoft.com/office/powerpoint/2010/main" val="9195467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75C4FC4-4EFF-4FF9-AA4D-9450D1F793DB}" type="slidenum">
              <a:rPr lang="zh-CN" altLang="en-US" smtClean="0"/>
              <a:t>32</a:t>
            </a:fld>
            <a:endParaRPr lang="zh-CN" altLang="en-US"/>
          </a:p>
        </p:txBody>
      </p:sp>
    </p:spTree>
    <p:extLst>
      <p:ext uri="{BB962C8B-B14F-4D97-AF65-F5344CB8AC3E}">
        <p14:creationId xmlns:p14="http://schemas.microsoft.com/office/powerpoint/2010/main" val="4516037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50052743"/>
      </p:ext>
    </p:extLst>
  </p:cSld>
  <p:clrMapOvr>
    <a:masterClrMapping/>
  </p:clrMapOvr>
  <p:transition spd="slow" advTm="300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709592647"/>
      </p:ext>
    </p:extLst>
  </p:cSld>
  <p:clrMapOvr>
    <a:masterClrMapping/>
  </p:clrMapOvr>
  <p:transition spd="slow" advTm="300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69036520"/>
      </p:ext>
    </p:extLst>
  </p:cSld>
  <p:clrMapOvr>
    <a:masterClrMapping/>
  </p:clrMapOvr>
  <p:transition spd="slow" advTm="300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07118061"/>
      </p:ext>
    </p:extLst>
  </p:cSld>
  <p:clrMapOvr>
    <a:masterClrMapping/>
  </p:clrMapOvr>
  <p:transition spd="slow" advTm="300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042785285"/>
      </p:ext>
    </p:extLst>
  </p:cSld>
  <p:clrMapOvr>
    <a:masterClrMapping/>
  </p:clrMapOvr>
  <p:transition spd="slow" advTm="300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171016556"/>
      </p:ext>
    </p:extLst>
  </p:cSld>
  <p:clrMapOvr>
    <a:masterClrMapping/>
  </p:clrMapOvr>
  <p:transition spd="slow" advTm="3000">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990808561"/>
      </p:ext>
    </p:extLst>
  </p:cSld>
  <p:clrMapOvr>
    <a:masterClrMapping/>
  </p:clrMapOvr>
  <p:transition spd="slow" advTm="300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373783911"/>
      </p:ext>
    </p:extLst>
  </p:cSld>
  <p:clrMapOvr>
    <a:masterClrMapping/>
  </p:clrMapOvr>
  <p:transition spd="slow" advTm="3000">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05680116"/>
      </p:ext>
    </p:extLst>
  </p:cSld>
  <p:clrMapOvr>
    <a:masterClrMapping/>
  </p:clrMapOvr>
  <p:transition spd="slow" advTm="3000">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83950333"/>
      </p:ext>
    </p:extLst>
  </p:cSld>
  <p:clrMapOvr>
    <a:masterClrMapping/>
  </p:clrMapOvr>
  <p:transition spd="slow" advTm="3000">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18481226"/>
      </p:ext>
    </p:extLst>
  </p:cSld>
  <p:clrMapOvr>
    <a:masterClrMapping/>
  </p:clrMapOvr>
  <p:transition spd="slow" advTm="300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624941970"/>
      </p:ext>
    </p:extLst>
  </p:cSld>
  <p:clrMapOvr>
    <a:masterClrMapping/>
  </p:clrMapOvr>
  <p:transition spd="slow" advTm="3000">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683583895"/>
      </p:ext>
    </p:extLst>
  </p:cSld>
  <p:clrMapOvr>
    <a:masterClrMapping/>
  </p:clrMapOvr>
  <p:transition spd="slow" advTm="3000">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491824541"/>
      </p:ext>
    </p:extLst>
  </p:cSld>
  <p:clrMapOvr>
    <a:masterClrMapping/>
  </p:clrMapOvr>
  <p:transition spd="slow" advTm="3000">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175645246"/>
      </p:ext>
    </p:extLst>
  </p:cSld>
  <p:clrMapOvr>
    <a:masterClrMapping/>
  </p:clrMapOvr>
  <p:transition spd="slow" advTm="300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71512999"/>
      </p:ext>
    </p:extLst>
  </p:cSld>
  <p:clrMapOvr>
    <a:masterClrMapping/>
  </p:clrMapOvr>
  <p:transition spd="slow" advTm="300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968960696"/>
      </p:ext>
    </p:extLst>
  </p:cSld>
  <p:clrMapOvr>
    <a:masterClrMapping/>
  </p:clrMapOvr>
  <p:transition spd="slow" advTm="300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873411984"/>
      </p:ext>
    </p:extLst>
  </p:cSld>
  <p:clrMapOvr>
    <a:masterClrMapping/>
  </p:clrMapOvr>
  <p:transition spd="slow" advTm="300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511683088"/>
      </p:ext>
    </p:extLst>
  </p:cSld>
  <p:clrMapOvr>
    <a:masterClrMapping/>
  </p:clrMapOvr>
  <p:transition spd="slow" advTm="300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329746291"/>
      </p:ext>
    </p:extLst>
  </p:cSld>
  <p:clrMapOvr>
    <a:masterClrMapping/>
  </p:clrMapOvr>
  <p:transition spd="slow" advTm="300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3297742808"/>
      </p:ext>
    </p:extLst>
  </p:cSld>
  <p:clrMapOvr>
    <a:masterClrMapping/>
  </p:clrMapOvr>
  <p:transition spd="slow" advTm="300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4234931253"/>
      </p:ext>
    </p:extLst>
  </p:cSld>
  <p:clrMapOvr>
    <a:masterClrMapping/>
  </p:clrMapOvr>
  <p:transition spd="slow" advTm="300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257094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ransition spd="slow" advTm="3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3E60AA0-DB43-4232-8C6B-F2F3CD20C427}" type="datetimeFigureOut">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l" defTabSz="914400" rtl="0" eaLnBrk="1" fontAlgn="auto" latinLnBrk="0" hangingPunct="1">
                <a:lnSpc>
                  <a:spcPct val="100000"/>
                </a:lnSpc>
                <a:spcBef>
                  <a:spcPts val="0"/>
                </a:spcBef>
                <a:spcAft>
                  <a:spcPts val="0"/>
                </a:spcAft>
                <a:buClrTx/>
                <a:buSzTx/>
                <a:buFontTx/>
                <a:buNone/>
                <a:tabLst/>
                <a:defRPr/>
              </a:pPr>
              <a:t>2019/6/11</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E58C0CD3-67B7-48F9-A916-E227E80D4A13}"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7" name="图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430784232"/>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ransition spd="slow" advTm="3000">
    <p:wipe/>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 Id="rId4" Type="http://schemas.openxmlformats.org/officeDocument/2006/relationships/image" Target="../media/image15.jpeg"/></Relationships>
</file>

<file path=ppt/slides/_rels/slide1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3.png"/><Relationship Id="rId4" Type="http://schemas.openxmlformats.org/officeDocument/2006/relationships/image" Target="../media/image8.png"/></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19.jpg"/></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2.png"/><Relationship Id="rId7"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21.jpeg"/></Relationships>
</file>

<file path=ppt/slides/_rels/slide3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8.xml"/><Relationship Id="rId5" Type="http://schemas.openxmlformats.org/officeDocument/2006/relationships/image" Target="../media/image13.jpeg"/><Relationship Id="rId4" Type="http://schemas.openxmlformats.org/officeDocument/2006/relationships/image" Target="../media/image1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1847" y="2255588"/>
            <a:ext cx="5788306" cy="5788306"/>
          </a:xfrm>
          <a:custGeom>
            <a:avLst/>
            <a:gdLst>
              <a:gd name="connsiteX0" fmla="*/ 0 w 6766475"/>
              <a:gd name="connsiteY0" fmla="*/ 0 h 2542875"/>
              <a:gd name="connsiteX1" fmla="*/ 6766475 w 6766475"/>
              <a:gd name="connsiteY1" fmla="*/ 0 h 2542875"/>
              <a:gd name="connsiteX2" fmla="*/ 6766475 w 6766475"/>
              <a:gd name="connsiteY2" fmla="*/ 2542875 h 2542875"/>
              <a:gd name="connsiteX3" fmla="*/ 0 w 6766475"/>
              <a:gd name="connsiteY3" fmla="*/ 2542875 h 2542875"/>
            </a:gdLst>
            <a:ahLst/>
            <a:cxnLst>
              <a:cxn ang="0">
                <a:pos x="connsiteX0" y="connsiteY0"/>
              </a:cxn>
              <a:cxn ang="0">
                <a:pos x="connsiteX1" y="connsiteY1"/>
              </a:cxn>
              <a:cxn ang="0">
                <a:pos x="connsiteX2" y="connsiteY2"/>
              </a:cxn>
              <a:cxn ang="0">
                <a:pos x="connsiteX3" y="connsiteY3"/>
              </a:cxn>
            </a:cxnLst>
            <a:rect l="l" t="t" r="r" b="b"/>
            <a:pathLst>
              <a:path w="6766475" h="2542875">
                <a:moveTo>
                  <a:pt x="0" y="0"/>
                </a:moveTo>
                <a:lnTo>
                  <a:pt x="6766475" y="0"/>
                </a:lnTo>
                <a:lnTo>
                  <a:pt x="6766475" y="2542875"/>
                </a:lnTo>
                <a:lnTo>
                  <a:pt x="0" y="2542875"/>
                </a:lnTo>
                <a:close/>
              </a:path>
            </a:pathLst>
          </a:custGeom>
        </p:spPr>
      </p:pic>
      <p:pic>
        <p:nvPicPr>
          <p:cNvPr id="14" name="图片 13"/>
          <p:cNvPicPr>
            <a:picLocks noChangeAspect="1"/>
          </p:cNvPicPr>
          <p:nvPr/>
        </p:nvPicPr>
        <p:blipFill rotWithShape="1">
          <a:blip r:embed="rId4">
            <a:extLst>
              <a:ext uri="{28A0092B-C50C-407E-A947-70E740481C1C}">
                <a14:useLocalDpi xmlns:a14="http://schemas.microsoft.com/office/drawing/2010/main" val="0"/>
              </a:ext>
            </a:extLst>
          </a:blip>
          <a:srcRect t="66448" b="550"/>
          <a:stretch/>
        </p:blipFill>
        <p:spPr>
          <a:xfrm>
            <a:off x="0" y="4752307"/>
            <a:ext cx="12192000" cy="2009105"/>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6342" y="3705578"/>
            <a:ext cx="1725743" cy="1999186"/>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15944" y="3810967"/>
            <a:ext cx="1945484" cy="1597666"/>
          </a:xfrm>
          <a:prstGeom prst="rect">
            <a:avLst/>
          </a:prstGeom>
        </p:spPr>
      </p:pic>
      <p:pic>
        <p:nvPicPr>
          <p:cNvPr id="20" name="图片 19"/>
          <p:cNvPicPr>
            <a:picLocks noChangeAspect="1"/>
          </p:cNvPicPr>
          <p:nvPr/>
        </p:nvPicPr>
        <p:blipFill rotWithShape="1">
          <a:blip r:embed="rId7">
            <a:extLst>
              <a:ext uri="{28A0092B-C50C-407E-A947-70E740481C1C}">
                <a14:useLocalDpi xmlns:a14="http://schemas.microsoft.com/office/drawing/2010/main" val="0"/>
              </a:ext>
            </a:extLst>
          </a:blip>
          <a:srcRect l="46353" t="9680" r="45041" b="76650"/>
          <a:stretch/>
        </p:blipFill>
        <p:spPr>
          <a:xfrm>
            <a:off x="5411591" y="453683"/>
            <a:ext cx="1336940" cy="1060382"/>
          </a:xfrm>
          <a:custGeom>
            <a:avLst/>
            <a:gdLst>
              <a:gd name="connsiteX0" fmla="*/ 0 w 1049311"/>
              <a:gd name="connsiteY0" fmla="*/ 0 h 832252"/>
              <a:gd name="connsiteX1" fmla="*/ 1049311 w 1049311"/>
              <a:gd name="connsiteY1" fmla="*/ 0 h 832252"/>
              <a:gd name="connsiteX2" fmla="*/ 1049311 w 1049311"/>
              <a:gd name="connsiteY2" fmla="*/ 832252 h 832252"/>
              <a:gd name="connsiteX3" fmla="*/ 0 w 1049311"/>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049311" h="832252">
                <a:moveTo>
                  <a:pt x="0" y="0"/>
                </a:moveTo>
                <a:lnTo>
                  <a:pt x="1049311" y="0"/>
                </a:lnTo>
                <a:lnTo>
                  <a:pt x="1049311" y="832252"/>
                </a:lnTo>
                <a:lnTo>
                  <a:pt x="0" y="832252"/>
                </a:lnTo>
                <a:close/>
              </a:path>
            </a:pathLst>
          </a:custGeom>
        </p:spPr>
      </p:pic>
      <p:pic>
        <p:nvPicPr>
          <p:cNvPr id="21" name="图片 20"/>
          <p:cNvPicPr>
            <a:picLocks noChangeAspect="1"/>
          </p:cNvPicPr>
          <p:nvPr/>
        </p:nvPicPr>
        <p:blipFill rotWithShape="1">
          <a:blip r:embed="rId7">
            <a:extLst>
              <a:ext uri="{28A0092B-C50C-407E-A947-70E740481C1C}">
                <a14:useLocalDpi xmlns:a14="http://schemas.microsoft.com/office/drawing/2010/main" val="0"/>
              </a:ext>
            </a:extLst>
          </a:blip>
          <a:srcRect l="7801" t="9680" r="80082" b="76650"/>
          <a:stretch/>
        </p:blipFill>
        <p:spPr>
          <a:xfrm>
            <a:off x="551863" y="453683"/>
            <a:ext cx="2084072" cy="1174093"/>
          </a:xfrm>
          <a:custGeom>
            <a:avLst/>
            <a:gdLst>
              <a:gd name="connsiteX0" fmla="*/ 0 w 1477288"/>
              <a:gd name="connsiteY0" fmla="*/ 0 h 832252"/>
              <a:gd name="connsiteX1" fmla="*/ 1477288 w 1477288"/>
              <a:gd name="connsiteY1" fmla="*/ 0 h 832252"/>
              <a:gd name="connsiteX2" fmla="*/ 1477288 w 1477288"/>
              <a:gd name="connsiteY2" fmla="*/ 832252 h 832252"/>
              <a:gd name="connsiteX3" fmla="*/ 0 w 1477288"/>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477288" h="832252">
                <a:moveTo>
                  <a:pt x="0" y="0"/>
                </a:moveTo>
                <a:lnTo>
                  <a:pt x="1477288" y="0"/>
                </a:lnTo>
                <a:lnTo>
                  <a:pt x="1477288" y="832252"/>
                </a:lnTo>
                <a:lnTo>
                  <a:pt x="0" y="832252"/>
                </a:lnTo>
                <a:close/>
              </a:path>
            </a:pathLst>
          </a:custGeom>
        </p:spPr>
      </p:pic>
      <p:pic>
        <p:nvPicPr>
          <p:cNvPr id="12" name="图片 11"/>
          <p:cNvPicPr>
            <a:picLocks noChangeAspect="1"/>
          </p:cNvPicPr>
          <p:nvPr/>
        </p:nvPicPr>
        <p:blipFill rotWithShape="1">
          <a:blip r:embed="rId8">
            <a:extLst>
              <a:ext uri="{28A0092B-C50C-407E-A947-70E740481C1C}">
                <a14:useLocalDpi xmlns:a14="http://schemas.microsoft.com/office/drawing/2010/main" val="0"/>
              </a:ext>
            </a:extLst>
          </a:blip>
          <a:srcRect t="63063" r="53838" b="3300"/>
          <a:stretch/>
        </p:blipFill>
        <p:spPr>
          <a:xfrm flipH="1">
            <a:off x="6563932" y="4518343"/>
            <a:ext cx="5628068" cy="2047741"/>
          </a:xfrm>
          <a:prstGeom prst="rect">
            <a:avLst/>
          </a:prstGeom>
        </p:spPr>
      </p:pic>
      <p:pic>
        <p:nvPicPr>
          <p:cNvPr id="13" name="图片 12"/>
          <p:cNvPicPr>
            <a:picLocks noChangeAspect="1"/>
          </p:cNvPicPr>
          <p:nvPr/>
        </p:nvPicPr>
        <p:blipFill rotWithShape="1">
          <a:blip r:embed="rId8">
            <a:extLst>
              <a:ext uri="{28A0092B-C50C-407E-A947-70E740481C1C}">
                <a14:useLocalDpi xmlns:a14="http://schemas.microsoft.com/office/drawing/2010/main" val="0"/>
              </a:ext>
            </a:extLst>
          </a:blip>
          <a:srcRect t="63063" r="53838" b="3300"/>
          <a:stretch/>
        </p:blipFill>
        <p:spPr>
          <a:xfrm>
            <a:off x="0" y="4546245"/>
            <a:ext cx="5628068" cy="2047741"/>
          </a:xfrm>
          <a:prstGeom prst="rect">
            <a:avLst/>
          </a:prstGeom>
        </p:spPr>
      </p:pic>
      <p:pic>
        <p:nvPicPr>
          <p:cNvPr id="16" name="图片 15"/>
          <p:cNvPicPr>
            <a:picLocks noChangeAspect="1"/>
          </p:cNvPicPr>
          <p:nvPr/>
        </p:nvPicPr>
        <p:blipFill rotWithShape="1">
          <a:blip r:embed="rId9">
            <a:extLst>
              <a:ext uri="{28A0092B-C50C-407E-A947-70E740481C1C}">
                <a14:useLocalDpi xmlns:a14="http://schemas.microsoft.com/office/drawing/2010/main" val="0"/>
              </a:ext>
            </a:extLst>
          </a:blip>
          <a:srcRect l="984" t="70252" r="71475" b="5863"/>
          <a:stretch/>
        </p:blipFill>
        <p:spPr>
          <a:xfrm flipH="1">
            <a:off x="7368580" y="4739428"/>
            <a:ext cx="3357798" cy="1454047"/>
          </a:xfrm>
          <a:prstGeom prst="rect">
            <a:avLst/>
          </a:prstGeom>
        </p:spPr>
      </p:pic>
      <p:pic>
        <p:nvPicPr>
          <p:cNvPr id="15" name="图片 14"/>
          <p:cNvPicPr>
            <a:picLocks noChangeAspect="1"/>
          </p:cNvPicPr>
          <p:nvPr/>
        </p:nvPicPr>
        <p:blipFill rotWithShape="1">
          <a:blip r:embed="rId9">
            <a:extLst>
              <a:ext uri="{28A0092B-C50C-407E-A947-70E740481C1C}">
                <a14:useLocalDpi xmlns:a14="http://schemas.microsoft.com/office/drawing/2010/main" val="0"/>
              </a:ext>
            </a:extLst>
          </a:blip>
          <a:srcRect l="984" t="70252" r="71475" b="5863"/>
          <a:stretch/>
        </p:blipFill>
        <p:spPr>
          <a:xfrm>
            <a:off x="1356292" y="4815189"/>
            <a:ext cx="3357798" cy="1454047"/>
          </a:xfrm>
          <a:prstGeom prst="rect">
            <a:avLst/>
          </a:prstGeom>
        </p:spPr>
      </p:pic>
      <p:grpSp>
        <p:nvGrpSpPr>
          <p:cNvPr id="24" name="组合 23">
            <a:extLst>
              <a:ext uri="{FF2B5EF4-FFF2-40B4-BE49-F238E27FC236}">
                <a16:creationId xmlns="" xmlns:a16="http://schemas.microsoft.com/office/drawing/2014/main" id="{41D0D291-3AD7-446F-9384-D52E763EBB37}"/>
              </a:ext>
            </a:extLst>
          </p:cNvPr>
          <p:cNvGrpSpPr/>
          <p:nvPr/>
        </p:nvGrpSpPr>
        <p:grpSpPr>
          <a:xfrm>
            <a:off x="3339378" y="3309275"/>
            <a:ext cx="5513244" cy="581057"/>
            <a:chOff x="3848100" y="3575779"/>
            <a:chExt cx="5740400" cy="667457"/>
          </a:xfrm>
        </p:grpSpPr>
        <p:sp>
          <p:nvSpPr>
            <p:cNvPr id="25" name="圆角矩形 53">
              <a:extLst>
                <a:ext uri="{FF2B5EF4-FFF2-40B4-BE49-F238E27FC236}">
                  <a16:creationId xmlns="" xmlns:a16="http://schemas.microsoft.com/office/drawing/2014/main" id="{76AADD0D-39C6-499A-A305-F70D49BDDEE9}"/>
                </a:ext>
              </a:extLst>
            </p:cNvPr>
            <p:cNvSpPr/>
            <p:nvPr/>
          </p:nvSpPr>
          <p:spPr>
            <a:xfrm>
              <a:off x="3848100" y="3708400"/>
              <a:ext cx="5740400" cy="529933"/>
            </a:xfrm>
            <a:prstGeom prst="roundRect">
              <a:avLst>
                <a:gd name="adj" fmla="val 50000"/>
              </a:avLst>
            </a:prstGeom>
            <a:solidFill>
              <a:srgbClr val="C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2A6A4B2A-B93E-4489-85F2-1CCE97CF8AAE}"/>
                </a:ext>
              </a:extLst>
            </p:cNvPr>
            <p:cNvSpPr/>
            <p:nvPr/>
          </p:nvSpPr>
          <p:spPr>
            <a:xfrm>
              <a:off x="4134178" y="3575779"/>
              <a:ext cx="5156502" cy="667457"/>
            </a:xfrm>
            <a:prstGeom prst="rect">
              <a:avLst/>
            </a:prstGeom>
          </p:spPr>
          <p:txBody>
            <a:bodyPr wrap="square">
              <a:spAutoFit/>
            </a:bodyPr>
            <a:lstStyle/>
            <a:p>
              <a:pPr algn="dist">
                <a:lnSpc>
                  <a:spcPct val="150000"/>
                </a:lnSpc>
                <a:spcBef>
                  <a:spcPct val="0"/>
                </a:spcBef>
              </a:pPr>
              <a:r>
                <a:rPr lang="zh-CN" altLang="en-US" sz="2400" dirty="0">
                  <a:solidFill>
                    <a:schemeClr val="bg1"/>
                  </a:solidFill>
                  <a:latin typeface="微软雅黑" panose="020B0503020204020204" pitchFamily="34" charset="-122"/>
                  <a:ea typeface="微软雅黑" panose="020B0503020204020204" pitchFamily="34" charset="-122"/>
                </a:rPr>
                <a:t>真心诚意</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尽心尽力</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没有二心</a:t>
              </a:r>
            </a:p>
          </p:txBody>
        </p:sp>
      </p:grpSp>
      <p:sp>
        <p:nvSpPr>
          <p:cNvPr id="28" name="文本框 27">
            <a:extLst>
              <a:ext uri="{FF2B5EF4-FFF2-40B4-BE49-F238E27FC236}">
                <a16:creationId xmlns="" xmlns:a16="http://schemas.microsoft.com/office/drawing/2014/main" id="{4871D317-138B-41D2-97C6-BB66F56C0C83}"/>
              </a:ext>
            </a:extLst>
          </p:cNvPr>
          <p:cNvSpPr txBox="1"/>
          <p:nvPr/>
        </p:nvSpPr>
        <p:spPr>
          <a:xfrm>
            <a:off x="827404" y="1785165"/>
            <a:ext cx="10537192" cy="1323439"/>
          </a:xfrm>
          <a:prstGeom prst="rect">
            <a:avLst/>
          </a:prstGeom>
          <a:noFill/>
        </p:spPr>
        <p:txBody>
          <a:bodyPr wrap="square" rtlCol="0">
            <a:spAutoFit/>
          </a:bodyPr>
          <a:lstStyle/>
          <a:p>
            <a:pPr algn="dist"/>
            <a:r>
              <a:rPr lang="zh-CN" altLang="en-US" sz="8000" b="1" dirty="0">
                <a:solidFill>
                  <a:srgbClr val="C60000"/>
                </a:solidFill>
                <a:latin typeface="华文新魏" panose="02010800040101010101" pitchFamily="2" charset="-122"/>
                <a:ea typeface="华文新魏" panose="02010800040101010101" pitchFamily="2" charset="-122"/>
              </a:rPr>
              <a:t>对党忠诚 做合格</a:t>
            </a:r>
            <a:r>
              <a:rPr lang="zh-CN" altLang="en-US" sz="8000" b="1" dirty="0" smtClean="0">
                <a:solidFill>
                  <a:srgbClr val="C60000"/>
                </a:solidFill>
                <a:latin typeface="华文新魏" panose="02010800040101010101" pitchFamily="2" charset="-122"/>
                <a:ea typeface="华文新魏" panose="02010800040101010101" pitchFamily="2" charset="-122"/>
              </a:rPr>
              <a:t>党员</a:t>
            </a:r>
            <a:endParaRPr lang="zh-CN" altLang="en-US" sz="8000" b="1" dirty="0">
              <a:solidFill>
                <a:srgbClr val="C60000"/>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1136131725"/>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2" presetClass="entr" presetSubtype="0" fill="hold" grpId="0" nodeType="afterEffect">
                                  <p:stCondLst>
                                    <p:cond delay="0"/>
                                  </p:stCondLst>
                                  <p:iterate type="lt">
                                    <p:tmPct val="10000"/>
                                  </p:iterate>
                                  <p:childTnLst>
                                    <p:set>
                                      <p:cBhvr>
                                        <p:cTn id="15" dur="1" fill="hold">
                                          <p:stCondLst>
                                            <p:cond delay="0"/>
                                          </p:stCondLst>
                                        </p:cTn>
                                        <p:tgtEl>
                                          <p:spTgt spid="28"/>
                                        </p:tgtEl>
                                        <p:attrNameLst>
                                          <p:attrName>style.visibility</p:attrName>
                                        </p:attrNameLst>
                                      </p:cBhvr>
                                      <p:to>
                                        <p:strVal val="visible"/>
                                      </p:to>
                                    </p:set>
                                    <p:animScale>
                                      <p:cBhvr>
                                        <p:cTn id="16"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8"/>
                                        </p:tgtEl>
                                        <p:attrNameLst>
                                          <p:attrName>ppt_x</p:attrName>
                                          <p:attrName>ppt_y</p:attrName>
                                        </p:attrNameLst>
                                      </p:cBhvr>
                                    </p:animMotion>
                                    <p:animEffect transition="in" filter="fade">
                                      <p:cBhvr>
                                        <p:cTn id="18"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sp>
        <p:nvSpPr>
          <p:cNvPr id="9" name="矩形 8">
            <a:extLst>
              <a:ext uri="{FF2B5EF4-FFF2-40B4-BE49-F238E27FC236}">
                <a16:creationId xmlns="" xmlns:a16="http://schemas.microsoft.com/office/drawing/2014/main" id="{50AC3941-25D8-4E85-BBE7-45A4586C448A}"/>
              </a:ext>
            </a:extLst>
          </p:cNvPr>
          <p:cNvSpPr/>
          <p:nvPr/>
        </p:nvSpPr>
        <p:spPr>
          <a:xfrm>
            <a:off x="2046788" y="1194207"/>
            <a:ext cx="8745686" cy="499624"/>
          </a:xfrm>
          <a:prstGeom prst="rect">
            <a:avLst/>
          </a:prstGeom>
          <a:ln>
            <a:noFill/>
          </a:ln>
        </p:spPr>
        <p:txBody>
          <a:bodyPr wrap="square">
            <a:spAutoFit/>
          </a:bodyPr>
          <a:lstStyle/>
          <a:p>
            <a:pPr>
              <a:lnSpc>
                <a:spcPct val="150000"/>
              </a:lnSpc>
              <a:defRPr/>
            </a:pPr>
            <a:r>
              <a:rPr lang="zh-CN" altLang="en-US" sz="2000" b="1" dirty="0">
                <a:solidFill>
                  <a:prstClr val="black"/>
                </a:solidFill>
                <a:latin typeface="微软雅黑" panose="020B0503020204020204" pitchFamily="34" charset="-122"/>
                <a:ea typeface="微软雅黑" panose="020B0503020204020204" pitchFamily="34" charset="-122"/>
              </a:rPr>
              <a:t> 陈云同志</a:t>
            </a:r>
            <a:r>
              <a:rPr lang="zh-CN" altLang="en-US" dirty="0">
                <a:solidFill>
                  <a:prstClr val="black"/>
                </a:solidFill>
                <a:latin typeface="微软雅黑" panose="020B0503020204020204" pitchFamily="34" charset="-122"/>
                <a:ea typeface="微软雅黑" panose="020B0503020204020204" pitchFamily="34" charset="-122"/>
              </a:rPr>
              <a:t>也在</a:t>
            </a:r>
            <a:r>
              <a:rPr lang="en-US" altLang="zh-CN" b="1" dirty="0">
                <a:solidFill>
                  <a:srgbClr val="C60000"/>
                </a:solidFill>
                <a:latin typeface="微软雅黑" panose="020B0503020204020204" pitchFamily="34" charset="-122"/>
                <a:ea typeface="微软雅黑" panose="020B0503020204020204" pitchFamily="34" charset="-122"/>
              </a:rPr>
              <a:t>《</a:t>
            </a:r>
            <a:r>
              <a:rPr lang="zh-CN" altLang="en-US" b="1" dirty="0">
                <a:solidFill>
                  <a:srgbClr val="C60000"/>
                </a:solidFill>
                <a:latin typeface="微软雅黑" panose="020B0503020204020204" pitchFamily="34" charset="-122"/>
                <a:ea typeface="微软雅黑" panose="020B0503020204020204" pitchFamily="34" charset="-122"/>
              </a:rPr>
              <a:t>怎样做一个共产党员</a:t>
            </a:r>
            <a:r>
              <a:rPr lang="en-US" altLang="zh-CN" b="1" dirty="0">
                <a:solidFill>
                  <a:srgbClr val="C60000"/>
                </a:solidFill>
                <a:latin typeface="微软雅黑" panose="020B0503020204020204" pitchFamily="34" charset="-122"/>
                <a:ea typeface="微软雅黑" panose="020B0503020204020204" pitchFamily="34" charset="-122"/>
              </a:rPr>
              <a:t>》</a:t>
            </a:r>
            <a:r>
              <a:rPr lang="zh-CN" altLang="en-US" dirty="0">
                <a:solidFill>
                  <a:prstClr val="black"/>
                </a:solidFill>
                <a:latin typeface="微软雅黑" panose="020B0503020204020204" pitchFamily="34" charset="-122"/>
                <a:ea typeface="微软雅黑" panose="020B0503020204020204" pitchFamily="34" charset="-122"/>
              </a:rPr>
              <a:t>的文章中，提出了党员的六条标准：</a:t>
            </a:r>
          </a:p>
        </p:txBody>
      </p:sp>
      <p:sp>
        <p:nvSpPr>
          <p:cNvPr id="11" name="文本框 10">
            <a:extLst>
              <a:ext uri="{FF2B5EF4-FFF2-40B4-BE49-F238E27FC236}">
                <a16:creationId xmlns="" xmlns:a16="http://schemas.microsoft.com/office/drawing/2014/main" id="{41D6084C-44AE-4299-88DF-3D0CA3191E0F}"/>
              </a:ext>
            </a:extLst>
          </p:cNvPr>
          <p:cNvSpPr txBox="1"/>
          <p:nvPr/>
        </p:nvSpPr>
        <p:spPr>
          <a:xfrm>
            <a:off x="1036489" y="2206931"/>
            <a:ext cx="3714751" cy="337718"/>
          </a:xfrm>
          <a:prstGeom prst="roundRect">
            <a:avLst/>
          </a:prstGeom>
          <a:noFill/>
          <a:ln>
            <a:noFill/>
          </a:ln>
        </p:spPr>
        <p:txBody>
          <a:bodyPr wrap="square" anchor="ctr">
            <a:noAutofit/>
          </a:bodyPr>
          <a:lstStyle>
            <a:defPPr>
              <a:defRPr lang="zh-CN"/>
            </a:defPPr>
            <a:lvl1pPr algn="just">
              <a:defRPr sz="2000">
                <a:solidFill>
                  <a:srgbClr val="000000"/>
                </a:solidFill>
                <a:latin typeface="+mj-ea"/>
                <a:ea typeface="+mj-ea"/>
              </a:defRPr>
            </a:lvl1pPr>
          </a:lstStyle>
          <a:p>
            <a:pPr algn="ctr">
              <a:defRPr/>
            </a:pPr>
            <a:r>
              <a:rPr lang="zh-CN" altLang="en-US" b="1" dirty="0">
                <a:solidFill>
                  <a:srgbClr val="FF0000"/>
                </a:solidFill>
                <a:latin typeface="微软雅黑" panose="020B0503020204020204" pitchFamily="34" charset="-122"/>
                <a:ea typeface="微软雅黑" panose="020B0503020204020204" pitchFamily="34" charset="-122"/>
              </a:rPr>
              <a:t>六 条 标 准</a:t>
            </a:r>
            <a:endParaRPr lang="en-US" altLang="zh-CN" b="1" dirty="0">
              <a:solidFill>
                <a:srgbClr val="FF0000"/>
              </a:solidFill>
              <a:latin typeface="微软雅黑" panose="020B0503020204020204" pitchFamily="34" charset="-122"/>
              <a:ea typeface="微软雅黑" panose="020B0503020204020204" pitchFamily="34" charset="-122"/>
            </a:endParaRPr>
          </a:p>
        </p:txBody>
      </p:sp>
      <p:pic>
        <p:nvPicPr>
          <p:cNvPr id="12" name="图片 11">
            <a:extLst>
              <a:ext uri="{FF2B5EF4-FFF2-40B4-BE49-F238E27FC236}">
                <a16:creationId xmlns="" xmlns:a16="http://schemas.microsoft.com/office/drawing/2014/main" id="{D7180D6C-81D9-44D0-9D69-1EA12C3019E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82378" y="3228391"/>
            <a:ext cx="3668862" cy="2063734"/>
          </a:xfrm>
          <a:prstGeom prst="rect">
            <a:avLst/>
          </a:prstGeom>
          <a:ln>
            <a:noFill/>
          </a:ln>
        </p:spPr>
      </p:pic>
      <p:sp>
        <p:nvSpPr>
          <p:cNvPr id="13" name="圆角矩形 19">
            <a:extLst>
              <a:ext uri="{FF2B5EF4-FFF2-40B4-BE49-F238E27FC236}">
                <a16:creationId xmlns="" xmlns:a16="http://schemas.microsoft.com/office/drawing/2014/main" id="{3BF4EA7E-AC6C-4E72-8865-1C0CE38C7C86}"/>
              </a:ext>
            </a:extLst>
          </p:cNvPr>
          <p:cNvSpPr/>
          <p:nvPr/>
        </p:nvSpPr>
        <p:spPr>
          <a:xfrm>
            <a:off x="6271175" y="2072431"/>
            <a:ext cx="4177749" cy="475801"/>
          </a:xfrm>
          <a:prstGeom prst="roundRect">
            <a:avLst>
              <a:gd name="adj" fmla="val 50000"/>
            </a:avLst>
          </a:prstGeom>
          <a:noFill/>
          <a:ln w="9525" cap="flat" cmpd="sng" algn="ctr">
            <a:noFill/>
            <a:prstDash val="solid"/>
            <a:miter lim="800000"/>
          </a:ln>
          <a:effectLst/>
        </p:spPr>
        <p:txBody>
          <a:bodyPr lIns="432000" tIns="0" rIns="468000" bIns="0" rtlCol="0" anchor="ctr"/>
          <a:lstStyle/>
          <a:p>
            <a:pPr marL="0" marR="0" lvl="0" indent="0" algn="ctr" defTabSz="914400" eaLnBrk="1" fontAlgn="auto" latinLnBrk="0" hangingPunct="1">
              <a:lnSpc>
                <a:spcPct val="150000"/>
              </a:lnSpc>
              <a:spcBef>
                <a:spcPct val="0"/>
              </a:spcBef>
              <a:spcAft>
                <a:spcPts val="0"/>
              </a:spcAft>
              <a:buClrTx/>
              <a:buSzTx/>
              <a:buFontTx/>
              <a:buNone/>
              <a:tabLst/>
              <a:defRPr/>
            </a:pPr>
            <a:r>
              <a:rPr kumimoji="0" lang="zh-CN" altLang="zh-CN" sz="1800" b="1" i="0" u="none" strike="noStrike" kern="0" cap="none" spc="0" normalizeH="0" baseline="0" noProof="0" dirty="0" smtClean="0">
                <a:ln>
                  <a:noFill/>
                </a:ln>
                <a:solidFill>
                  <a:srgbClr val="C60000"/>
                </a:solidFill>
                <a:effectLst/>
                <a:uLnTx/>
                <a:uFillTx/>
                <a:latin typeface="微软雅黑" pitchFamily="34" charset="-122"/>
                <a:ea typeface="微软雅黑" pitchFamily="34" charset="-122"/>
                <a:cs typeface="+mn-cs"/>
              </a:rPr>
              <a:t>终身为共产主义奋斗；</a:t>
            </a:r>
            <a:endParaRPr kumimoji="0" lang="en-US" altLang="zh-CN" sz="1800" b="1" i="0" u="none" strike="noStrike" kern="0" cap="none" spc="0" normalizeH="0" baseline="0" noProof="0" dirty="0" smtClean="0">
              <a:ln>
                <a:noFill/>
              </a:ln>
              <a:solidFill>
                <a:srgbClr val="C60000"/>
              </a:solidFill>
              <a:effectLst/>
              <a:uLnTx/>
              <a:uFillTx/>
              <a:latin typeface="微软雅黑" pitchFamily="34" charset="-122"/>
              <a:ea typeface="微软雅黑" pitchFamily="34" charset="-122"/>
              <a:cs typeface="+mn-cs"/>
            </a:endParaRPr>
          </a:p>
        </p:txBody>
      </p:sp>
      <p:sp>
        <p:nvSpPr>
          <p:cNvPr id="14" name="圆角矩形 21">
            <a:extLst>
              <a:ext uri="{FF2B5EF4-FFF2-40B4-BE49-F238E27FC236}">
                <a16:creationId xmlns="" xmlns:a16="http://schemas.microsoft.com/office/drawing/2014/main" id="{7939A237-60A7-4261-88D3-EC6F610942EF}"/>
              </a:ext>
            </a:extLst>
          </p:cNvPr>
          <p:cNvSpPr/>
          <p:nvPr/>
        </p:nvSpPr>
        <p:spPr>
          <a:xfrm>
            <a:off x="6271175" y="2670587"/>
            <a:ext cx="4177749" cy="475801"/>
          </a:xfrm>
          <a:prstGeom prst="roundRect">
            <a:avLst>
              <a:gd name="adj" fmla="val 50000"/>
            </a:avLst>
          </a:prstGeom>
          <a:noFill/>
          <a:ln w="9525" cap="flat" cmpd="sng" algn="ctr">
            <a:noFill/>
            <a:prstDash val="solid"/>
            <a:miter lim="800000"/>
          </a:ln>
          <a:effectLst/>
        </p:spPr>
        <p:txBody>
          <a:bodyPr lIns="432000" tIns="0" rIns="468000" bIns="0" rtlCol="0" anchor="ctr"/>
          <a:lstStyle/>
          <a:p>
            <a:pPr marL="0" marR="0" lvl="0" indent="0" algn="ctr" defTabSz="914400" eaLnBrk="1" fontAlgn="auto" latinLnBrk="0" hangingPunct="1">
              <a:lnSpc>
                <a:spcPct val="150000"/>
              </a:lnSpc>
              <a:spcBef>
                <a:spcPct val="0"/>
              </a:spcBef>
              <a:spcAft>
                <a:spcPts val="0"/>
              </a:spcAft>
              <a:buClrTx/>
              <a:buSzTx/>
              <a:buFontTx/>
              <a:buNone/>
              <a:tabLst/>
              <a:defRPr/>
            </a:pPr>
            <a:r>
              <a:rPr kumimoji="0" lang="zh-CN"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rPr>
              <a:t>革命的利益高于一切；</a:t>
            </a:r>
            <a:endParaRPr kumimoji="0" lang="en-US"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endParaRPr>
          </a:p>
        </p:txBody>
      </p:sp>
      <p:sp>
        <p:nvSpPr>
          <p:cNvPr id="15" name="圆角矩形 23">
            <a:extLst>
              <a:ext uri="{FF2B5EF4-FFF2-40B4-BE49-F238E27FC236}">
                <a16:creationId xmlns="" xmlns:a16="http://schemas.microsoft.com/office/drawing/2014/main" id="{FDE8AE1A-97D2-4E65-9404-E2362CACAEA8}"/>
              </a:ext>
            </a:extLst>
          </p:cNvPr>
          <p:cNvSpPr/>
          <p:nvPr/>
        </p:nvSpPr>
        <p:spPr>
          <a:xfrm>
            <a:off x="6271175" y="3346862"/>
            <a:ext cx="4177749" cy="475801"/>
          </a:xfrm>
          <a:prstGeom prst="roundRect">
            <a:avLst>
              <a:gd name="adj" fmla="val 50000"/>
            </a:avLst>
          </a:prstGeom>
          <a:noFill/>
          <a:ln w="9525" cap="flat" cmpd="sng" algn="ctr">
            <a:noFill/>
            <a:prstDash val="solid"/>
            <a:miter lim="800000"/>
          </a:ln>
          <a:effectLst/>
        </p:spPr>
        <p:txBody>
          <a:bodyPr lIns="432000" tIns="0" rIns="46800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rPr>
              <a:t>遵守党的纪律，严守党的秘密；</a:t>
            </a:r>
            <a:endParaRPr kumimoji="0" lang="zh-CN" altLang="en-US" sz="1800" b="1" i="0" u="none" strike="noStrike" kern="0" cap="none" spc="0" normalizeH="0" baseline="0" noProof="0" dirty="0" smtClean="0">
              <a:ln>
                <a:noFill/>
              </a:ln>
              <a:solidFill>
                <a:srgbClr val="C60000"/>
              </a:solidFill>
              <a:effectLst/>
              <a:uLnTx/>
              <a:uFillTx/>
              <a:latin typeface="微软雅黑" pitchFamily="34" charset="-122"/>
              <a:ea typeface="微软雅黑" pitchFamily="34" charset="-122"/>
              <a:cs typeface="+mn-cs"/>
            </a:endParaRPr>
          </a:p>
        </p:txBody>
      </p:sp>
      <p:sp>
        <p:nvSpPr>
          <p:cNvPr id="16" name="圆角矩形 25">
            <a:extLst>
              <a:ext uri="{FF2B5EF4-FFF2-40B4-BE49-F238E27FC236}">
                <a16:creationId xmlns="" xmlns:a16="http://schemas.microsoft.com/office/drawing/2014/main" id="{9977D671-F94C-48BB-87BA-A0CAF0CBFDA5}"/>
              </a:ext>
            </a:extLst>
          </p:cNvPr>
          <p:cNvSpPr/>
          <p:nvPr/>
        </p:nvSpPr>
        <p:spPr>
          <a:xfrm>
            <a:off x="6271175" y="4032662"/>
            <a:ext cx="4177749" cy="475801"/>
          </a:xfrm>
          <a:prstGeom prst="roundRect">
            <a:avLst>
              <a:gd name="adj" fmla="val 50000"/>
            </a:avLst>
          </a:prstGeom>
          <a:noFill/>
          <a:ln w="9525" cap="flat" cmpd="sng" algn="ctr">
            <a:noFill/>
            <a:prstDash val="solid"/>
            <a:miter lim="800000"/>
          </a:ln>
          <a:effectLst/>
        </p:spPr>
        <p:txBody>
          <a:bodyPr lIns="432000" tIns="0" rIns="468000" bIns="0" rtlCol="0" anchor="ctr"/>
          <a:lstStyle/>
          <a:p>
            <a:pPr marL="0" marR="0" lvl="0" indent="0" algn="ctr" defTabSz="914400" eaLnBrk="1" fontAlgn="auto" latinLnBrk="0" hangingPunct="1">
              <a:lnSpc>
                <a:spcPct val="150000"/>
              </a:lnSpc>
              <a:spcBef>
                <a:spcPct val="0"/>
              </a:spcBef>
              <a:spcAft>
                <a:spcPts val="0"/>
              </a:spcAft>
              <a:buClrTx/>
              <a:buSzTx/>
              <a:buFontTx/>
              <a:buNone/>
              <a:tabLst/>
              <a:defRPr/>
            </a:pPr>
            <a:r>
              <a:rPr kumimoji="0" lang="zh-CN"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rPr>
              <a:t>百折不挠地执行决议；</a:t>
            </a:r>
            <a:endParaRPr kumimoji="0" lang="en-US"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endParaRPr>
          </a:p>
        </p:txBody>
      </p:sp>
      <p:sp>
        <p:nvSpPr>
          <p:cNvPr id="17" name="圆角矩形 27">
            <a:extLst>
              <a:ext uri="{FF2B5EF4-FFF2-40B4-BE49-F238E27FC236}">
                <a16:creationId xmlns="" xmlns:a16="http://schemas.microsoft.com/office/drawing/2014/main" id="{0C85D7D7-5C01-4FA8-A923-B331D8BE929B}"/>
              </a:ext>
            </a:extLst>
          </p:cNvPr>
          <p:cNvSpPr/>
          <p:nvPr/>
        </p:nvSpPr>
        <p:spPr>
          <a:xfrm>
            <a:off x="6271175" y="4853731"/>
            <a:ext cx="4177749" cy="475801"/>
          </a:xfrm>
          <a:prstGeom prst="roundRect">
            <a:avLst>
              <a:gd name="adj" fmla="val 50000"/>
            </a:avLst>
          </a:prstGeom>
          <a:noFill/>
          <a:ln w="9525" cap="flat" cmpd="sng" algn="ctr">
            <a:noFill/>
            <a:prstDash val="solid"/>
            <a:miter lim="800000"/>
          </a:ln>
          <a:effectLst/>
        </p:spPr>
        <p:txBody>
          <a:bodyPr lIns="432000" tIns="0" rIns="468000" bIns="0" rtlCol="0" anchor="ctr"/>
          <a:lstStyle/>
          <a:p>
            <a:pPr marL="0" marR="0" lvl="0" indent="0" algn="ctr" defTabSz="914400" eaLnBrk="1" fontAlgn="auto" latinLnBrk="0" hangingPunct="1">
              <a:lnSpc>
                <a:spcPct val="150000"/>
              </a:lnSpc>
              <a:spcBef>
                <a:spcPct val="0"/>
              </a:spcBef>
              <a:spcAft>
                <a:spcPts val="0"/>
              </a:spcAft>
              <a:buClrTx/>
              <a:buSzTx/>
              <a:buFontTx/>
              <a:buNone/>
              <a:tabLst/>
              <a:defRPr/>
            </a:pPr>
            <a:r>
              <a:rPr kumimoji="0" lang="zh-CN"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rPr>
              <a:t>群众模范；</a:t>
            </a:r>
            <a:endParaRPr kumimoji="0" lang="en-US"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endParaRPr>
          </a:p>
        </p:txBody>
      </p:sp>
      <p:sp>
        <p:nvSpPr>
          <p:cNvPr id="18" name="椭圆 17">
            <a:extLst>
              <a:ext uri="{FF2B5EF4-FFF2-40B4-BE49-F238E27FC236}">
                <a16:creationId xmlns="" xmlns:a16="http://schemas.microsoft.com/office/drawing/2014/main" id="{A629F4AF-434C-4CC7-BF11-1CD82524E5CA}"/>
              </a:ext>
            </a:extLst>
          </p:cNvPr>
          <p:cNvSpPr/>
          <p:nvPr/>
        </p:nvSpPr>
        <p:spPr>
          <a:xfrm>
            <a:off x="6095999" y="1976648"/>
            <a:ext cx="647263" cy="647263"/>
          </a:xfrm>
          <a:prstGeom prst="ellipse">
            <a:avLst/>
          </a:prstGeom>
          <a:solidFill>
            <a:srgbClr val="C6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1</a:t>
            </a:r>
            <a:endParaRPr kumimoji="0" lang="zh-CN" altLang="en-US"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
        <p:nvSpPr>
          <p:cNvPr id="19" name="椭圆 18">
            <a:extLst>
              <a:ext uri="{FF2B5EF4-FFF2-40B4-BE49-F238E27FC236}">
                <a16:creationId xmlns="" xmlns:a16="http://schemas.microsoft.com/office/drawing/2014/main" id="{A171496C-79F0-4309-A45F-24AB409F3E9D}"/>
              </a:ext>
            </a:extLst>
          </p:cNvPr>
          <p:cNvSpPr/>
          <p:nvPr/>
        </p:nvSpPr>
        <p:spPr>
          <a:xfrm>
            <a:off x="6095999" y="2657685"/>
            <a:ext cx="647263" cy="647263"/>
          </a:xfrm>
          <a:prstGeom prst="ellipse">
            <a:avLst/>
          </a:prstGeom>
          <a:solidFill>
            <a:srgbClr val="C6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2</a:t>
            </a:r>
            <a:endParaRPr kumimoji="0" lang="zh-CN" altLang="en-US"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
        <p:nvSpPr>
          <p:cNvPr id="20" name="椭圆 19">
            <a:extLst>
              <a:ext uri="{FF2B5EF4-FFF2-40B4-BE49-F238E27FC236}">
                <a16:creationId xmlns="" xmlns:a16="http://schemas.microsoft.com/office/drawing/2014/main" id="{7411FB99-B850-4250-AAC8-456EBC9AAA5E}"/>
              </a:ext>
            </a:extLst>
          </p:cNvPr>
          <p:cNvSpPr/>
          <p:nvPr/>
        </p:nvSpPr>
        <p:spPr>
          <a:xfrm>
            <a:off x="6095999" y="3348247"/>
            <a:ext cx="647263" cy="647263"/>
          </a:xfrm>
          <a:prstGeom prst="ellipse">
            <a:avLst/>
          </a:prstGeom>
          <a:solidFill>
            <a:srgbClr val="C6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3</a:t>
            </a:r>
            <a:endParaRPr kumimoji="0" lang="zh-CN" altLang="en-US"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
        <p:nvSpPr>
          <p:cNvPr id="21" name="椭圆 20">
            <a:extLst>
              <a:ext uri="{FF2B5EF4-FFF2-40B4-BE49-F238E27FC236}">
                <a16:creationId xmlns="" xmlns:a16="http://schemas.microsoft.com/office/drawing/2014/main" id="{288F7361-9E1D-4561-BFDF-AFB90707A216}"/>
              </a:ext>
            </a:extLst>
          </p:cNvPr>
          <p:cNvSpPr/>
          <p:nvPr/>
        </p:nvSpPr>
        <p:spPr>
          <a:xfrm>
            <a:off x="6095999" y="4048334"/>
            <a:ext cx="647263" cy="647263"/>
          </a:xfrm>
          <a:prstGeom prst="ellipse">
            <a:avLst/>
          </a:prstGeom>
          <a:solidFill>
            <a:srgbClr val="C6000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4</a:t>
            </a:r>
            <a:endParaRPr kumimoji="0" lang="zh-CN" altLang="en-US"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
        <p:nvSpPr>
          <p:cNvPr id="22" name="椭圆 21">
            <a:extLst>
              <a:ext uri="{FF2B5EF4-FFF2-40B4-BE49-F238E27FC236}">
                <a16:creationId xmlns="" xmlns:a16="http://schemas.microsoft.com/office/drawing/2014/main" id="{F38311FA-8EF3-4799-BDF0-FD3DAF412529}"/>
              </a:ext>
            </a:extLst>
          </p:cNvPr>
          <p:cNvSpPr/>
          <p:nvPr/>
        </p:nvSpPr>
        <p:spPr>
          <a:xfrm>
            <a:off x="6095999" y="4757948"/>
            <a:ext cx="647263" cy="647263"/>
          </a:xfrm>
          <a:prstGeom prst="ellipse">
            <a:avLst/>
          </a:prstGeom>
          <a:solidFill>
            <a:srgbClr val="C60000"/>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5</a:t>
            </a:r>
            <a:endParaRPr kumimoji="0" lang="zh-CN" altLang="en-US"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
        <p:nvSpPr>
          <p:cNvPr id="23" name="圆角矩形 27">
            <a:extLst>
              <a:ext uri="{FF2B5EF4-FFF2-40B4-BE49-F238E27FC236}">
                <a16:creationId xmlns="" xmlns:a16="http://schemas.microsoft.com/office/drawing/2014/main" id="{88234A92-6261-400C-991E-BD592B1E12A9}"/>
              </a:ext>
            </a:extLst>
          </p:cNvPr>
          <p:cNvSpPr/>
          <p:nvPr/>
        </p:nvSpPr>
        <p:spPr>
          <a:xfrm>
            <a:off x="6271175" y="5579438"/>
            <a:ext cx="4177749" cy="475801"/>
          </a:xfrm>
          <a:prstGeom prst="roundRect">
            <a:avLst>
              <a:gd name="adj" fmla="val 50000"/>
            </a:avLst>
          </a:prstGeom>
          <a:noFill/>
          <a:ln w="9525" cap="flat" cmpd="sng" algn="ctr">
            <a:noFill/>
            <a:prstDash val="solid"/>
            <a:miter lim="800000"/>
          </a:ln>
          <a:effectLst/>
        </p:spPr>
        <p:txBody>
          <a:bodyPr lIns="432000" tIns="0" rIns="468000" bIns="0" rtlCol="0" anchor="ctr"/>
          <a:lstStyle/>
          <a:p>
            <a:pPr marL="0" marR="0" lvl="0" indent="0" algn="ctr" defTabSz="914400" eaLnBrk="1" fontAlgn="auto" latinLnBrk="0" hangingPunct="1">
              <a:lnSpc>
                <a:spcPct val="150000"/>
              </a:lnSpc>
              <a:spcBef>
                <a:spcPct val="0"/>
              </a:spcBef>
              <a:spcAft>
                <a:spcPts val="0"/>
              </a:spcAft>
              <a:buClrTx/>
              <a:buSzTx/>
              <a:buFontTx/>
              <a:buNone/>
              <a:tabLst/>
              <a:defRPr/>
            </a:pPr>
            <a:r>
              <a:rPr kumimoji="0" lang="zh-CN" altLang="en-US"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rPr>
              <a:t>学习</a:t>
            </a:r>
            <a:r>
              <a:rPr kumimoji="0" lang="zh-CN"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rPr>
              <a:t>；</a:t>
            </a:r>
            <a:endParaRPr kumimoji="0" lang="en-US" altLang="zh-CN" sz="1800" b="1" i="0" u="none" strike="noStrike" kern="0" cap="none" spc="0" normalizeH="0" baseline="0" noProof="0" dirty="0" smtClean="0">
              <a:ln>
                <a:noFill/>
              </a:ln>
              <a:solidFill>
                <a:srgbClr val="C60000"/>
              </a:solidFill>
              <a:effectLst/>
              <a:uLnTx/>
              <a:uFillTx/>
              <a:latin typeface="微软雅黑" panose="020B0503020204020204" pitchFamily="34" charset="-122"/>
              <a:ea typeface="微软雅黑" panose="020B0503020204020204" pitchFamily="34" charset="-122"/>
              <a:cs typeface="+mn-cs"/>
            </a:endParaRPr>
          </a:p>
        </p:txBody>
      </p:sp>
      <p:sp>
        <p:nvSpPr>
          <p:cNvPr id="24" name="椭圆 23">
            <a:extLst>
              <a:ext uri="{FF2B5EF4-FFF2-40B4-BE49-F238E27FC236}">
                <a16:creationId xmlns="" xmlns:a16="http://schemas.microsoft.com/office/drawing/2014/main" id="{188AFF9A-C4A6-4DF6-8C88-F7AE33B26BD6}"/>
              </a:ext>
            </a:extLst>
          </p:cNvPr>
          <p:cNvSpPr/>
          <p:nvPr/>
        </p:nvSpPr>
        <p:spPr>
          <a:xfrm>
            <a:off x="6095999" y="5483655"/>
            <a:ext cx="647263" cy="647263"/>
          </a:xfrm>
          <a:prstGeom prst="ellipse">
            <a:avLst/>
          </a:prstGeom>
          <a:solidFill>
            <a:srgbClr val="C60000"/>
          </a:solidFill>
          <a:ln w="12700" cap="flat" cmpd="sng" algn="ctr">
            <a:noFill/>
            <a:prstDash val="solid"/>
            <a:miter lim="800000"/>
          </a:ln>
          <a:effectLst/>
        </p:spPr>
        <p:txBody>
          <a:bodyPr lIns="0" tIns="0" rIns="0" b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rPr>
              <a:t>6</a:t>
            </a:r>
            <a:endParaRPr kumimoji="0" lang="zh-CN" altLang="en-US" sz="2400" b="0" i="0" u="none" strike="noStrike" kern="0" cap="none" spc="0" normalizeH="0" baseline="0" noProof="0" dirty="0">
              <a:ln>
                <a:noFill/>
              </a:ln>
              <a:solidFill>
                <a:prstClr val="white"/>
              </a:solidFill>
              <a:effectLst/>
              <a:uLnTx/>
              <a:uFillTx/>
              <a:latin typeface="Impact" panose="020B0806030902050204" pitchFamily="34" charset="0"/>
              <a:ea typeface="微软雅黑" panose="020B0503020204020204" pitchFamily="34" charset="-122"/>
              <a:cs typeface="+mn-cs"/>
            </a:endParaRPr>
          </a:p>
        </p:txBody>
      </p:sp>
    </p:spTree>
    <p:extLst>
      <p:ext uri="{BB962C8B-B14F-4D97-AF65-F5344CB8AC3E}">
        <p14:creationId xmlns:p14="http://schemas.microsoft.com/office/powerpoint/2010/main" val="2309396223"/>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53" presetClass="entr" presetSubtype="528" fill="hold" grpId="0" nodeType="after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anim calcmode="lin" valueType="num">
                                      <p:cBhvr>
                                        <p:cTn id="15" dur="500" fill="hold"/>
                                        <p:tgtEl>
                                          <p:spTgt spid="11"/>
                                        </p:tgtEl>
                                        <p:attrNameLst>
                                          <p:attrName>ppt_x</p:attrName>
                                        </p:attrNameLst>
                                      </p:cBhvr>
                                      <p:tavLst>
                                        <p:tav tm="0">
                                          <p:val>
                                            <p:fltVal val="0.5"/>
                                          </p:val>
                                        </p:tav>
                                        <p:tav tm="100000">
                                          <p:val>
                                            <p:strVal val="#ppt_x"/>
                                          </p:val>
                                        </p:tav>
                                      </p:tavLst>
                                    </p:anim>
                                    <p:anim calcmode="lin" valueType="num">
                                      <p:cBhvr>
                                        <p:cTn id="16" dur="500" fill="hold"/>
                                        <p:tgtEl>
                                          <p:spTgt spid="11"/>
                                        </p:tgtEl>
                                        <p:attrNameLst>
                                          <p:attrName>ppt_y</p:attrName>
                                        </p:attrNameLst>
                                      </p:cBhvr>
                                      <p:tavLst>
                                        <p:tav tm="0">
                                          <p:val>
                                            <p:fltVal val="0.5"/>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1+#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par>
                                <p:cTn id="21" presetID="2" presetClass="entr" presetSubtype="2" fill="hold" grpId="0" nodeType="withEffect">
                                  <p:stCondLst>
                                    <p:cond delay="2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500" fill="hold"/>
                                        <p:tgtEl>
                                          <p:spTgt spid="19"/>
                                        </p:tgtEl>
                                        <p:attrNameLst>
                                          <p:attrName>ppt_x</p:attrName>
                                        </p:attrNameLst>
                                      </p:cBhvr>
                                      <p:tavLst>
                                        <p:tav tm="0">
                                          <p:val>
                                            <p:strVal val="1+#ppt_w/2"/>
                                          </p:val>
                                        </p:tav>
                                        <p:tav tm="100000">
                                          <p:val>
                                            <p:strVal val="#ppt_x"/>
                                          </p:val>
                                        </p:tav>
                                      </p:tavLst>
                                    </p:anim>
                                    <p:anim calcmode="lin" valueType="num">
                                      <p:cBhvr additive="base">
                                        <p:cTn id="24" dur="500" fill="hold"/>
                                        <p:tgtEl>
                                          <p:spTgt spid="19"/>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40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1+#ppt_w/2"/>
                                          </p:val>
                                        </p:tav>
                                        <p:tav tm="100000">
                                          <p:val>
                                            <p:strVal val="#ppt_x"/>
                                          </p:val>
                                        </p:tav>
                                      </p:tavLst>
                                    </p:anim>
                                    <p:anim calcmode="lin" valueType="num">
                                      <p:cBhvr additive="base">
                                        <p:cTn id="28" dur="500" fill="hold"/>
                                        <p:tgtEl>
                                          <p:spTgt spid="20"/>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60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800"/>
                                  </p:stCondLst>
                                  <p:childTnLst>
                                    <p:set>
                                      <p:cBhvr>
                                        <p:cTn id="34" dur="1" fill="hold">
                                          <p:stCondLst>
                                            <p:cond delay="0"/>
                                          </p:stCondLst>
                                        </p:cTn>
                                        <p:tgtEl>
                                          <p:spTgt spid="22"/>
                                        </p:tgtEl>
                                        <p:attrNameLst>
                                          <p:attrName>style.visibility</p:attrName>
                                        </p:attrNameLst>
                                      </p:cBhvr>
                                      <p:to>
                                        <p:strVal val="visible"/>
                                      </p:to>
                                    </p:set>
                                    <p:anim calcmode="lin" valueType="num">
                                      <p:cBhvr additive="base">
                                        <p:cTn id="35" dur="500" fill="hold"/>
                                        <p:tgtEl>
                                          <p:spTgt spid="22"/>
                                        </p:tgtEl>
                                        <p:attrNameLst>
                                          <p:attrName>ppt_x</p:attrName>
                                        </p:attrNameLst>
                                      </p:cBhvr>
                                      <p:tavLst>
                                        <p:tav tm="0">
                                          <p:val>
                                            <p:strVal val="1+#ppt_w/2"/>
                                          </p:val>
                                        </p:tav>
                                        <p:tav tm="100000">
                                          <p:val>
                                            <p:strVal val="#ppt_x"/>
                                          </p:val>
                                        </p:tav>
                                      </p:tavLst>
                                    </p:anim>
                                    <p:anim calcmode="lin" valueType="num">
                                      <p:cBhvr additive="base">
                                        <p:cTn id="36" dur="500" fill="hold"/>
                                        <p:tgtEl>
                                          <p:spTgt spid="22"/>
                                        </p:tgtEl>
                                        <p:attrNameLst>
                                          <p:attrName>ppt_y</p:attrName>
                                        </p:attrNameLst>
                                      </p:cBhvr>
                                      <p:tavLst>
                                        <p:tav tm="0">
                                          <p:val>
                                            <p:strVal val="#ppt_y"/>
                                          </p:val>
                                        </p:tav>
                                        <p:tav tm="100000">
                                          <p:val>
                                            <p:strVal val="#ppt_y"/>
                                          </p:val>
                                        </p:tav>
                                      </p:tavLst>
                                    </p:anim>
                                  </p:childTnLst>
                                </p:cTn>
                              </p:par>
                              <p:par>
                                <p:cTn id="37" presetID="22" presetClass="entr" presetSubtype="8" fill="hold" grpId="0" nodeType="withEffect">
                                  <p:stCondLst>
                                    <p:cond delay="1100"/>
                                  </p:stCondLst>
                                  <p:childTnLst>
                                    <p:set>
                                      <p:cBhvr>
                                        <p:cTn id="38" dur="1" fill="hold">
                                          <p:stCondLst>
                                            <p:cond delay="0"/>
                                          </p:stCondLst>
                                        </p:cTn>
                                        <p:tgtEl>
                                          <p:spTgt spid="13"/>
                                        </p:tgtEl>
                                        <p:attrNameLst>
                                          <p:attrName>style.visibility</p:attrName>
                                        </p:attrNameLst>
                                      </p:cBhvr>
                                      <p:to>
                                        <p:strVal val="visible"/>
                                      </p:to>
                                    </p:set>
                                    <p:animEffect transition="in" filter="wipe(left)">
                                      <p:cBhvr>
                                        <p:cTn id="39" dur="500"/>
                                        <p:tgtEl>
                                          <p:spTgt spid="13"/>
                                        </p:tgtEl>
                                      </p:cBhvr>
                                    </p:animEffect>
                                  </p:childTnLst>
                                </p:cTn>
                              </p:par>
                              <p:par>
                                <p:cTn id="40" presetID="22" presetClass="entr" presetSubtype="8" fill="hold" grpId="0" nodeType="withEffect">
                                  <p:stCondLst>
                                    <p:cond delay="1400"/>
                                  </p:stCondLst>
                                  <p:childTnLst>
                                    <p:set>
                                      <p:cBhvr>
                                        <p:cTn id="41" dur="1" fill="hold">
                                          <p:stCondLst>
                                            <p:cond delay="0"/>
                                          </p:stCondLst>
                                        </p:cTn>
                                        <p:tgtEl>
                                          <p:spTgt spid="14"/>
                                        </p:tgtEl>
                                        <p:attrNameLst>
                                          <p:attrName>style.visibility</p:attrName>
                                        </p:attrNameLst>
                                      </p:cBhvr>
                                      <p:to>
                                        <p:strVal val="visible"/>
                                      </p:to>
                                    </p:set>
                                    <p:animEffect transition="in" filter="wipe(left)">
                                      <p:cBhvr>
                                        <p:cTn id="42" dur="500"/>
                                        <p:tgtEl>
                                          <p:spTgt spid="14"/>
                                        </p:tgtEl>
                                      </p:cBhvr>
                                    </p:animEffect>
                                  </p:childTnLst>
                                </p:cTn>
                              </p:par>
                              <p:par>
                                <p:cTn id="43" presetID="22" presetClass="entr" presetSubtype="8" fill="hold" grpId="0" nodeType="withEffect">
                                  <p:stCondLst>
                                    <p:cond delay="1900"/>
                                  </p:stCondLst>
                                  <p:childTnLst>
                                    <p:set>
                                      <p:cBhvr>
                                        <p:cTn id="44" dur="1" fill="hold">
                                          <p:stCondLst>
                                            <p:cond delay="0"/>
                                          </p:stCondLst>
                                        </p:cTn>
                                        <p:tgtEl>
                                          <p:spTgt spid="15"/>
                                        </p:tgtEl>
                                        <p:attrNameLst>
                                          <p:attrName>style.visibility</p:attrName>
                                        </p:attrNameLst>
                                      </p:cBhvr>
                                      <p:to>
                                        <p:strVal val="visible"/>
                                      </p:to>
                                    </p:set>
                                    <p:animEffect transition="in" filter="wipe(left)">
                                      <p:cBhvr>
                                        <p:cTn id="45" dur="500"/>
                                        <p:tgtEl>
                                          <p:spTgt spid="15"/>
                                        </p:tgtEl>
                                      </p:cBhvr>
                                    </p:animEffect>
                                  </p:childTnLst>
                                </p:cTn>
                              </p:par>
                              <p:par>
                                <p:cTn id="46" presetID="22" presetClass="entr" presetSubtype="8" fill="hold" grpId="0" nodeType="withEffect">
                                  <p:stCondLst>
                                    <p:cond delay="2000"/>
                                  </p:stCondLst>
                                  <p:childTnLst>
                                    <p:set>
                                      <p:cBhvr>
                                        <p:cTn id="47" dur="1" fill="hold">
                                          <p:stCondLst>
                                            <p:cond delay="0"/>
                                          </p:stCondLst>
                                        </p:cTn>
                                        <p:tgtEl>
                                          <p:spTgt spid="16"/>
                                        </p:tgtEl>
                                        <p:attrNameLst>
                                          <p:attrName>style.visibility</p:attrName>
                                        </p:attrNameLst>
                                      </p:cBhvr>
                                      <p:to>
                                        <p:strVal val="visible"/>
                                      </p:to>
                                    </p:set>
                                    <p:animEffect transition="in" filter="wipe(left)">
                                      <p:cBhvr>
                                        <p:cTn id="48" dur="500"/>
                                        <p:tgtEl>
                                          <p:spTgt spid="16"/>
                                        </p:tgtEl>
                                      </p:cBhvr>
                                    </p:animEffect>
                                  </p:childTnLst>
                                </p:cTn>
                              </p:par>
                              <p:par>
                                <p:cTn id="49" presetID="22" presetClass="entr" presetSubtype="8" fill="hold" grpId="0" nodeType="withEffect">
                                  <p:stCondLst>
                                    <p:cond delay="210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500"/>
                                        <p:tgtEl>
                                          <p:spTgt spid="17"/>
                                        </p:tgtEl>
                                      </p:cBhvr>
                                    </p:animEffect>
                                  </p:childTnLst>
                                </p:cTn>
                              </p:par>
                              <p:par>
                                <p:cTn id="52" presetID="2" presetClass="entr" presetSubtype="2" fill="hold" grpId="0" nodeType="withEffect">
                                  <p:stCondLst>
                                    <p:cond delay="2300"/>
                                  </p:stCondLst>
                                  <p:childTnLst>
                                    <p:set>
                                      <p:cBhvr>
                                        <p:cTn id="53" dur="1" fill="hold">
                                          <p:stCondLst>
                                            <p:cond delay="0"/>
                                          </p:stCondLst>
                                        </p:cTn>
                                        <p:tgtEl>
                                          <p:spTgt spid="24"/>
                                        </p:tgtEl>
                                        <p:attrNameLst>
                                          <p:attrName>style.visibility</p:attrName>
                                        </p:attrNameLst>
                                      </p:cBhvr>
                                      <p:to>
                                        <p:strVal val="visible"/>
                                      </p:to>
                                    </p:set>
                                    <p:anim calcmode="lin" valueType="num">
                                      <p:cBhvr additive="base">
                                        <p:cTn id="54" dur="500" fill="hold"/>
                                        <p:tgtEl>
                                          <p:spTgt spid="24"/>
                                        </p:tgtEl>
                                        <p:attrNameLst>
                                          <p:attrName>ppt_x</p:attrName>
                                        </p:attrNameLst>
                                      </p:cBhvr>
                                      <p:tavLst>
                                        <p:tav tm="0">
                                          <p:val>
                                            <p:strVal val="1+#ppt_w/2"/>
                                          </p:val>
                                        </p:tav>
                                        <p:tav tm="100000">
                                          <p:val>
                                            <p:strVal val="#ppt_x"/>
                                          </p:val>
                                        </p:tav>
                                      </p:tavLst>
                                    </p:anim>
                                    <p:anim calcmode="lin" valueType="num">
                                      <p:cBhvr additive="base">
                                        <p:cTn id="55" dur="500" fill="hold"/>
                                        <p:tgtEl>
                                          <p:spTgt spid="24"/>
                                        </p:tgtEl>
                                        <p:attrNameLst>
                                          <p:attrName>ppt_y</p:attrName>
                                        </p:attrNameLst>
                                      </p:cBhvr>
                                      <p:tavLst>
                                        <p:tav tm="0">
                                          <p:val>
                                            <p:strVal val="#ppt_y"/>
                                          </p:val>
                                        </p:tav>
                                        <p:tav tm="100000">
                                          <p:val>
                                            <p:strVal val="#ppt_y"/>
                                          </p:val>
                                        </p:tav>
                                      </p:tavLst>
                                    </p:anim>
                                  </p:childTnLst>
                                </p:cTn>
                              </p:par>
                              <p:par>
                                <p:cTn id="56" presetID="22" presetClass="entr" presetSubtype="8" fill="hold" grpId="0" nodeType="withEffect">
                                  <p:stCondLst>
                                    <p:cond delay="2500"/>
                                  </p:stCondLst>
                                  <p:childTnLst>
                                    <p:set>
                                      <p:cBhvr>
                                        <p:cTn id="57" dur="1" fill="hold">
                                          <p:stCondLst>
                                            <p:cond delay="0"/>
                                          </p:stCondLst>
                                        </p:cTn>
                                        <p:tgtEl>
                                          <p:spTgt spid="23"/>
                                        </p:tgtEl>
                                        <p:attrNameLst>
                                          <p:attrName>style.visibility</p:attrName>
                                        </p:attrNameLst>
                                      </p:cBhvr>
                                      <p:to>
                                        <p:strVal val="visible"/>
                                      </p:to>
                                    </p:set>
                                    <p:animEffect transition="in" filter="wipe(left)">
                                      <p:cBhvr>
                                        <p:cTn id="58"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4" grpId="0"/>
      <p:bldP spid="15" grpId="0"/>
      <p:bldP spid="16" grpId="0"/>
      <p:bldP spid="17" grpId="0"/>
      <p:bldP spid="18" grpId="0" animBg="1"/>
      <p:bldP spid="19" grpId="0" animBg="1"/>
      <p:bldP spid="20" grpId="0" animBg="1"/>
      <p:bldP spid="21" grpId="0" animBg="1"/>
      <p:bldP spid="22" grpId="0" animBg="1"/>
      <p:bldP spid="23" grpId="0"/>
      <p:bldP spid="24"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sp>
        <p:nvSpPr>
          <p:cNvPr id="22" name="标题 32">
            <a:extLst>
              <a:ext uri="{FF2B5EF4-FFF2-40B4-BE49-F238E27FC236}">
                <a16:creationId xmlns="" xmlns:a16="http://schemas.microsoft.com/office/drawing/2014/main" id="{B35957D8-C09B-4B00-B719-24FD3E982406}"/>
              </a:ext>
            </a:extLst>
          </p:cNvPr>
          <p:cNvSpPr txBox="1">
            <a:spLocks/>
          </p:cNvSpPr>
          <p:nvPr/>
        </p:nvSpPr>
        <p:spPr>
          <a:xfrm>
            <a:off x="1384152" y="1945699"/>
            <a:ext cx="9777035" cy="701731"/>
          </a:xfrm>
          <a:prstGeom prst="rect">
            <a:avLst/>
          </a:prstGeom>
          <a:ln>
            <a:noFill/>
          </a:ln>
        </p:spPr>
        <p:txBody>
          <a:bodyPr wrap="none">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en-US" b="1" dirty="0">
                <a:solidFill>
                  <a:prstClr val="black"/>
                </a:solidFill>
                <a:latin typeface="微软雅黑" panose="020B0503020204020204" pitchFamily="34" charset="-122"/>
                <a:ea typeface="微软雅黑" panose="020B0503020204020204" pitchFamily="34" charset="-122"/>
              </a:rPr>
              <a:t>党</a:t>
            </a:r>
            <a:r>
              <a:rPr lang="zh-CN" altLang="en-US" b="1" dirty="0">
                <a:solidFill>
                  <a:srgbClr val="E00000"/>
                </a:solidFill>
                <a:latin typeface="微软雅黑" panose="020B0503020204020204" pitchFamily="34" charset="-122"/>
                <a:ea typeface="微软雅黑" panose="020B0503020204020204" pitchFamily="34" charset="-122"/>
              </a:rPr>
              <a:t>从历史角度看对党忠诚</a:t>
            </a:r>
            <a:r>
              <a:rPr lang="zh-CN" altLang="en-US" b="1" dirty="0">
                <a:solidFill>
                  <a:prstClr val="black"/>
                </a:solidFill>
                <a:latin typeface="微软雅黑" panose="020B0503020204020204" pitchFamily="34" charset="-122"/>
                <a:ea typeface="微软雅黑" panose="020B0503020204020204" pitchFamily="34" charset="-122"/>
              </a:rPr>
              <a:t>的十九大概况</a:t>
            </a:r>
          </a:p>
        </p:txBody>
      </p:sp>
      <p:grpSp>
        <p:nvGrpSpPr>
          <p:cNvPr id="23" name="Group 1">
            <a:extLst>
              <a:ext uri="{FF2B5EF4-FFF2-40B4-BE49-F238E27FC236}">
                <a16:creationId xmlns="" xmlns:a16="http://schemas.microsoft.com/office/drawing/2014/main" id="{E3EF2C66-47A3-4CA1-894D-45D4E6432A48}"/>
              </a:ext>
            </a:extLst>
          </p:cNvPr>
          <p:cNvGrpSpPr/>
          <p:nvPr/>
        </p:nvGrpSpPr>
        <p:grpSpPr>
          <a:xfrm>
            <a:off x="638175" y="3249652"/>
            <a:ext cx="4505325" cy="2857731"/>
            <a:chOff x="623888" y="1690580"/>
            <a:chExt cx="5261535" cy="4181225"/>
          </a:xfrm>
        </p:grpSpPr>
        <p:sp>
          <p:nvSpPr>
            <p:cNvPr id="24" name="Rectangle: Rounded Corners 2">
              <a:extLst>
                <a:ext uri="{FF2B5EF4-FFF2-40B4-BE49-F238E27FC236}">
                  <a16:creationId xmlns="" xmlns:a16="http://schemas.microsoft.com/office/drawing/2014/main" id="{D97C0D6F-6351-48EB-8603-5DEBE536956A}"/>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sp>
          <p:nvSpPr>
            <p:cNvPr id="25" name="Rectangle: Rounded Corners 3">
              <a:extLst>
                <a:ext uri="{FF2B5EF4-FFF2-40B4-BE49-F238E27FC236}">
                  <a16:creationId xmlns="" xmlns:a16="http://schemas.microsoft.com/office/drawing/2014/main" id="{57117959-F010-4EC3-9680-CEECFFAB5EB4}"/>
                </a:ext>
              </a:extLst>
            </p:cNvPr>
            <p:cNvSpPr/>
            <p:nvPr/>
          </p:nvSpPr>
          <p:spPr>
            <a:xfrm>
              <a:off x="623888" y="1690580"/>
              <a:ext cx="5202754" cy="4009287"/>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grpSp>
      <p:sp>
        <p:nvSpPr>
          <p:cNvPr id="26" name="文本框 25">
            <a:extLst>
              <a:ext uri="{FF2B5EF4-FFF2-40B4-BE49-F238E27FC236}">
                <a16:creationId xmlns="" xmlns:a16="http://schemas.microsoft.com/office/drawing/2014/main" id="{4F633265-AF9B-4854-87C2-A68B06D11508}"/>
              </a:ext>
            </a:extLst>
          </p:cNvPr>
          <p:cNvSpPr txBox="1"/>
          <p:nvPr/>
        </p:nvSpPr>
        <p:spPr>
          <a:xfrm>
            <a:off x="818094" y="3292674"/>
            <a:ext cx="4052444" cy="2311017"/>
          </a:xfrm>
          <a:prstGeom prst="rect">
            <a:avLst/>
          </a:prstGeom>
          <a:noFill/>
          <a:ln>
            <a:noFill/>
          </a:ln>
        </p:spPr>
        <p:txBody>
          <a:bodyPr wrap="square" rtlCol="0">
            <a:spAutoFit/>
          </a:bodyPr>
          <a:lstStyle/>
          <a:p>
            <a:pPr algn="just">
              <a:lnSpc>
                <a:spcPct val="150000"/>
              </a:lnSpc>
              <a:spcBef>
                <a:spcPct val="0"/>
              </a:spcBef>
            </a:pPr>
            <a:r>
              <a:rPr lang="zh-CN" altLang="en-US" sz="1600" dirty="0">
                <a:solidFill>
                  <a:prstClr val="black"/>
                </a:solidFill>
                <a:latin typeface="微软雅黑" panose="020B0503020204020204" pitchFamily="34" charset="-122"/>
                <a:ea typeface="微软雅黑" panose="020B0503020204020204" pitchFamily="34" charset="-122"/>
              </a:rPr>
              <a:t> 老一辈共产党人对于党员对党忠诚的内涵已经作出了精准阐述，相关论述具有极强的现实意义。</a:t>
            </a:r>
            <a:endParaRPr lang="en-US" altLang="zh-CN" sz="1600" dirty="0">
              <a:solidFill>
                <a:prstClr val="black"/>
              </a:solidFill>
              <a:latin typeface="微软雅黑" panose="020B0503020204020204" pitchFamily="34" charset="-122"/>
              <a:ea typeface="微软雅黑" panose="020B0503020204020204" pitchFamily="34" charset="-122"/>
            </a:endParaRPr>
          </a:p>
          <a:p>
            <a:pPr algn="just">
              <a:lnSpc>
                <a:spcPct val="150000"/>
              </a:lnSpc>
              <a:spcBef>
                <a:spcPct val="0"/>
              </a:spcBef>
            </a:pPr>
            <a:r>
              <a:rPr lang="en-US" altLang="zh-CN" b="1" dirty="0">
                <a:solidFill>
                  <a:srgbClr val="C60000"/>
                </a:solidFill>
                <a:latin typeface="微软雅黑" panose="020B0503020204020204" pitchFamily="34" charset="-122"/>
                <a:ea typeface="微软雅黑" panose="020B0503020204020204" pitchFamily="34" charset="-122"/>
              </a:rPr>
              <a:t> </a:t>
            </a:r>
            <a:r>
              <a:rPr lang="zh-CN" altLang="zh-CN" b="1" dirty="0">
                <a:solidFill>
                  <a:srgbClr val="C60000"/>
                </a:solidFill>
                <a:latin typeface="微软雅黑" panose="020B0503020204020204" pitchFamily="34" charset="-122"/>
                <a:ea typeface="微软雅黑" panose="020B0503020204020204" pitchFamily="34" charset="-122"/>
              </a:rPr>
              <a:t>党十八大</a:t>
            </a:r>
            <a:r>
              <a:rPr lang="zh-CN" altLang="zh-CN" sz="1600" dirty="0">
                <a:solidFill>
                  <a:prstClr val="black"/>
                </a:solidFill>
                <a:latin typeface="微软雅黑" panose="020B0503020204020204" pitchFamily="34" charset="-122"/>
                <a:ea typeface="微软雅黑" panose="020B0503020204020204" pitchFamily="34" charset="-122"/>
              </a:rPr>
              <a:t>对党章进行了修改，并对新时期的党员标准及党员八项义务作了明确规定，概括起来主要是３２个字：</a:t>
            </a:r>
            <a:endParaRPr lang="zh-CN" altLang="en-US" sz="1600" dirty="0">
              <a:solidFill>
                <a:prstClr val="black"/>
              </a:solidFill>
              <a:latin typeface="微软雅黑" panose="020B0503020204020204" pitchFamily="34" charset="-122"/>
              <a:ea typeface="微软雅黑" panose="020B0503020204020204" pitchFamily="34" charset="-122"/>
            </a:endParaRPr>
          </a:p>
        </p:txBody>
      </p:sp>
      <p:grpSp>
        <p:nvGrpSpPr>
          <p:cNvPr id="27" name="组合 26">
            <a:extLst>
              <a:ext uri="{FF2B5EF4-FFF2-40B4-BE49-F238E27FC236}">
                <a16:creationId xmlns="" xmlns:a16="http://schemas.microsoft.com/office/drawing/2014/main" id="{80CE2D0B-619B-4B70-91EE-29C275D25CD4}"/>
              </a:ext>
            </a:extLst>
          </p:cNvPr>
          <p:cNvGrpSpPr/>
          <p:nvPr/>
        </p:nvGrpSpPr>
        <p:grpSpPr>
          <a:xfrm>
            <a:off x="5534045" y="3714904"/>
            <a:ext cx="1809711" cy="1809711"/>
            <a:chOff x="-1733888" y="2136280"/>
            <a:chExt cx="1878710" cy="1878710"/>
          </a:xfrm>
        </p:grpSpPr>
        <p:sp>
          <p:nvSpPr>
            <p:cNvPr id="28" name="Freeform 29">
              <a:extLst>
                <a:ext uri="{FF2B5EF4-FFF2-40B4-BE49-F238E27FC236}">
                  <a16:creationId xmlns="" xmlns:a16="http://schemas.microsoft.com/office/drawing/2014/main" id="{FA8AA3F3-6864-4D66-83AC-FA0108B7A2FC}"/>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DA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29" name="椭圆 28">
              <a:extLst>
                <a:ext uri="{FF2B5EF4-FFF2-40B4-BE49-F238E27FC236}">
                  <a16:creationId xmlns="" xmlns:a16="http://schemas.microsoft.com/office/drawing/2014/main" id="{3DC727DF-9D09-4DF7-B531-418695F9F404}"/>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sp>
        <p:nvSpPr>
          <p:cNvPr id="30" name="矩形 29">
            <a:extLst>
              <a:ext uri="{FF2B5EF4-FFF2-40B4-BE49-F238E27FC236}">
                <a16:creationId xmlns="" xmlns:a16="http://schemas.microsoft.com/office/drawing/2014/main" id="{EF3B0F77-7376-453F-9647-C6609D8957FA}"/>
              </a:ext>
            </a:extLst>
          </p:cNvPr>
          <p:cNvSpPr/>
          <p:nvPr/>
        </p:nvSpPr>
        <p:spPr>
          <a:xfrm>
            <a:off x="7734301" y="3130129"/>
            <a:ext cx="3877985" cy="584775"/>
          </a:xfrm>
          <a:prstGeom prst="rect">
            <a:avLst/>
          </a:prstGeom>
          <a:ln>
            <a:noFill/>
          </a:ln>
        </p:spPr>
        <p:txBody>
          <a:bodyPr wrap="none">
            <a:spAutoFit/>
          </a:bodyPr>
          <a:lstStyle/>
          <a:p>
            <a:pPr algn="ctr">
              <a:defRPr/>
            </a:pPr>
            <a:r>
              <a:rPr lang="zh-CN" altLang="zh-CN" sz="3200" b="1" dirty="0">
                <a:solidFill>
                  <a:srgbClr val="E00000"/>
                </a:solidFill>
                <a:effectLst>
                  <a:outerShdw blurRad="50800" dist="50800" dir="5400000" algn="ctr" rotWithShape="0">
                    <a:prstClr val="white"/>
                  </a:outerShdw>
                </a:effectLst>
                <a:latin typeface="微软雅黑" panose="020B0503020204020204" pitchFamily="34" charset="-122"/>
                <a:ea typeface="微软雅黑" panose="020B0503020204020204" pitchFamily="34" charset="-122"/>
              </a:rPr>
              <a:t>信念坚定、对党忠诚</a:t>
            </a:r>
            <a:endParaRPr lang="zh-CN" altLang="en-US" sz="3200" b="1" dirty="0">
              <a:solidFill>
                <a:srgbClr val="E00000"/>
              </a:solidFill>
              <a:effectLst>
                <a:outerShdw blurRad="50800" dist="50800" dir="5400000" algn="ctr" rotWithShape="0">
                  <a:prstClr val="white"/>
                </a:outerShdw>
              </a:effectLst>
              <a:latin typeface="微软雅黑" panose="020B0503020204020204" pitchFamily="34" charset="-122"/>
              <a:ea typeface="微软雅黑" panose="020B0503020204020204" pitchFamily="34" charset="-122"/>
            </a:endParaRPr>
          </a:p>
        </p:txBody>
      </p:sp>
      <p:sp>
        <p:nvSpPr>
          <p:cNvPr id="31" name="矩形 30">
            <a:extLst>
              <a:ext uri="{FF2B5EF4-FFF2-40B4-BE49-F238E27FC236}">
                <a16:creationId xmlns="" xmlns:a16="http://schemas.microsoft.com/office/drawing/2014/main" id="{85D004D1-E80E-4849-90FB-B2219CBC7753}"/>
              </a:ext>
            </a:extLst>
          </p:cNvPr>
          <p:cNvSpPr/>
          <p:nvPr/>
        </p:nvSpPr>
        <p:spPr>
          <a:xfrm>
            <a:off x="7734301" y="3732127"/>
            <a:ext cx="3877985" cy="584775"/>
          </a:xfrm>
          <a:prstGeom prst="rect">
            <a:avLst/>
          </a:prstGeom>
          <a:ln>
            <a:noFill/>
          </a:ln>
        </p:spPr>
        <p:txBody>
          <a:bodyPr wrap="none">
            <a:spAutoFit/>
          </a:bodyPr>
          <a:lstStyle/>
          <a:p>
            <a:pPr algn="ctr">
              <a:defRPr/>
            </a:pPr>
            <a:r>
              <a:rPr lang="zh-CN" altLang="zh-CN" sz="3200" b="1" dirty="0">
                <a:solidFill>
                  <a:srgbClr val="E00000"/>
                </a:solidFill>
                <a:latin typeface="微软雅黑" panose="020B0503020204020204" pitchFamily="34" charset="-122"/>
                <a:ea typeface="微软雅黑" panose="020B0503020204020204" pitchFamily="34" charset="-122"/>
              </a:rPr>
              <a:t>坚持原则、严守纪</a:t>
            </a:r>
            <a:r>
              <a:rPr lang="zh-CN" altLang="en-US" sz="3200" b="1" dirty="0">
                <a:solidFill>
                  <a:srgbClr val="E00000"/>
                </a:solidFill>
                <a:latin typeface="微软雅黑" panose="020B0503020204020204" pitchFamily="34" charset="-122"/>
                <a:ea typeface="微软雅黑" panose="020B0503020204020204" pitchFamily="34" charset="-122"/>
              </a:rPr>
              <a:t>律</a:t>
            </a:r>
          </a:p>
        </p:txBody>
      </p:sp>
      <p:sp>
        <p:nvSpPr>
          <p:cNvPr id="32" name="矩形 31">
            <a:extLst>
              <a:ext uri="{FF2B5EF4-FFF2-40B4-BE49-F238E27FC236}">
                <a16:creationId xmlns="" xmlns:a16="http://schemas.microsoft.com/office/drawing/2014/main" id="{415737AE-1164-4C2A-8647-0AF62411CB9A}"/>
              </a:ext>
            </a:extLst>
          </p:cNvPr>
          <p:cNvSpPr/>
          <p:nvPr/>
        </p:nvSpPr>
        <p:spPr>
          <a:xfrm>
            <a:off x="7734301" y="4641779"/>
            <a:ext cx="3877985" cy="584775"/>
          </a:xfrm>
          <a:prstGeom prst="rect">
            <a:avLst/>
          </a:prstGeom>
          <a:ln>
            <a:noFill/>
          </a:ln>
        </p:spPr>
        <p:txBody>
          <a:bodyPr wrap="none">
            <a:spAutoFit/>
          </a:bodyPr>
          <a:lstStyle/>
          <a:p>
            <a:pPr algn="ctr">
              <a:defRPr/>
            </a:pPr>
            <a:r>
              <a:rPr lang="zh-CN" altLang="zh-CN" sz="3200" b="1" dirty="0">
                <a:solidFill>
                  <a:srgbClr val="E00000"/>
                </a:solidFill>
                <a:latin typeface="微软雅黑" panose="020B0503020204020204" pitchFamily="34" charset="-122"/>
                <a:ea typeface="微软雅黑" panose="020B0503020204020204" pitchFamily="34" charset="-122"/>
              </a:rPr>
              <a:t>牢记宗旨、心系群众</a:t>
            </a:r>
            <a:endParaRPr lang="zh-CN" altLang="en-US" sz="3200" b="1" dirty="0">
              <a:solidFill>
                <a:srgbClr val="E00000"/>
              </a:solidFill>
              <a:latin typeface="微软雅黑" panose="020B0503020204020204" pitchFamily="34" charset="-122"/>
              <a:ea typeface="微软雅黑" panose="020B0503020204020204" pitchFamily="34" charset="-122"/>
            </a:endParaRPr>
          </a:p>
        </p:txBody>
      </p:sp>
      <p:sp>
        <p:nvSpPr>
          <p:cNvPr id="33" name="矩形 32">
            <a:extLst>
              <a:ext uri="{FF2B5EF4-FFF2-40B4-BE49-F238E27FC236}">
                <a16:creationId xmlns="" xmlns:a16="http://schemas.microsoft.com/office/drawing/2014/main" id="{00B3D1C0-587E-491C-9C8E-F8646749095E}"/>
              </a:ext>
            </a:extLst>
          </p:cNvPr>
          <p:cNvSpPr/>
          <p:nvPr/>
        </p:nvSpPr>
        <p:spPr>
          <a:xfrm>
            <a:off x="7734301" y="5243777"/>
            <a:ext cx="3877985" cy="584775"/>
          </a:xfrm>
          <a:prstGeom prst="rect">
            <a:avLst/>
          </a:prstGeom>
          <a:ln>
            <a:noFill/>
          </a:ln>
        </p:spPr>
        <p:txBody>
          <a:bodyPr wrap="none">
            <a:spAutoFit/>
          </a:bodyPr>
          <a:lstStyle/>
          <a:p>
            <a:pPr algn="ctr">
              <a:defRPr/>
            </a:pPr>
            <a:r>
              <a:rPr lang="zh-CN" altLang="zh-CN" sz="3200" b="1" dirty="0">
                <a:solidFill>
                  <a:srgbClr val="E00000"/>
                </a:solidFill>
                <a:latin typeface="微软雅黑" panose="020B0503020204020204" pitchFamily="34" charset="-122"/>
                <a:ea typeface="微软雅黑" panose="020B0503020204020204" pitchFamily="34" charset="-122"/>
              </a:rPr>
              <a:t>品德高尚、作用突出</a:t>
            </a:r>
            <a:endParaRPr lang="zh-CN" altLang="en-US" sz="3200" b="1" dirty="0">
              <a:solidFill>
                <a:srgbClr val="E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83477432"/>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fade">
                                      <p:cBhvr>
                                        <p:cTn id="12" dur="500"/>
                                        <p:tgtEl>
                                          <p:spTgt spid="26"/>
                                        </p:tgtEl>
                                      </p:cBhvr>
                                    </p:animEffect>
                                  </p:childTnLst>
                                </p:cTn>
                              </p:par>
                              <p:par>
                                <p:cTn id="13" presetID="42"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fade">
                                      <p:cBhvr>
                                        <p:cTn id="15" dur="1000"/>
                                        <p:tgtEl>
                                          <p:spTgt spid="27"/>
                                        </p:tgtEl>
                                      </p:cBhvr>
                                    </p:animEffect>
                                    <p:anim calcmode="lin" valueType="num">
                                      <p:cBhvr>
                                        <p:cTn id="16" dur="1000" fill="hold"/>
                                        <p:tgtEl>
                                          <p:spTgt spid="27"/>
                                        </p:tgtEl>
                                        <p:attrNameLst>
                                          <p:attrName>ppt_x</p:attrName>
                                        </p:attrNameLst>
                                      </p:cBhvr>
                                      <p:tavLst>
                                        <p:tav tm="0">
                                          <p:val>
                                            <p:strVal val="#ppt_x"/>
                                          </p:val>
                                        </p:tav>
                                        <p:tav tm="100000">
                                          <p:val>
                                            <p:strVal val="#ppt_x"/>
                                          </p:val>
                                        </p:tav>
                                      </p:tavLst>
                                    </p:anim>
                                    <p:anim calcmode="lin" valueType="num">
                                      <p:cBhvr>
                                        <p:cTn id="17" dur="1000" fill="hold"/>
                                        <p:tgtEl>
                                          <p:spTgt spid="27"/>
                                        </p:tgtEl>
                                        <p:attrNameLst>
                                          <p:attrName>ppt_y</p:attrName>
                                        </p:attrNameLst>
                                      </p:cBhvr>
                                      <p:tavLst>
                                        <p:tav tm="0">
                                          <p:val>
                                            <p:strVal val="#ppt_y+.1"/>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iterate type="wd">
                                    <p:tmPct val="10000"/>
                                  </p:iterate>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childTnLst>
                          </p:cTn>
                        </p:par>
                        <p:par>
                          <p:cTn id="22" fill="hold">
                            <p:stCondLst>
                              <p:cond delay="1750"/>
                            </p:stCondLst>
                            <p:childTnLst>
                              <p:par>
                                <p:cTn id="23" presetID="22" presetClass="entr" presetSubtype="8" fill="hold" grpId="0" nodeType="afterEffect">
                                  <p:stCondLst>
                                    <p:cond delay="0"/>
                                  </p:stCondLst>
                                  <p:iterate type="wd">
                                    <p:tmPct val="10000"/>
                                  </p:iterate>
                                  <p:childTnLst>
                                    <p:set>
                                      <p:cBhvr>
                                        <p:cTn id="24" dur="1" fill="hold">
                                          <p:stCondLst>
                                            <p:cond delay="0"/>
                                          </p:stCondLst>
                                        </p:cTn>
                                        <p:tgtEl>
                                          <p:spTgt spid="31"/>
                                        </p:tgtEl>
                                        <p:attrNameLst>
                                          <p:attrName>style.visibility</p:attrName>
                                        </p:attrNameLst>
                                      </p:cBhvr>
                                      <p:to>
                                        <p:strVal val="visible"/>
                                      </p:to>
                                    </p:set>
                                    <p:animEffect transition="in" filter="wipe(left)">
                                      <p:cBhvr>
                                        <p:cTn id="25" dur="500"/>
                                        <p:tgtEl>
                                          <p:spTgt spid="31"/>
                                        </p:tgtEl>
                                      </p:cBhvr>
                                    </p:animEffect>
                                  </p:childTnLst>
                                </p:cTn>
                              </p:par>
                            </p:childTnLst>
                          </p:cTn>
                        </p:par>
                        <p:par>
                          <p:cTn id="26" fill="hold">
                            <p:stCondLst>
                              <p:cond delay="2450"/>
                            </p:stCondLst>
                            <p:childTnLst>
                              <p:par>
                                <p:cTn id="27" presetID="22" presetClass="entr" presetSubtype="8" fill="hold" grpId="0" nodeType="afterEffect">
                                  <p:stCondLst>
                                    <p:cond delay="0"/>
                                  </p:stCondLst>
                                  <p:iterate type="wd">
                                    <p:tmPct val="10000"/>
                                  </p:iterate>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childTnLst>
                          </p:cTn>
                        </p:par>
                        <p:par>
                          <p:cTn id="30" fill="hold">
                            <p:stCondLst>
                              <p:cond delay="3200"/>
                            </p:stCondLst>
                            <p:childTnLst>
                              <p:par>
                                <p:cTn id="31" presetID="22" presetClass="entr" presetSubtype="8" fill="hold" grpId="0" nodeType="afterEffect">
                                  <p:stCondLst>
                                    <p:cond delay="0"/>
                                  </p:stCondLst>
                                  <p:iterate type="wd">
                                    <p:tmPct val="10000"/>
                                  </p:iterate>
                                  <p:childTnLst>
                                    <p:set>
                                      <p:cBhvr>
                                        <p:cTn id="32" dur="1" fill="hold">
                                          <p:stCondLst>
                                            <p:cond delay="0"/>
                                          </p:stCondLst>
                                        </p:cTn>
                                        <p:tgtEl>
                                          <p:spTgt spid="33"/>
                                        </p:tgtEl>
                                        <p:attrNameLst>
                                          <p:attrName>style.visibility</p:attrName>
                                        </p:attrNameLst>
                                      </p:cBhvr>
                                      <p:to>
                                        <p:strVal val="visible"/>
                                      </p:to>
                                    </p:set>
                                    <p:animEffect transition="in" filter="wipe(left)">
                                      <p:cBhvr>
                                        <p:cTn id="3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30" grpId="0"/>
      <p:bldP spid="31" grpId="0"/>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sp>
        <p:nvSpPr>
          <p:cNvPr id="9" name="矩形 8">
            <a:extLst>
              <a:ext uri="{FF2B5EF4-FFF2-40B4-BE49-F238E27FC236}">
                <a16:creationId xmlns="" xmlns:a16="http://schemas.microsoft.com/office/drawing/2014/main" id="{692E9671-F4A7-46C8-B060-EF0990A9B78B}"/>
              </a:ext>
            </a:extLst>
          </p:cNvPr>
          <p:cNvSpPr/>
          <p:nvPr/>
        </p:nvSpPr>
        <p:spPr>
          <a:xfrm>
            <a:off x="1305500" y="3327910"/>
            <a:ext cx="5719554" cy="646331"/>
          </a:xfrm>
          <a:prstGeom prst="rect">
            <a:avLst/>
          </a:prstGeom>
        </p:spPr>
        <p:txBody>
          <a:bodyPr wrap="square">
            <a:spAutoFit/>
          </a:bodyPr>
          <a:lstStyle/>
          <a:p>
            <a:pPr>
              <a:lnSpc>
                <a:spcPct val="150000"/>
              </a:lnSpc>
              <a:defRPr/>
            </a:pPr>
            <a:r>
              <a:rPr lang="zh-CN" altLang="en-US" sz="2400" b="1" dirty="0">
                <a:solidFill>
                  <a:srgbClr val="C60000"/>
                </a:solidFill>
                <a:latin typeface="微软雅黑" panose="020B0503020204020204" pitchFamily="34" charset="-122"/>
                <a:ea typeface="微软雅黑" panose="020B0503020204020204" pitchFamily="34" charset="-122"/>
              </a:rPr>
              <a:t>习近平同志</a:t>
            </a:r>
            <a:r>
              <a:rPr lang="zh-CN" altLang="en-US" sz="2000" dirty="0">
                <a:latin typeface="微软雅黑" panose="020B0503020204020204" pitchFamily="34" charset="-122"/>
                <a:ea typeface="微软雅黑" panose="020B0503020204020204" pitchFamily="34" charset="-122"/>
              </a:rPr>
              <a:t>在党的十九大报告中指出</a:t>
            </a:r>
            <a:r>
              <a:rPr lang="en-US" altLang="zh-CN" sz="2000" dirty="0">
                <a:latin typeface="微软雅黑" panose="020B0503020204020204" pitchFamily="34" charset="-122"/>
                <a:ea typeface="微软雅黑" panose="020B0503020204020204" pitchFamily="34" charset="-122"/>
              </a:rPr>
              <a:t>:</a:t>
            </a:r>
            <a:endParaRPr lang="zh-CN" altLang="en-US" dirty="0">
              <a:latin typeface="微软雅黑" panose="020B0503020204020204" pitchFamily="34" charset="-122"/>
              <a:ea typeface="微软雅黑" panose="020B0503020204020204" pitchFamily="34" charset="-122"/>
            </a:endParaRPr>
          </a:p>
        </p:txBody>
      </p:sp>
      <p:sp>
        <p:nvSpPr>
          <p:cNvPr id="11" name="矩形 10">
            <a:extLst>
              <a:ext uri="{FF2B5EF4-FFF2-40B4-BE49-F238E27FC236}">
                <a16:creationId xmlns="" xmlns:a16="http://schemas.microsoft.com/office/drawing/2014/main" id="{BD8A013C-A6C2-43F7-A859-ECA81AFD581B}"/>
              </a:ext>
            </a:extLst>
          </p:cNvPr>
          <p:cNvSpPr/>
          <p:nvPr/>
        </p:nvSpPr>
        <p:spPr>
          <a:xfrm>
            <a:off x="1305500" y="3908967"/>
            <a:ext cx="5719554" cy="1754326"/>
          </a:xfrm>
          <a:prstGeom prst="rect">
            <a:avLst/>
          </a:prstGeom>
        </p:spPr>
        <p:txBody>
          <a:bodyPr wrap="square">
            <a:spAutoFit/>
          </a:bodyPr>
          <a:lstStyle/>
          <a:p>
            <a:pPr algn="just">
              <a:lnSpc>
                <a:spcPct val="200000"/>
              </a:lnSpc>
            </a:pPr>
            <a:r>
              <a:rPr lang="zh-CN" altLang="en-US" dirty="0">
                <a:latin typeface="微软雅黑" panose="020B0503020204020204" pitchFamily="34" charset="-122"/>
                <a:ea typeface="微软雅黑" panose="020B0503020204020204" pitchFamily="34" charset="-122"/>
              </a:rPr>
              <a:t>全党同志特别是高级干部要加强党性锻炼，不断提高政治觉悟和政治能力，把对党忠诚、为党分忧、为党尽职、为民造福作为根本政治担当，永葆共产党人政治本色。</a:t>
            </a:r>
          </a:p>
        </p:txBody>
      </p:sp>
      <p:pic>
        <p:nvPicPr>
          <p:cNvPr id="12" name="图片 11">
            <a:extLst>
              <a:ext uri="{FF2B5EF4-FFF2-40B4-BE49-F238E27FC236}">
                <a16:creationId xmlns="" xmlns:a16="http://schemas.microsoft.com/office/drawing/2014/main" id="{0309C32A-CF51-4D2E-87AE-5E192E55D19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12246" y="2600739"/>
            <a:ext cx="4145772" cy="2331996"/>
          </a:xfrm>
          <a:prstGeom prst="rect">
            <a:avLst/>
          </a:prstGeom>
          <a:ln>
            <a:solidFill>
              <a:srgbClr val="E00000"/>
            </a:solidFill>
          </a:ln>
        </p:spPr>
      </p:pic>
      <p:sp>
        <p:nvSpPr>
          <p:cNvPr id="13" name="矩形 12">
            <a:extLst>
              <a:ext uri="{FF2B5EF4-FFF2-40B4-BE49-F238E27FC236}">
                <a16:creationId xmlns="" xmlns:a16="http://schemas.microsoft.com/office/drawing/2014/main" id="{86B90373-EF00-49F5-BE0B-BA3C0461E05D}"/>
              </a:ext>
            </a:extLst>
          </p:cNvPr>
          <p:cNvSpPr/>
          <p:nvPr/>
        </p:nvSpPr>
        <p:spPr>
          <a:xfrm>
            <a:off x="2451076" y="2216130"/>
            <a:ext cx="1965038" cy="769441"/>
          </a:xfrm>
          <a:prstGeom prst="rect">
            <a:avLst/>
          </a:prstGeom>
        </p:spPr>
        <p:txBody>
          <a:bodyPr wrap="square">
            <a:spAutoFit/>
          </a:bodyPr>
          <a:lstStyle/>
          <a:p>
            <a:r>
              <a:rPr lang="zh-CN" altLang="en-US" sz="4400" b="1" dirty="0">
                <a:solidFill>
                  <a:srgbClr val="C60000"/>
                </a:solidFill>
                <a:latin typeface="微软雅黑" panose="020B0503020204020204" pitchFamily="34" charset="-122"/>
                <a:ea typeface="微软雅黑" panose="020B0503020204020204" pitchFamily="34" charset="-122"/>
              </a:rPr>
              <a:t>十九大</a:t>
            </a:r>
            <a:endParaRPr lang="zh-CN" altLang="en-US" sz="4400" b="1" dirty="0">
              <a:solidFill>
                <a:srgbClr val="C60000"/>
              </a:solidFill>
            </a:endParaRPr>
          </a:p>
        </p:txBody>
      </p:sp>
    </p:spTree>
    <p:extLst>
      <p:ext uri="{BB962C8B-B14F-4D97-AF65-F5344CB8AC3E}">
        <p14:creationId xmlns:p14="http://schemas.microsoft.com/office/powerpoint/2010/main" val="299029323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inVertical)">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3"/>
                                        </p:tgtEl>
                                        <p:attrNameLst>
                                          <p:attrName>style.visibility</p:attrName>
                                        </p:attrNameLst>
                                      </p:cBhvr>
                                      <p:to>
                                        <p:strVal val="visible"/>
                                      </p:to>
                                    </p:set>
                                    <p:animEffect transition="in" filter="fade">
                                      <p:cBhvr>
                                        <p:cTn id="2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1847" y="2255588"/>
            <a:ext cx="5788306" cy="5788306"/>
          </a:xfrm>
          <a:custGeom>
            <a:avLst/>
            <a:gdLst>
              <a:gd name="connsiteX0" fmla="*/ 0 w 6766475"/>
              <a:gd name="connsiteY0" fmla="*/ 0 h 2542875"/>
              <a:gd name="connsiteX1" fmla="*/ 6766475 w 6766475"/>
              <a:gd name="connsiteY1" fmla="*/ 0 h 2542875"/>
              <a:gd name="connsiteX2" fmla="*/ 6766475 w 6766475"/>
              <a:gd name="connsiteY2" fmla="*/ 2542875 h 2542875"/>
              <a:gd name="connsiteX3" fmla="*/ 0 w 6766475"/>
              <a:gd name="connsiteY3" fmla="*/ 2542875 h 2542875"/>
            </a:gdLst>
            <a:ahLst/>
            <a:cxnLst>
              <a:cxn ang="0">
                <a:pos x="connsiteX0" y="connsiteY0"/>
              </a:cxn>
              <a:cxn ang="0">
                <a:pos x="connsiteX1" y="connsiteY1"/>
              </a:cxn>
              <a:cxn ang="0">
                <a:pos x="connsiteX2" y="connsiteY2"/>
              </a:cxn>
              <a:cxn ang="0">
                <a:pos x="connsiteX3" y="connsiteY3"/>
              </a:cxn>
            </a:cxnLst>
            <a:rect l="l" t="t" r="r" b="b"/>
            <a:pathLst>
              <a:path w="6766475" h="2542875">
                <a:moveTo>
                  <a:pt x="0" y="0"/>
                </a:moveTo>
                <a:lnTo>
                  <a:pt x="6766475" y="0"/>
                </a:lnTo>
                <a:lnTo>
                  <a:pt x="6766475" y="2542875"/>
                </a:lnTo>
                <a:lnTo>
                  <a:pt x="0" y="2542875"/>
                </a:lnTo>
                <a:close/>
              </a:path>
            </a:pathLst>
          </a:custGeom>
        </p:spPr>
      </p:pic>
      <p:pic>
        <p:nvPicPr>
          <p:cNvPr id="14" name="图片 13"/>
          <p:cNvPicPr>
            <a:picLocks noChangeAspect="1"/>
          </p:cNvPicPr>
          <p:nvPr/>
        </p:nvPicPr>
        <p:blipFill rotWithShape="1">
          <a:blip r:embed="rId4">
            <a:extLst>
              <a:ext uri="{28A0092B-C50C-407E-A947-70E740481C1C}">
                <a14:useLocalDpi xmlns:a14="http://schemas.microsoft.com/office/drawing/2010/main" val="0"/>
              </a:ext>
            </a:extLst>
          </a:blip>
          <a:srcRect t="66448" b="550"/>
          <a:stretch/>
        </p:blipFill>
        <p:spPr>
          <a:xfrm>
            <a:off x="0" y="4752307"/>
            <a:ext cx="12192000" cy="2009105"/>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6342" y="3705578"/>
            <a:ext cx="1725743" cy="1999186"/>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15944" y="3810967"/>
            <a:ext cx="1945484" cy="1597666"/>
          </a:xfrm>
          <a:prstGeom prst="rect">
            <a:avLst/>
          </a:prstGeom>
        </p:spPr>
      </p:pic>
      <p:pic>
        <p:nvPicPr>
          <p:cNvPr id="12" name="图片 11"/>
          <p:cNvPicPr>
            <a:picLocks noChangeAspect="1"/>
          </p:cNvPicPr>
          <p:nvPr/>
        </p:nvPicPr>
        <p:blipFill rotWithShape="1">
          <a:blip r:embed="rId7">
            <a:extLst>
              <a:ext uri="{28A0092B-C50C-407E-A947-70E740481C1C}">
                <a14:useLocalDpi xmlns:a14="http://schemas.microsoft.com/office/drawing/2010/main" val="0"/>
              </a:ext>
            </a:extLst>
          </a:blip>
          <a:srcRect t="63063" r="53838" b="3300"/>
          <a:stretch/>
        </p:blipFill>
        <p:spPr>
          <a:xfrm flipH="1">
            <a:off x="6563932" y="4518343"/>
            <a:ext cx="5628068" cy="2047741"/>
          </a:xfrm>
          <a:prstGeom prst="rect">
            <a:avLst/>
          </a:prstGeom>
        </p:spPr>
      </p:pic>
      <p:pic>
        <p:nvPicPr>
          <p:cNvPr id="13" name="图片 12"/>
          <p:cNvPicPr>
            <a:picLocks noChangeAspect="1"/>
          </p:cNvPicPr>
          <p:nvPr/>
        </p:nvPicPr>
        <p:blipFill rotWithShape="1">
          <a:blip r:embed="rId7">
            <a:extLst>
              <a:ext uri="{28A0092B-C50C-407E-A947-70E740481C1C}">
                <a14:useLocalDpi xmlns:a14="http://schemas.microsoft.com/office/drawing/2010/main" val="0"/>
              </a:ext>
            </a:extLst>
          </a:blip>
          <a:srcRect t="63063" r="53838" b="3300"/>
          <a:stretch/>
        </p:blipFill>
        <p:spPr>
          <a:xfrm>
            <a:off x="0" y="4546245"/>
            <a:ext cx="5628068" cy="2047741"/>
          </a:xfrm>
          <a:prstGeom prst="rect">
            <a:avLst/>
          </a:prstGeom>
        </p:spPr>
      </p:pic>
      <p:pic>
        <p:nvPicPr>
          <p:cNvPr id="16" name="图片 15"/>
          <p:cNvPicPr>
            <a:picLocks noChangeAspect="1"/>
          </p:cNvPicPr>
          <p:nvPr/>
        </p:nvPicPr>
        <p:blipFill rotWithShape="1">
          <a:blip r:embed="rId8">
            <a:extLst>
              <a:ext uri="{28A0092B-C50C-407E-A947-70E740481C1C}">
                <a14:useLocalDpi xmlns:a14="http://schemas.microsoft.com/office/drawing/2010/main" val="0"/>
              </a:ext>
            </a:extLst>
          </a:blip>
          <a:srcRect l="984" t="70252" r="71475" b="5863"/>
          <a:stretch/>
        </p:blipFill>
        <p:spPr>
          <a:xfrm flipH="1">
            <a:off x="7368580" y="4739428"/>
            <a:ext cx="3357798" cy="1454047"/>
          </a:xfrm>
          <a:prstGeom prst="rect">
            <a:avLst/>
          </a:prstGeom>
        </p:spPr>
      </p:pic>
      <p:pic>
        <p:nvPicPr>
          <p:cNvPr id="15" name="图片 14"/>
          <p:cNvPicPr>
            <a:picLocks noChangeAspect="1"/>
          </p:cNvPicPr>
          <p:nvPr/>
        </p:nvPicPr>
        <p:blipFill rotWithShape="1">
          <a:blip r:embed="rId8">
            <a:extLst>
              <a:ext uri="{28A0092B-C50C-407E-A947-70E740481C1C}">
                <a14:useLocalDpi xmlns:a14="http://schemas.microsoft.com/office/drawing/2010/main" val="0"/>
              </a:ext>
            </a:extLst>
          </a:blip>
          <a:srcRect l="984" t="70252" r="71475" b="5863"/>
          <a:stretch/>
        </p:blipFill>
        <p:spPr>
          <a:xfrm>
            <a:off x="1356292" y="4815189"/>
            <a:ext cx="3357798" cy="1454047"/>
          </a:xfrm>
          <a:prstGeom prst="rect">
            <a:avLst/>
          </a:prstGeom>
        </p:spPr>
      </p:pic>
      <p:pic>
        <p:nvPicPr>
          <p:cNvPr id="18" name="图片 17"/>
          <p:cNvPicPr>
            <a:picLocks noChangeAspect="1"/>
          </p:cNvPicPr>
          <p:nvPr/>
        </p:nvPicPr>
        <p:blipFill rotWithShape="1">
          <a:blip r:embed="rId9">
            <a:extLst>
              <a:ext uri="{28A0092B-C50C-407E-A947-70E740481C1C}">
                <a14:useLocalDpi xmlns:a14="http://schemas.microsoft.com/office/drawing/2010/main" val="0"/>
              </a:ext>
            </a:extLst>
          </a:blip>
          <a:srcRect l="7801" t="9680" r="80082" b="76650"/>
          <a:stretch/>
        </p:blipFill>
        <p:spPr>
          <a:xfrm>
            <a:off x="6345379" y="359155"/>
            <a:ext cx="2852792" cy="1607163"/>
          </a:xfrm>
          <a:custGeom>
            <a:avLst/>
            <a:gdLst>
              <a:gd name="connsiteX0" fmla="*/ 0 w 1477288"/>
              <a:gd name="connsiteY0" fmla="*/ 0 h 832252"/>
              <a:gd name="connsiteX1" fmla="*/ 1477288 w 1477288"/>
              <a:gd name="connsiteY1" fmla="*/ 0 h 832252"/>
              <a:gd name="connsiteX2" fmla="*/ 1477288 w 1477288"/>
              <a:gd name="connsiteY2" fmla="*/ 832252 h 832252"/>
              <a:gd name="connsiteX3" fmla="*/ 0 w 1477288"/>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477288" h="832252">
                <a:moveTo>
                  <a:pt x="0" y="0"/>
                </a:moveTo>
                <a:lnTo>
                  <a:pt x="1477288" y="0"/>
                </a:lnTo>
                <a:lnTo>
                  <a:pt x="1477288" y="832252"/>
                </a:lnTo>
                <a:lnTo>
                  <a:pt x="0" y="832252"/>
                </a:lnTo>
                <a:close/>
              </a:path>
            </a:pathLst>
          </a:custGeom>
        </p:spPr>
      </p:pic>
      <p:grpSp>
        <p:nvGrpSpPr>
          <p:cNvPr id="19" name="组合 18">
            <a:extLst>
              <a:ext uri="{FF2B5EF4-FFF2-40B4-BE49-F238E27FC236}">
                <a16:creationId xmlns="" xmlns:a16="http://schemas.microsoft.com/office/drawing/2014/main" id="{9749FB9C-6CD5-401D-A279-001BCFA78934}"/>
              </a:ext>
            </a:extLst>
          </p:cNvPr>
          <p:cNvGrpSpPr>
            <a:grpSpLocks/>
          </p:cNvGrpSpPr>
          <p:nvPr/>
        </p:nvGrpSpPr>
        <p:grpSpPr bwMode="auto">
          <a:xfrm>
            <a:off x="5121044" y="1789577"/>
            <a:ext cx="1949911" cy="983513"/>
            <a:chOff x="6332510" y="2292009"/>
            <a:chExt cx="2166755" cy="1092967"/>
          </a:xfrm>
        </p:grpSpPr>
        <p:sp>
          <p:nvSpPr>
            <p:cNvPr id="27" name="Freeform 29">
              <a:extLst>
                <a:ext uri="{FF2B5EF4-FFF2-40B4-BE49-F238E27FC236}">
                  <a16:creationId xmlns="" xmlns:a16="http://schemas.microsoft.com/office/drawing/2014/main" id="{23542102-2BA0-4139-AB87-2CDBAD4F333C}"/>
                </a:ext>
              </a:extLst>
            </p:cNvPr>
            <p:cNvSpPr>
              <a:spLocks noChangeArrowheads="1"/>
            </p:cNvSpPr>
            <p:nvPr/>
          </p:nvSpPr>
          <p:spPr bwMode="auto">
            <a:xfrm>
              <a:off x="6332510" y="2292009"/>
              <a:ext cx="1050868" cy="93905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20">
                <a:solidFill>
                  <a:srgbClr val="FFFFC1"/>
                </a:solidFill>
                <a:latin typeface="等线" panose="020F0502020204030204"/>
                <a:ea typeface="等线" panose="02010600030101010101" pitchFamily="2" charset="-122"/>
              </a:endParaRPr>
            </a:p>
          </p:txBody>
        </p:sp>
        <p:sp>
          <p:nvSpPr>
            <p:cNvPr id="29" name="矩形 28">
              <a:extLst>
                <a:ext uri="{FF2B5EF4-FFF2-40B4-BE49-F238E27FC236}">
                  <a16:creationId xmlns="" xmlns:a16="http://schemas.microsoft.com/office/drawing/2014/main" id="{9872B01C-002C-493F-9626-D971AC3847F0}"/>
                </a:ext>
              </a:extLst>
            </p:cNvPr>
            <p:cNvSpPr>
              <a:spLocks noChangeArrowheads="1"/>
            </p:cNvSpPr>
            <p:nvPr/>
          </p:nvSpPr>
          <p:spPr bwMode="auto">
            <a:xfrm>
              <a:off x="7524555" y="2358890"/>
              <a:ext cx="974710" cy="10260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defRPr/>
              </a:pPr>
              <a:r>
                <a:rPr lang="zh-CN" altLang="en-US" sz="5400" b="1" dirty="0">
                  <a:solidFill>
                    <a:srgbClr val="C0000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rPr>
                <a:t>贰</a:t>
              </a:r>
            </a:p>
          </p:txBody>
        </p:sp>
      </p:grpSp>
      <p:sp>
        <p:nvSpPr>
          <p:cNvPr id="30" name="矩形 29">
            <a:extLst>
              <a:ext uri="{FF2B5EF4-FFF2-40B4-BE49-F238E27FC236}">
                <a16:creationId xmlns="" xmlns:a16="http://schemas.microsoft.com/office/drawing/2014/main" id="{A6A7E69D-FFE1-49F5-B12A-0A62B1380B67}"/>
              </a:ext>
            </a:extLst>
          </p:cNvPr>
          <p:cNvSpPr>
            <a:spLocks noChangeArrowheads="1"/>
          </p:cNvSpPr>
          <p:nvPr/>
        </p:nvSpPr>
        <p:spPr bwMode="auto">
          <a:xfrm>
            <a:off x="1740385" y="3002439"/>
            <a:ext cx="8711231" cy="989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ctr">
              <a:lnSpc>
                <a:spcPct val="120000"/>
              </a:lnSpc>
            </a:pPr>
            <a:r>
              <a:rPr lang="zh-CN" altLang="en-US" sz="4860" b="1" dirty="0">
                <a:solidFill>
                  <a:srgbClr val="C00000"/>
                </a:solidFill>
                <a:latin typeface="微软雅黑" panose="020B0503020204020204" pitchFamily="34" charset="-122"/>
                <a:ea typeface="微软雅黑" panose="020B0503020204020204" pitchFamily="34" charset="-122"/>
              </a:rPr>
              <a:t>共产党人如何做到“对党忠诚”</a:t>
            </a:r>
          </a:p>
        </p:txBody>
      </p:sp>
    </p:spTree>
    <p:extLst>
      <p:ext uri="{BB962C8B-B14F-4D97-AF65-F5344CB8AC3E}">
        <p14:creationId xmlns:p14="http://schemas.microsoft.com/office/powerpoint/2010/main" val="2380148634"/>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18" presetClass="entr" presetSubtype="12" fill="hold" nodeType="withEffect">
                                  <p:stCondLst>
                                    <p:cond delay="3000"/>
                                  </p:stCondLst>
                                  <p:childTnLst>
                                    <p:set>
                                      <p:cBhvr>
                                        <p:cTn id="9" dur="1" fill="hold">
                                          <p:stCondLst>
                                            <p:cond delay="0"/>
                                          </p:stCondLst>
                                        </p:cTn>
                                        <p:tgtEl>
                                          <p:spTgt spid="19"/>
                                        </p:tgtEl>
                                        <p:attrNameLst>
                                          <p:attrName>style.visibility</p:attrName>
                                        </p:attrNameLst>
                                      </p:cBhvr>
                                      <p:to>
                                        <p:strVal val="visible"/>
                                      </p:to>
                                    </p:set>
                                    <p:animEffect transition="in" filter="strips(downLeft)">
                                      <p:cBhvr>
                                        <p:cTn id="10" dur="1500"/>
                                        <p:tgtEl>
                                          <p:spTgt spid="19"/>
                                        </p:tgtEl>
                                      </p:cBhvr>
                                    </p:animEffect>
                                  </p:childTnLst>
                                </p:cTn>
                              </p:par>
                              <p:par>
                                <p:cTn id="11" presetID="18" presetClass="entr" presetSubtype="6" fill="hold" grpId="0" nodeType="withEffect">
                                  <p:stCondLst>
                                    <p:cond delay="4500"/>
                                  </p:stCondLst>
                                  <p:childTnLst>
                                    <p:set>
                                      <p:cBhvr>
                                        <p:cTn id="12" dur="1" fill="hold">
                                          <p:stCondLst>
                                            <p:cond delay="0"/>
                                          </p:stCondLst>
                                        </p:cTn>
                                        <p:tgtEl>
                                          <p:spTgt spid="30"/>
                                        </p:tgtEl>
                                        <p:attrNameLst>
                                          <p:attrName>style.visibility</p:attrName>
                                        </p:attrNameLst>
                                      </p:cBhvr>
                                      <p:to>
                                        <p:strVal val="visible"/>
                                      </p:to>
                                    </p:set>
                                    <p:animEffect transition="in" filter="strips(downRight)">
                                      <p:cBhvr>
                                        <p:cTn id="13" dur="1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14" name="组合 13">
            <a:extLst>
              <a:ext uri="{FF2B5EF4-FFF2-40B4-BE49-F238E27FC236}">
                <a16:creationId xmlns="" xmlns:a16="http://schemas.microsoft.com/office/drawing/2014/main" id="{8A78407F-23E6-4128-8ADA-B6770006F5F1}"/>
              </a:ext>
            </a:extLst>
          </p:cNvPr>
          <p:cNvGrpSpPr/>
          <p:nvPr/>
        </p:nvGrpSpPr>
        <p:grpSpPr>
          <a:xfrm>
            <a:off x="1165556" y="1653463"/>
            <a:ext cx="10258425" cy="1323439"/>
            <a:chOff x="3632199" y="1498599"/>
            <a:chExt cx="7881025" cy="1323439"/>
          </a:xfrm>
        </p:grpSpPr>
        <p:sp>
          <p:nvSpPr>
            <p:cNvPr id="15" name="圆角矩形 22">
              <a:extLst>
                <a:ext uri="{FF2B5EF4-FFF2-40B4-BE49-F238E27FC236}">
                  <a16:creationId xmlns="" xmlns:a16="http://schemas.microsoft.com/office/drawing/2014/main" id="{D7D20B1D-D3D4-4734-96B6-5DD5CEFABA17}"/>
                </a:ext>
              </a:extLst>
            </p:cNvPr>
            <p:cNvSpPr/>
            <p:nvPr/>
          </p:nvSpPr>
          <p:spPr>
            <a:xfrm>
              <a:off x="3632199" y="1498599"/>
              <a:ext cx="7881025" cy="798287"/>
            </a:xfrm>
            <a:prstGeom prst="roundRect">
              <a:avLst/>
            </a:prstGeom>
            <a:solidFill>
              <a:srgbClr val="C21B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6" name="矩形 15">
              <a:extLst>
                <a:ext uri="{FF2B5EF4-FFF2-40B4-BE49-F238E27FC236}">
                  <a16:creationId xmlns="" xmlns:a16="http://schemas.microsoft.com/office/drawing/2014/main" id="{CAD2A3D1-BFEF-46AC-9321-7FA9FBC10840}"/>
                </a:ext>
              </a:extLst>
            </p:cNvPr>
            <p:cNvSpPr/>
            <p:nvPr/>
          </p:nvSpPr>
          <p:spPr>
            <a:xfrm>
              <a:off x="4302625" y="1498599"/>
              <a:ext cx="6891682" cy="1323439"/>
            </a:xfrm>
            <a:prstGeom prst="rect">
              <a:avLst/>
            </a:prstGeom>
            <a:ln>
              <a:noFill/>
            </a:ln>
          </p:spPr>
          <p:txBody>
            <a:bodyPr wrap="square">
              <a:spAutoFit/>
            </a:bodyPr>
            <a:lstStyle/>
            <a:p>
              <a:pPr algn="ctr">
                <a:defRPr/>
              </a:pPr>
              <a:r>
                <a:rPr lang="zh-CN" altLang="en-US" sz="4000" b="1" dirty="0">
                  <a:solidFill>
                    <a:schemeClr val="bg1"/>
                  </a:solidFill>
                  <a:latin typeface="微软雅黑" panose="020B0503020204020204" pitchFamily="34" charset="-122"/>
                  <a:ea typeface="微软雅黑" panose="020B0503020204020204" pitchFamily="34" charset="-122"/>
                </a:rPr>
                <a:t>忠诚合格：对党忠诚的判断的标准</a:t>
              </a:r>
            </a:p>
            <a:p>
              <a:pPr lvl="0" algn="ctr">
                <a:defRPr/>
              </a:pPr>
              <a:endParaRPr lang="zh-CN" altLang="en-US" sz="4000" b="1" dirty="0">
                <a:solidFill>
                  <a:schemeClr val="bg1"/>
                </a:solidFill>
                <a:latin typeface="微软雅黑" panose="020B0503020204020204" pitchFamily="34" charset="-122"/>
                <a:ea typeface="微软雅黑" panose="020B0503020204020204" pitchFamily="34" charset="-122"/>
              </a:endParaRPr>
            </a:p>
          </p:txBody>
        </p:sp>
      </p:grpSp>
      <p:grpSp>
        <p:nvGrpSpPr>
          <p:cNvPr id="17" name="组 4">
            <a:extLst>
              <a:ext uri="{FF2B5EF4-FFF2-40B4-BE49-F238E27FC236}">
                <a16:creationId xmlns="" xmlns:a16="http://schemas.microsoft.com/office/drawing/2014/main" id="{38D0148E-87AC-4AC3-A88F-0A686050F5FE}"/>
              </a:ext>
            </a:extLst>
          </p:cNvPr>
          <p:cNvGrpSpPr/>
          <p:nvPr/>
        </p:nvGrpSpPr>
        <p:grpSpPr>
          <a:xfrm>
            <a:off x="1119038" y="2776327"/>
            <a:ext cx="3056998" cy="3585447"/>
            <a:chOff x="449697" y="1499014"/>
            <a:chExt cx="3980677" cy="4317170"/>
          </a:xfrm>
        </p:grpSpPr>
        <p:sp>
          <p:nvSpPr>
            <p:cNvPr id="18" name="矩形 17">
              <a:extLst>
                <a:ext uri="{FF2B5EF4-FFF2-40B4-BE49-F238E27FC236}">
                  <a16:creationId xmlns="" xmlns:a16="http://schemas.microsoft.com/office/drawing/2014/main" id="{8DDDBA5E-89D2-4B87-9B85-A1D9F11CB7CC}"/>
                </a:ext>
              </a:extLst>
            </p:cNvPr>
            <p:cNvSpPr/>
            <p:nvPr/>
          </p:nvSpPr>
          <p:spPr>
            <a:xfrm>
              <a:off x="449698" y="2143594"/>
              <a:ext cx="3980676" cy="3672590"/>
            </a:xfrm>
            <a:prstGeom prst="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prstClr val="white"/>
                </a:solidFill>
                <a:effectLst/>
                <a:uLnTx/>
                <a:uFillTx/>
                <a:latin typeface="Calibri"/>
                <a:ea typeface="等线" panose="02010600030101010101" pitchFamily="2" charset="-122"/>
                <a:cs typeface="+mn-cs"/>
              </a:endParaRPr>
            </a:p>
          </p:txBody>
        </p:sp>
        <p:sp>
          <p:nvSpPr>
            <p:cNvPr id="19" name="矩形 18">
              <a:extLst>
                <a:ext uri="{FF2B5EF4-FFF2-40B4-BE49-F238E27FC236}">
                  <a16:creationId xmlns="" xmlns:a16="http://schemas.microsoft.com/office/drawing/2014/main" id="{7A141675-68A0-4D44-9398-85B544789B36}"/>
                </a:ext>
              </a:extLst>
            </p:cNvPr>
            <p:cNvSpPr/>
            <p:nvPr/>
          </p:nvSpPr>
          <p:spPr>
            <a:xfrm>
              <a:off x="449697" y="1499014"/>
              <a:ext cx="3980677" cy="644579"/>
            </a:xfrm>
            <a:prstGeom prst="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zh-CN" altLang="en-US" b="1" kern="0" dirty="0">
                  <a:solidFill>
                    <a:srgbClr val="FF0000"/>
                  </a:solidFill>
                  <a:latin typeface="微软雅黑" panose="020B0503020204020204" pitchFamily="34" charset="-122"/>
                  <a:ea typeface="微软雅黑" panose="020B0503020204020204" pitchFamily="34" charset="-122"/>
                  <a:cs typeface="Avenir Medium" charset="0"/>
                </a:rPr>
                <a:t>根本准则</a:t>
              </a:r>
              <a:endParaRPr kumimoji="1" lang="zh-CN" altLang="en-US" sz="1800" b="1" i="0" u="none" strike="noStrike" kern="0" cap="none" spc="0" normalizeH="0" baseline="0" noProof="0" dirty="0">
                <a:ln>
                  <a:noFill/>
                </a:ln>
                <a:solidFill>
                  <a:srgbClr val="FF0000"/>
                </a:solidFill>
                <a:effectLst/>
                <a:uLnTx/>
                <a:uFillTx/>
                <a:latin typeface="微软雅黑" panose="020B0503020204020204" pitchFamily="34" charset="-122"/>
                <a:ea typeface="微软雅黑" panose="020B0503020204020204" pitchFamily="34" charset="-122"/>
                <a:cs typeface="Avenir Medium" charset="0"/>
              </a:endParaRPr>
            </a:p>
          </p:txBody>
        </p:sp>
      </p:grpSp>
      <p:grpSp>
        <p:nvGrpSpPr>
          <p:cNvPr id="20" name="组 9">
            <a:extLst>
              <a:ext uri="{FF2B5EF4-FFF2-40B4-BE49-F238E27FC236}">
                <a16:creationId xmlns="" xmlns:a16="http://schemas.microsoft.com/office/drawing/2014/main" id="{18171CCB-2C40-48B0-B3E9-4EB6E836B28B}"/>
              </a:ext>
            </a:extLst>
          </p:cNvPr>
          <p:cNvGrpSpPr/>
          <p:nvPr/>
        </p:nvGrpSpPr>
        <p:grpSpPr>
          <a:xfrm>
            <a:off x="4660791" y="2785429"/>
            <a:ext cx="3056997" cy="3585448"/>
            <a:chOff x="449697" y="1499014"/>
            <a:chExt cx="3980677" cy="4317171"/>
          </a:xfrm>
        </p:grpSpPr>
        <p:sp>
          <p:nvSpPr>
            <p:cNvPr id="21" name="矩形 20">
              <a:extLst>
                <a:ext uri="{FF2B5EF4-FFF2-40B4-BE49-F238E27FC236}">
                  <a16:creationId xmlns="" xmlns:a16="http://schemas.microsoft.com/office/drawing/2014/main" id="{D491AE4E-4DF1-48FC-A8C6-C5244009F72C}"/>
                </a:ext>
              </a:extLst>
            </p:cNvPr>
            <p:cNvSpPr/>
            <p:nvPr/>
          </p:nvSpPr>
          <p:spPr>
            <a:xfrm>
              <a:off x="449698" y="2143594"/>
              <a:ext cx="3980676" cy="3672591"/>
            </a:xfrm>
            <a:prstGeom prst="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prstClr val="white"/>
                </a:solidFill>
                <a:effectLst/>
                <a:uLnTx/>
                <a:uFillTx/>
                <a:latin typeface="Calibri"/>
                <a:ea typeface="等线" panose="02010600030101010101" pitchFamily="2" charset="-122"/>
                <a:cs typeface="+mn-cs"/>
              </a:endParaRPr>
            </a:p>
          </p:txBody>
        </p:sp>
        <p:sp>
          <p:nvSpPr>
            <p:cNvPr id="22" name="矩形 21">
              <a:extLst>
                <a:ext uri="{FF2B5EF4-FFF2-40B4-BE49-F238E27FC236}">
                  <a16:creationId xmlns="" xmlns:a16="http://schemas.microsoft.com/office/drawing/2014/main" id="{052E742E-A69A-4610-84C1-4A669BCB44DB}"/>
                </a:ext>
              </a:extLst>
            </p:cNvPr>
            <p:cNvSpPr/>
            <p:nvPr/>
          </p:nvSpPr>
          <p:spPr>
            <a:xfrm>
              <a:off x="449697" y="1499014"/>
              <a:ext cx="3980677" cy="644579"/>
            </a:xfrm>
            <a:prstGeom prst="rect">
              <a:avLst/>
            </a:prstGeom>
            <a:noFill/>
            <a:ln w="12700" cap="flat" cmpd="sng" algn="ctr">
              <a:noFill/>
              <a:prstDash val="solid"/>
              <a:miter lim="800000"/>
            </a:ln>
            <a:effectLst/>
          </p:spPr>
          <p:txBody>
            <a:bodyPr rtlCol="0" anchor="ctr"/>
            <a:lstStyle/>
            <a:p>
              <a:pPr lvl="0" algn="ctr">
                <a:defRPr/>
              </a:pPr>
              <a:r>
                <a:rPr lang="zh-CN" altLang="en-US" b="1" dirty="0">
                  <a:solidFill>
                    <a:srgbClr val="FF0000"/>
                  </a:solidFill>
                  <a:latin typeface="微软雅黑" panose="020B0503020204020204" pitchFamily="34" charset="-122"/>
                  <a:ea typeface="微软雅黑" panose="020B0503020204020204" pitchFamily="34" charset="-122"/>
                </a:rPr>
                <a:t>群众路线</a:t>
              </a:r>
            </a:p>
          </p:txBody>
        </p:sp>
      </p:grpSp>
      <p:grpSp>
        <p:nvGrpSpPr>
          <p:cNvPr id="23" name="组 14">
            <a:extLst>
              <a:ext uri="{FF2B5EF4-FFF2-40B4-BE49-F238E27FC236}">
                <a16:creationId xmlns="" xmlns:a16="http://schemas.microsoft.com/office/drawing/2014/main" id="{48CA074B-FFC7-4FF2-AEC9-488E070DF1A1}"/>
              </a:ext>
            </a:extLst>
          </p:cNvPr>
          <p:cNvGrpSpPr/>
          <p:nvPr/>
        </p:nvGrpSpPr>
        <p:grpSpPr>
          <a:xfrm>
            <a:off x="8173517" y="2785429"/>
            <a:ext cx="3056997" cy="3585448"/>
            <a:chOff x="449697" y="1499014"/>
            <a:chExt cx="3980677" cy="4317171"/>
          </a:xfrm>
        </p:grpSpPr>
        <p:sp>
          <p:nvSpPr>
            <p:cNvPr id="24" name="矩形 23">
              <a:extLst>
                <a:ext uri="{FF2B5EF4-FFF2-40B4-BE49-F238E27FC236}">
                  <a16:creationId xmlns="" xmlns:a16="http://schemas.microsoft.com/office/drawing/2014/main" id="{0FA831FB-EEAA-482E-A3CF-4299CA0E85C2}"/>
                </a:ext>
              </a:extLst>
            </p:cNvPr>
            <p:cNvSpPr/>
            <p:nvPr/>
          </p:nvSpPr>
          <p:spPr>
            <a:xfrm>
              <a:off x="449698" y="2143594"/>
              <a:ext cx="3980676" cy="3672591"/>
            </a:xfrm>
            <a:prstGeom prst="rect">
              <a:avLst/>
            </a:prstGeom>
            <a:no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prstClr val="white"/>
                </a:solidFill>
                <a:effectLst/>
                <a:uLnTx/>
                <a:uFillTx/>
                <a:latin typeface="Calibri"/>
                <a:ea typeface="等线" panose="02010600030101010101" pitchFamily="2" charset="-122"/>
                <a:cs typeface="+mn-cs"/>
              </a:endParaRPr>
            </a:p>
          </p:txBody>
        </p:sp>
        <p:sp>
          <p:nvSpPr>
            <p:cNvPr id="25" name="矩形 24">
              <a:extLst>
                <a:ext uri="{FF2B5EF4-FFF2-40B4-BE49-F238E27FC236}">
                  <a16:creationId xmlns="" xmlns:a16="http://schemas.microsoft.com/office/drawing/2014/main" id="{D36A2024-255C-44A5-A67C-A6034367EEAD}"/>
                </a:ext>
              </a:extLst>
            </p:cNvPr>
            <p:cNvSpPr/>
            <p:nvPr/>
          </p:nvSpPr>
          <p:spPr>
            <a:xfrm>
              <a:off x="449697" y="1499014"/>
              <a:ext cx="3980677" cy="644579"/>
            </a:xfrm>
            <a:prstGeom prst="rect">
              <a:avLst/>
            </a:prstGeom>
            <a:noFill/>
            <a:ln w="12700" cap="flat" cmpd="sng" algn="ctr">
              <a:noFill/>
              <a:prstDash val="solid"/>
              <a:miter lim="800000"/>
            </a:ln>
            <a:effectLst/>
          </p:spPr>
          <p:txBody>
            <a:bodyPr rtlCol="0" anchor="ctr"/>
            <a:lstStyle/>
            <a:p>
              <a:pPr lvl="0" algn="ctr">
                <a:defRPr/>
              </a:pPr>
              <a:r>
                <a:rPr lang="zh-CN" altLang="en-US" b="1" dirty="0">
                  <a:solidFill>
                    <a:srgbClr val="FF0000"/>
                  </a:solidFill>
                  <a:latin typeface="微软雅黑" panose="020B0503020204020204" pitchFamily="34" charset="-122"/>
                  <a:ea typeface="微软雅黑" panose="020B0503020204020204" pitchFamily="34" charset="-122"/>
                </a:rPr>
                <a:t>实践检验</a:t>
              </a:r>
            </a:p>
          </p:txBody>
        </p:sp>
      </p:grpSp>
      <p:sp>
        <p:nvSpPr>
          <p:cNvPr id="26" name="矩形 25">
            <a:extLst>
              <a:ext uri="{FF2B5EF4-FFF2-40B4-BE49-F238E27FC236}">
                <a16:creationId xmlns="" xmlns:a16="http://schemas.microsoft.com/office/drawing/2014/main" id="{D118271C-97D2-48BA-9670-260FD7DC0E00}"/>
              </a:ext>
            </a:extLst>
          </p:cNvPr>
          <p:cNvSpPr/>
          <p:nvPr/>
        </p:nvSpPr>
        <p:spPr>
          <a:xfrm>
            <a:off x="1301954" y="3816787"/>
            <a:ext cx="2691165" cy="1884618"/>
          </a:xfrm>
          <a:prstGeom prst="rect">
            <a:avLst/>
          </a:prstGeom>
          <a:noFill/>
          <a:ln>
            <a:noFill/>
          </a:ln>
        </p:spPr>
        <p:txBody>
          <a:bodyPr wrap="square" rtlCol="0">
            <a:spAutoFit/>
          </a:bodyPr>
          <a:lstStyle/>
          <a:p>
            <a:pPr algn="just">
              <a:lnSpc>
                <a:spcPct val="150000"/>
              </a:lnSpc>
              <a:spcAft>
                <a:spcPts val="500"/>
              </a:spcAft>
            </a:pPr>
            <a:r>
              <a:rPr lang="zh-CN" altLang="en-US" sz="2000" dirty="0">
                <a:latin typeface="微软雅黑" panose="020B0503020204020204" pitchFamily="34" charset="-122"/>
                <a:ea typeface="微软雅黑" panose="020B0503020204020204" pitchFamily="34" charset="-122"/>
              </a:rPr>
              <a:t>以党章为遵循，把党章规定的党员条件、义务、权利作为加强党性修养的根本准则；</a:t>
            </a:r>
            <a:endParaRPr lang="zh-CN" altLang="en-US" sz="2000" dirty="0">
              <a:solidFill>
                <a:srgbClr val="DA0000"/>
              </a:solidFill>
              <a:latin typeface="微软雅黑" panose="020B0503020204020204" pitchFamily="34" charset="-122"/>
              <a:ea typeface="微软雅黑" panose="020B0503020204020204" pitchFamily="34" charset="-122"/>
            </a:endParaRPr>
          </a:p>
        </p:txBody>
      </p:sp>
      <p:sp>
        <p:nvSpPr>
          <p:cNvPr id="27" name="矩形 26">
            <a:extLst>
              <a:ext uri="{FF2B5EF4-FFF2-40B4-BE49-F238E27FC236}">
                <a16:creationId xmlns="" xmlns:a16="http://schemas.microsoft.com/office/drawing/2014/main" id="{BC701D6A-1CC6-4109-9DE5-431963ECF641}"/>
              </a:ext>
            </a:extLst>
          </p:cNvPr>
          <p:cNvSpPr/>
          <p:nvPr/>
        </p:nvSpPr>
        <p:spPr>
          <a:xfrm>
            <a:off x="5005302" y="3711025"/>
            <a:ext cx="2578931" cy="2346283"/>
          </a:xfrm>
          <a:prstGeom prst="rect">
            <a:avLst/>
          </a:prstGeom>
          <a:noFill/>
          <a:ln>
            <a:noFill/>
          </a:ln>
        </p:spPr>
        <p:txBody>
          <a:bodyPr wrap="square" rtlCol="0">
            <a:spAutoFit/>
          </a:bodyPr>
          <a:lstStyle/>
          <a:p>
            <a:pPr algn="just">
              <a:lnSpc>
                <a:spcPct val="150000"/>
              </a:lnSpc>
              <a:spcAft>
                <a:spcPts val="500"/>
              </a:spcAft>
            </a:pPr>
            <a:r>
              <a:rPr lang="zh-CN" altLang="en-US" sz="2000" dirty="0">
                <a:latin typeface="微软雅黑" panose="020B0503020204020204" pitchFamily="34" charset="-122"/>
                <a:ea typeface="微软雅黑" panose="020B0503020204020204" pitchFamily="34" charset="-122"/>
              </a:rPr>
              <a:t>以群众为评判，践行党的群众路线，真心诚意为群众办好事、谋实事、解难事，力求做到群众满意；</a:t>
            </a:r>
            <a:endParaRPr lang="zh-CN" altLang="en-US" sz="2000" dirty="0">
              <a:solidFill>
                <a:srgbClr val="DA0000"/>
              </a:solidFill>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 xmlns:a16="http://schemas.microsoft.com/office/drawing/2014/main" id="{70F21263-A226-4BC6-8FEB-C3EB983223C2}"/>
              </a:ext>
            </a:extLst>
          </p:cNvPr>
          <p:cNvSpPr/>
          <p:nvPr/>
        </p:nvSpPr>
        <p:spPr>
          <a:xfrm>
            <a:off x="8280180" y="3761303"/>
            <a:ext cx="2843670" cy="1884618"/>
          </a:xfrm>
          <a:prstGeom prst="rect">
            <a:avLst/>
          </a:prstGeom>
          <a:ln>
            <a:noFill/>
          </a:ln>
        </p:spPr>
        <p:txBody>
          <a:bodyPr wrap="square">
            <a:spAutoFit/>
          </a:bodyPr>
          <a:lstStyle/>
          <a:p>
            <a:pPr>
              <a:lnSpc>
                <a:spcPct val="150000"/>
              </a:lnSpc>
              <a:spcBef>
                <a:spcPct val="0"/>
              </a:spcBef>
              <a:buFontTx/>
              <a:buNone/>
            </a:pPr>
            <a:r>
              <a:rPr lang="zh-CN" altLang="en-US" sz="2000" dirty="0">
                <a:latin typeface="微软雅黑" panose="020B0503020204020204" pitchFamily="34" charset="-122"/>
                <a:ea typeface="微软雅黑" panose="020B0503020204020204" pitchFamily="34" charset="-122"/>
              </a:rPr>
              <a:t>以实绩为检验，把自己从事的工作同实现党的奋斗目标紧密联系起来，努力创造一流的业绩。</a:t>
            </a:r>
            <a:endParaRPr lang="zh-CN" altLang="en-US" sz="2000" dirty="0">
              <a:solidFill>
                <a:srgbClr val="DA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2932932"/>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ppt_w</p:attrName>
                                        </p:attrNameLst>
                                      </p:cBhvr>
                                      <p:tavLst>
                                        <p:tav tm="0">
                                          <p:val>
                                            <p:fltVal val="0"/>
                                          </p:val>
                                        </p:tav>
                                        <p:tav tm="100000">
                                          <p:val>
                                            <p:strVal val="#ppt_w"/>
                                          </p:val>
                                        </p:tav>
                                      </p:tavLst>
                                    </p:anim>
                                    <p:anim calcmode="lin" valueType="num">
                                      <p:cBhvr>
                                        <p:cTn id="8" dur="500" fill="hold"/>
                                        <p:tgtEl>
                                          <p:spTgt spid="14"/>
                                        </p:tgtEl>
                                        <p:attrNameLst>
                                          <p:attrName>ppt_h</p:attrName>
                                        </p:attrNameLst>
                                      </p:cBhvr>
                                      <p:tavLst>
                                        <p:tav tm="0">
                                          <p:val>
                                            <p:fltVal val="0"/>
                                          </p:val>
                                        </p:tav>
                                        <p:tav tm="100000">
                                          <p:val>
                                            <p:strVal val="#ppt_h"/>
                                          </p:val>
                                        </p:tav>
                                      </p:tavLst>
                                    </p:anim>
                                    <p:animEffect transition="in" filter="fade">
                                      <p:cBhvr>
                                        <p:cTn id="9" dur="500"/>
                                        <p:tgtEl>
                                          <p:spTgt spid="14"/>
                                        </p:tgtEl>
                                      </p:cBhvr>
                                    </p:animEffect>
                                  </p:childTnLst>
                                </p:cTn>
                              </p:par>
                            </p:childTnLst>
                          </p:cTn>
                        </p:par>
                      </p:childTnLst>
                    </p:cTn>
                  </p:par>
                  <p:par>
                    <p:cTn id="10" fill="hold">
                      <p:stCondLst>
                        <p:cond delay="indefinite"/>
                      </p:stCondLst>
                      <p:childTnLst>
                        <p:par>
                          <p:cTn id="11" fill="hold">
                            <p:stCondLst>
                              <p:cond delay="0"/>
                            </p:stCondLst>
                            <p:childTnLst>
                              <p:par>
                                <p:cTn id="12" presetID="5" presetClass="entr" presetSubtype="10" fill="hold" nodeType="click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checkerboard(across)">
                                      <p:cBhvr>
                                        <p:cTn id="14" dur="500"/>
                                        <p:tgtEl>
                                          <p:spTgt spid="17"/>
                                        </p:tgtEl>
                                      </p:cBhvr>
                                    </p:animEffect>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checkerboard(across)">
                                      <p:cBhvr>
                                        <p:cTn id="19" dur="500"/>
                                        <p:tgtEl>
                                          <p:spTgt spid="20"/>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nodeType="click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checkerboard(across)">
                                      <p:cBhvr>
                                        <p:cTn id="24" dur="500"/>
                                        <p:tgtEl>
                                          <p:spTgt spid="23"/>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wipe(left)">
                                      <p:cBhvr>
                                        <p:cTn id="28" dur="350"/>
                                        <p:tgtEl>
                                          <p:spTgt spid="26"/>
                                        </p:tgtEl>
                                      </p:cBhvr>
                                    </p:animEffect>
                                  </p:childTnLst>
                                </p:cTn>
                              </p:par>
                            </p:childTnLst>
                          </p:cTn>
                        </p:par>
                        <p:par>
                          <p:cTn id="29" fill="hold">
                            <p:stCondLst>
                              <p:cond delay="850"/>
                            </p:stCondLst>
                            <p:childTnLst>
                              <p:par>
                                <p:cTn id="30" presetID="22" presetClass="entr" presetSubtype="8" fill="hold" grpId="0" nodeType="after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wipe(left)">
                                      <p:cBhvr>
                                        <p:cTn id="32" dur="350"/>
                                        <p:tgtEl>
                                          <p:spTgt spid="27"/>
                                        </p:tgtEl>
                                      </p:cBhvr>
                                    </p:animEffect>
                                  </p:childTnLst>
                                </p:cTn>
                              </p:par>
                            </p:childTnLst>
                          </p:cTn>
                        </p:par>
                        <p:par>
                          <p:cTn id="33" fill="hold">
                            <p:stCondLst>
                              <p:cond delay="1200"/>
                            </p:stCondLst>
                            <p:childTnLst>
                              <p:par>
                                <p:cTn id="34" presetID="22" presetClass="entr" presetSubtype="8" fill="hold" grpId="0"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wipe(left)">
                                      <p:cBhvr>
                                        <p:cTn id="36" dur="35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p:bldP spid="2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37323594-8422-44F7-8FA0-29EFDD615752}"/>
              </a:ext>
            </a:extLst>
          </p:cNvPr>
          <p:cNvGrpSpPr/>
          <p:nvPr/>
        </p:nvGrpSpPr>
        <p:grpSpPr>
          <a:xfrm>
            <a:off x="1085711" y="1497167"/>
            <a:ext cx="10258425" cy="1323439"/>
            <a:chOff x="3632199" y="1498599"/>
            <a:chExt cx="7881025" cy="1323439"/>
          </a:xfrm>
        </p:grpSpPr>
        <p:sp>
          <p:nvSpPr>
            <p:cNvPr id="11" name="圆角矩形 22">
              <a:extLst>
                <a:ext uri="{FF2B5EF4-FFF2-40B4-BE49-F238E27FC236}">
                  <a16:creationId xmlns="" xmlns:a16="http://schemas.microsoft.com/office/drawing/2014/main" id="{66579CE7-86FD-4355-B245-4CBCE5E6BE41}"/>
                </a:ext>
              </a:extLst>
            </p:cNvPr>
            <p:cNvSpPr/>
            <p:nvPr/>
          </p:nvSpPr>
          <p:spPr>
            <a:xfrm>
              <a:off x="3632199" y="1498599"/>
              <a:ext cx="7881025" cy="798287"/>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00"/>
                </a:solidFill>
              </a:endParaRPr>
            </a:p>
          </p:txBody>
        </p:sp>
        <p:sp>
          <p:nvSpPr>
            <p:cNvPr id="12" name="矩形 11">
              <a:extLst>
                <a:ext uri="{FF2B5EF4-FFF2-40B4-BE49-F238E27FC236}">
                  <a16:creationId xmlns="" xmlns:a16="http://schemas.microsoft.com/office/drawing/2014/main" id="{A858A260-E652-4E2E-B282-3FFC44919F29}"/>
                </a:ext>
              </a:extLst>
            </p:cNvPr>
            <p:cNvSpPr/>
            <p:nvPr/>
          </p:nvSpPr>
          <p:spPr>
            <a:xfrm>
              <a:off x="4302625" y="1498599"/>
              <a:ext cx="6891682" cy="1323439"/>
            </a:xfrm>
            <a:prstGeom prst="rect">
              <a:avLst/>
            </a:prstGeom>
          </p:spPr>
          <p:txBody>
            <a:bodyPr wrap="square">
              <a:spAutoFit/>
            </a:bodyPr>
            <a:lstStyle/>
            <a:p>
              <a:pPr algn="ctr">
                <a:defRPr/>
              </a:pPr>
              <a:r>
                <a:rPr lang="zh-CN" altLang="en-US" sz="4000" b="1" dirty="0">
                  <a:solidFill>
                    <a:srgbClr val="FF0000"/>
                  </a:solidFill>
                  <a:latin typeface="微软雅黑" panose="020B0503020204020204" pitchFamily="34" charset="-122"/>
                  <a:ea typeface="微软雅黑" panose="020B0503020204020204" pitchFamily="34" charset="-122"/>
                </a:rPr>
                <a:t>忠诚合格：对党忠诚的判断的标准</a:t>
              </a:r>
            </a:p>
            <a:p>
              <a:pPr lvl="0" algn="ctr">
                <a:defRPr/>
              </a:pPr>
              <a:endParaRPr lang="zh-CN" altLang="en-US" sz="4000" b="1" dirty="0">
                <a:solidFill>
                  <a:srgbClr val="FF0000"/>
                </a:solidFill>
                <a:latin typeface="微软雅黑" panose="020B0503020204020204" pitchFamily="34" charset="-122"/>
                <a:ea typeface="微软雅黑" panose="020B0503020204020204" pitchFamily="34" charset="-122"/>
              </a:endParaRPr>
            </a:p>
          </p:txBody>
        </p:sp>
      </p:grpSp>
      <p:sp>
        <p:nvSpPr>
          <p:cNvPr id="13" name="泪滴形 12">
            <a:extLst>
              <a:ext uri="{FF2B5EF4-FFF2-40B4-BE49-F238E27FC236}">
                <a16:creationId xmlns="" xmlns:a16="http://schemas.microsoft.com/office/drawing/2014/main" id="{8A1F35FD-A277-4366-8F02-CB644654F864}"/>
              </a:ext>
            </a:extLst>
          </p:cNvPr>
          <p:cNvSpPr/>
          <p:nvPr/>
        </p:nvSpPr>
        <p:spPr>
          <a:xfrm>
            <a:off x="3347026" y="2719670"/>
            <a:ext cx="736908" cy="736908"/>
          </a:xfrm>
          <a:prstGeom prst="teardrop">
            <a:avLst/>
          </a:prstGeom>
          <a:solidFill>
            <a:srgbClr val="C21B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4" name="文本框 13">
            <a:extLst>
              <a:ext uri="{FF2B5EF4-FFF2-40B4-BE49-F238E27FC236}">
                <a16:creationId xmlns="" xmlns:a16="http://schemas.microsoft.com/office/drawing/2014/main" id="{944BF646-D4BB-49B6-9045-8B276A9894BD}"/>
              </a:ext>
            </a:extLst>
          </p:cNvPr>
          <p:cNvSpPr txBox="1"/>
          <p:nvPr/>
        </p:nvSpPr>
        <p:spPr>
          <a:xfrm>
            <a:off x="3445624" y="2845930"/>
            <a:ext cx="780848" cy="430887"/>
          </a:xfrm>
          <a:prstGeom prst="rect">
            <a:avLst/>
          </a:prstGeom>
          <a:noFill/>
        </p:spPr>
        <p:txBody>
          <a:bodyPr wrap="square" rtlCol="0">
            <a:spAutoFit/>
          </a:bodyPr>
          <a:lstStyle/>
          <a:p>
            <a:r>
              <a:rPr lang="en-US" altLang="zh-CN" sz="2200">
                <a:solidFill>
                  <a:prstClr val="white"/>
                </a:solidFill>
                <a:latin typeface="微软雅黑" panose="020B0503020204020204" pitchFamily="34" charset="-122"/>
                <a:ea typeface="微软雅黑" panose="020B0503020204020204" pitchFamily="34" charset="-122"/>
              </a:rPr>
              <a:t>01</a:t>
            </a:r>
            <a:endParaRPr lang="zh-CN" altLang="en-US" sz="2200" dirty="0">
              <a:solidFill>
                <a:prstClr val="white"/>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FFDCC079-A524-418C-9D21-81BE011C19E4}"/>
              </a:ext>
            </a:extLst>
          </p:cNvPr>
          <p:cNvSpPr txBox="1"/>
          <p:nvPr/>
        </p:nvSpPr>
        <p:spPr>
          <a:xfrm>
            <a:off x="4320023" y="2682972"/>
            <a:ext cx="7726208" cy="828240"/>
          </a:xfrm>
          <a:prstGeom prst="rect">
            <a:avLst/>
          </a:prstGeom>
          <a:noFill/>
        </p:spPr>
        <p:txBody>
          <a:bodyPr wrap="square" rtlCol="0">
            <a:spAutoFit/>
          </a:bodyPr>
          <a:lstStyle/>
          <a:p>
            <a:r>
              <a:rPr lang="zh-CN" altLang="en-US" sz="2400" b="1" dirty="0">
                <a:solidFill>
                  <a:srgbClr val="C60000"/>
                </a:solidFill>
                <a:latin typeface="微软雅黑" panose="020B0503020204020204" pitchFamily="34" charset="-122"/>
                <a:ea typeface="微软雅黑" panose="020B0503020204020204" pitchFamily="34" charset="-122"/>
              </a:rPr>
              <a:t>精神维度</a:t>
            </a:r>
          </a:p>
          <a:p>
            <a:pPr algn="just">
              <a:lnSpc>
                <a:spcPct val="150000"/>
              </a:lnSpc>
              <a:spcAft>
                <a:spcPts val="500"/>
              </a:spcAft>
            </a:pPr>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讲政治、有信念，这是共产党人的精神维度</a:t>
            </a:r>
          </a:p>
        </p:txBody>
      </p:sp>
      <p:sp>
        <p:nvSpPr>
          <p:cNvPr id="16" name="泪滴形 15">
            <a:extLst>
              <a:ext uri="{FF2B5EF4-FFF2-40B4-BE49-F238E27FC236}">
                <a16:creationId xmlns="" xmlns:a16="http://schemas.microsoft.com/office/drawing/2014/main" id="{26E387B3-4118-4486-A1FA-14A991691E2B}"/>
              </a:ext>
            </a:extLst>
          </p:cNvPr>
          <p:cNvSpPr/>
          <p:nvPr/>
        </p:nvSpPr>
        <p:spPr>
          <a:xfrm>
            <a:off x="4155860" y="3610846"/>
            <a:ext cx="736908" cy="736908"/>
          </a:xfrm>
          <a:prstGeom prst="teardrop">
            <a:avLst/>
          </a:prstGeom>
          <a:solidFill>
            <a:srgbClr val="C21B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7" name="文本框 16">
            <a:extLst>
              <a:ext uri="{FF2B5EF4-FFF2-40B4-BE49-F238E27FC236}">
                <a16:creationId xmlns="" xmlns:a16="http://schemas.microsoft.com/office/drawing/2014/main" id="{A5FB4113-156D-4526-A76E-01A12AD0D6D8}"/>
              </a:ext>
            </a:extLst>
          </p:cNvPr>
          <p:cNvSpPr txBox="1"/>
          <p:nvPr/>
        </p:nvSpPr>
        <p:spPr>
          <a:xfrm>
            <a:off x="4229964" y="3763856"/>
            <a:ext cx="780848" cy="430887"/>
          </a:xfrm>
          <a:prstGeom prst="rect">
            <a:avLst/>
          </a:prstGeom>
          <a:noFill/>
        </p:spPr>
        <p:txBody>
          <a:bodyPr wrap="square" rtlCol="0">
            <a:spAutoFit/>
          </a:bodyPr>
          <a:lstStyle/>
          <a:p>
            <a:r>
              <a:rPr lang="en-US" altLang="zh-CN" sz="2200">
                <a:solidFill>
                  <a:prstClr val="white"/>
                </a:solidFill>
                <a:latin typeface="微软雅黑" panose="020B0503020204020204" pitchFamily="34" charset="-122"/>
                <a:ea typeface="微软雅黑" panose="020B0503020204020204" pitchFamily="34" charset="-122"/>
              </a:rPr>
              <a:t>02</a:t>
            </a:r>
            <a:endParaRPr lang="zh-CN" altLang="en-US" sz="2200" dirty="0">
              <a:solidFill>
                <a:prstClr val="white"/>
              </a:solidFill>
              <a:latin typeface="微软雅黑" panose="020B0503020204020204" pitchFamily="34" charset="-122"/>
              <a:ea typeface="微软雅黑" panose="020B0503020204020204" pitchFamily="34" charset="-122"/>
            </a:endParaRPr>
          </a:p>
        </p:txBody>
      </p:sp>
      <p:sp>
        <p:nvSpPr>
          <p:cNvPr id="18" name="泪滴形 17">
            <a:extLst>
              <a:ext uri="{FF2B5EF4-FFF2-40B4-BE49-F238E27FC236}">
                <a16:creationId xmlns="" xmlns:a16="http://schemas.microsoft.com/office/drawing/2014/main" id="{5C718170-1088-422F-A891-FFE079AC35CA}"/>
              </a:ext>
            </a:extLst>
          </p:cNvPr>
          <p:cNvSpPr/>
          <p:nvPr/>
        </p:nvSpPr>
        <p:spPr>
          <a:xfrm>
            <a:off x="3347026" y="4624869"/>
            <a:ext cx="736908" cy="736908"/>
          </a:xfrm>
          <a:prstGeom prst="teardrop">
            <a:avLst/>
          </a:prstGeom>
          <a:solidFill>
            <a:srgbClr val="C21B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19" name="文本框 18">
            <a:extLst>
              <a:ext uri="{FF2B5EF4-FFF2-40B4-BE49-F238E27FC236}">
                <a16:creationId xmlns="" xmlns:a16="http://schemas.microsoft.com/office/drawing/2014/main" id="{6C0C3A55-C30E-43EA-A243-FFB85D14987A}"/>
              </a:ext>
            </a:extLst>
          </p:cNvPr>
          <p:cNvSpPr txBox="1"/>
          <p:nvPr/>
        </p:nvSpPr>
        <p:spPr>
          <a:xfrm>
            <a:off x="3475319" y="4751130"/>
            <a:ext cx="780848" cy="430887"/>
          </a:xfrm>
          <a:prstGeom prst="rect">
            <a:avLst/>
          </a:prstGeom>
          <a:noFill/>
        </p:spPr>
        <p:txBody>
          <a:bodyPr wrap="square" rtlCol="0">
            <a:spAutoFit/>
          </a:bodyPr>
          <a:lstStyle/>
          <a:p>
            <a:r>
              <a:rPr lang="en-US" altLang="zh-CN" sz="2200">
                <a:solidFill>
                  <a:prstClr val="white"/>
                </a:solidFill>
                <a:latin typeface="微软雅黑" panose="020B0503020204020204" pitchFamily="34" charset="-122"/>
                <a:ea typeface="微软雅黑" panose="020B0503020204020204" pitchFamily="34" charset="-122"/>
              </a:rPr>
              <a:t>03</a:t>
            </a:r>
            <a:endParaRPr lang="zh-CN" altLang="en-US" sz="2200" dirty="0">
              <a:solidFill>
                <a:prstClr val="white"/>
              </a:solidFill>
              <a:latin typeface="微软雅黑" panose="020B0503020204020204" pitchFamily="34" charset="-122"/>
              <a:ea typeface="微软雅黑" panose="020B0503020204020204" pitchFamily="34" charset="-122"/>
            </a:endParaRPr>
          </a:p>
        </p:txBody>
      </p:sp>
      <p:sp>
        <p:nvSpPr>
          <p:cNvPr id="20" name="泪滴形 19">
            <a:extLst>
              <a:ext uri="{FF2B5EF4-FFF2-40B4-BE49-F238E27FC236}">
                <a16:creationId xmlns="" xmlns:a16="http://schemas.microsoft.com/office/drawing/2014/main" id="{CCBD5382-9003-4729-9B55-31F3EB7AF5AF}"/>
              </a:ext>
            </a:extLst>
          </p:cNvPr>
          <p:cNvSpPr/>
          <p:nvPr/>
        </p:nvSpPr>
        <p:spPr>
          <a:xfrm>
            <a:off x="4155860" y="5770045"/>
            <a:ext cx="736908" cy="736908"/>
          </a:xfrm>
          <a:prstGeom prst="teardrop">
            <a:avLst/>
          </a:prstGeom>
          <a:solidFill>
            <a:srgbClr val="C21B2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endParaRPr>
          </a:p>
        </p:txBody>
      </p:sp>
      <p:sp>
        <p:nvSpPr>
          <p:cNvPr id="21" name="文本框 20">
            <a:extLst>
              <a:ext uri="{FF2B5EF4-FFF2-40B4-BE49-F238E27FC236}">
                <a16:creationId xmlns="" xmlns:a16="http://schemas.microsoft.com/office/drawing/2014/main" id="{935F7C28-8A62-4B8D-929C-2CF9312CD3D1}"/>
              </a:ext>
            </a:extLst>
          </p:cNvPr>
          <p:cNvSpPr txBox="1"/>
          <p:nvPr/>
        </p:nvSpPr>
        <p:spPr>
          <a:xfrm>
            <a:off x="4284153" y="5896306"/>
            <a:ext cx="780848" cy="430887"/>
          </a:xfrm>
          <a:prstGeom prst="rect">
            <a:avLst/>
          </a:prstGeom>
          <a:noFill/>
        </p:spPr>
        <p:txBody>
          <a:bodyPr wrap="square" rtlCol="0">
            <a:spAutoFit/>
          </a:bodyPr>
          <a:lstStyle/>
          <a:p>
            <a:r>
              <a:rPr lang="en-US" altLang="zh-CN" sz="2200">
                <a:solidFill>
                  <a:prstClr val="white"/>
                </a:solidFill>
                <a:latin typeface="微软雅黑" panose="020B0503020204020204" pitchFamily="34" charset="-122"/>
                <a:ea typeface="微软雅黑" panose="020B0503020204020204" pitchFamily="34" charset="-122"/>
              </a:rPr>
              <a:t>04</a:t>
            </a:r>
            <a:endParaRPr lang="zh-CN" altLang="en-US" sz="2200" dirty="0">
              <a:solidFill>
                <a:prstClr val="white"/>
              </a:solidFill>
              <a:latin typeface="微软雅黑" panose="020B0503020204020204" pitchFamily="34" charset="-122"/>
              <a:ea typeface="微软雅黑" panose="020B0503020204020204" pitchFamily="34" charset="-122"/>
            </a:endParaRPr>
          </a:p>
        </p:txBody>
      </p:sp>
      <p:sp>
        <p:nvSpPr>
          <p:cNvPr id="22" name="文本框 21">
            <a:extLst>
              <a:ext uri="{FF2B5EF4-FFF2-40B4-BE49-F238E27FC236}">
                <a16:creationId xmlns="" xmlns:a16="http://schemas.microsoft.com/office/drawing/2014/main" id="{6A5E27BC-B233-4DA2-97B4-A39BD818333E}"/>
              </a:ext>
            </a:extLst>
          </p:cNvPr>
          <p:cNvSpPr txBox="1"/>
          <p:nvPr/>
        </p:nvSpPr>
        <p:spPr>
          <a:xfrm>
            <a:off x="5065001" y="3637473"/>
            <a:ext cx="7726208" cy="738664"/>
          </a:xfrm>
          <a:prstGeom prst="rect">
            <a:avLst/>
          </a:prstGeom>
          <a:noFill/>
        </p:spPr>
        <p:txBody>
          <a:bodyPr wrap="square" rtlCol="0">
            <a:spAutoFit/>
          </a:bodyPr>
          <a:lstStyle/>
          <a:p>
            <a:r>
              <a:rPr lang="zh-CN" altLang="en-US" sz="2400" b="1" dirty="0">
                <a:solidFill>
                  <a:srgbClr val="C60000"/>
                </a:solidFill>
                <a:latin typeface="微软雅黑" panose="020B0503020204020204" pitchFamily="34" charset="-122"/>
                <a:ea typeface="微软雅黑" panose="020B0503020204020204" pitchFamily="34" charset="-122"/>
              </a:rPr>
              <a:t>行为准则</a:t>
            </a:r>
            <a:endParaRPr lang="en-US" altLang="zh-CN" sz="2400" b="1" dirty="0">
              <a:solidFill>
                <a:srgbClr val="C60000"/>
              </a:solidFill>
              <a:latin typeface="微软雅黑" panose="020B0503020204020204" pitchFamily="34" charset="-122"/>
              <a:ea typeface="微软雅黑" panose="020B0503020204020204" pitchFamily="34" charset="-122"/>
            </a:endParaRPr>
          </a:p>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讲规矩、有纪律，这是共产党人的行为准则</a:t>
            </a:r>
          </a:p>
        </p:txBody>
      </p:sp>
      <p:sp>
        <p:nvSpPr>
          <p:cNvPr id="23" name="文本框 22">
            <a:extLst>
              <a:ext uri="{FF2B5EF4-FFF2-40B4-BE49-F238E27FC236}">
                <a16:creationId xmlns="" xmlns:a16="http://schemas.microsoft.com/office/drawing/2014/main" id="{29F39CA8-87CC-41A2-8CA9-41FE9E7B9053}"/>
              </a:ext>
            </a:extLst>
          </p:cNvPr>
          <p:cNvSpPr txBox="1"/>
          <p:nvPr/>
        </p:nvSpPr>
        <p:spPr>
          <a:xfrm>
            <a:off x="4320023" y="4585155"/>
            <a:ext cx="7726208" cy="738664"/>
          </a:xfrm>
          <a:prstGeom prst="rect">
            <a:avLst/>
          </a:prstGeom>
          <a:noFill/>
        </p:spPr>
        <p:txBody>
          <a:bodyPr wrap="square" rtlCol="0">
            <a:spAutoFit/>
          </a:bodyPr>
          <a:lstStyle/>
          <a:p>
            <a:r>
              <a:rPr lang="zh-CN" altLang="en-US" sz="2400" b="1" dirty="0">
                <a:solidFill>
                  <a:srgbClr val="C60000"/>
                </a:solidFill>
                <a:latin typeface="微软雅黑" panose="020B0503020204020204" pitchFamily="34" charset="-122"/>
                <a:ea typeface="微软雅黑" panose="020B0503020204020204" pitchFamily="34" charset="-122"/>
              </a:rPr>
              <a:t>情趣修养</a:t>
            </a:r>
            <a:endParaRPr lang="en-US" altLang="zh-CN" sz="2400" b="1" dirty="0">
              <a:solidFill>
                <a:srgbClr val="C60000"/>
              </a:solidFill>
              <a:latin typeface="微软雅黑" panose="020B0503020204020204" pitchFamily="34" charset="-122"/>
              <a:ea typeface="微软雅黑" panose="020B0503020204020204" pitchFamily="34" charset="-122"/>
            </a:endParaRPr>
          </a:p>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讲道德、有品行，这是共产党人的情趣修养</a:t>
            </a:r>
          </a:p>
        </p:txBody>
      </p:sp>
      <p:sp>
        <p:nvSpPr>
          <p:cNvPr id="24" name="文本框 23">
            <a:extLst>
              <a:ext uri="{FF2B5EF4-FFF2-40B4-BE49-F238E27FC236}">
                <a16:creationId xmlns="" xmlns:a16="http://schemas.microsoft.com/office/drawing/2014/main" id="{758ABB79-5251-4841-872F-48BEC88006B4}"/>
              </a:ext>
            </a:extLst>
          </p:cNvPr>
          <p:cNvSpPr txBox="1"/>
          <p:nvPr/>
        </p:nvSpPr>
        <p:spPr>
          <a:xfrm>
            <a:off x="5065001" y="5725436"/>
            <a:ext cx="7726208" cy="738664"/>
          </a:xfrm>
          <a:prstGeom prst="rect">
            <a:avLst/>
          </a:prstGeom>
          <a:noFill/>
        </p:spPr>
        <p:txBody>
          <a:bodyPr wrap="square" rtlCol="0">
            <a:spAutoFit/>
          </a:bodyPr>
          <a:lstStyle/>
          <a:p>
            <a:r>
              <a:rPr lang="zh-CN" altLang="en-US" sz="2400" b="1" dirty="0">
                <a:solidFill>
                  <a:srgbClr val="C60000"/>
                </a:solidFill>
                <a:latin typeface="微软雅黑" panose="020B0503020204020204" pitchFamily="34" charset="-122"/>
                <a:ea typeface="微软雅黑" panose="020B0503020204020204" pitchFamily="34" charset="-122"/>
              </a:rPr>
              <a:t>不懈追求</a:t>
            </a:r>
            <a:endParaRPr lang="en-US" altLang="zh-CN" sz="2400" b="1" dirty="0">
              <a:solidFill>
                <a:srgbClr val="C60000"/>
              </a:solidFill>
              <a:latin typeface="微软雅黑" panose="020B0503020204020204" pitchFamily="34" charset="-122"/>
              <a:ea typeface="微软雅黑" panose="020B0503020204020204" pitchFamily="34" charset="-122"/>
            </a:endParaRPr>
          </a:p>
          <a:p>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讲奉献、有作为，这是共产党人的不懈追求</a:t>
            </a:r>
          </a:p>
        </p:txBody>
      </p:sp>
    </p:spTree>
    <p:extLst>
      <p:ext uri="{BB962C8B-B14F-4D97-AF65-F5344CB8AC3E}">
        <p14:creationId xmlns:p14="http://schemas.microsoft.com/office/powerpoint/2010/main" val="2874602179"/>
      </p:ext>
    </p:extLst>
  </p:cSld>
  <p:clrMapOvr>
    <a:masterClrMapping/>
  </p:clrMapOvr>
  <p:transition spd="slow"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2" presetClass="entr" presetSubtype="1" fill="hold" grpId="0" nodeType="afterEffect" p14:presetBounceEnd="62000">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14:bounceEnd="62000">
                                          <p:cBhvr additive="base">
                                            <p:cTn id="18" dur="500" fill="hold"/>
                                            <p:tgtEl>
                                              <p:spTgt spid="14"/>
                                            </p:tgtEl>
                                            <p:attrNameLst>
                                              <p:attrName>ppt_x</p:attrName>
                                            </p:attrNameLst>
                                          </p:cBhvr>
                                          <p:tavLst>
                                            <p:tav tm="0">
                                              <p:val>
                                                <p:strVal val="#ppt_x"/>
                                              </p:val>
                                            </p:tav>
                                            <p:tav tm="100000">
                                              <p:val>
                                                <p:strVal val="#ppt_x"/>
                                              </p:val>
                                            </p:tav>
                                          </p:tavLst>
                                        </p:anim>
                                        <p:anim calcmode="lin" valueType="num" p14:bounceEnd="62000">
                                          <p:cBhvr additive="base">
                                            <p:cTn id="19" dur="500" fill="hold"/>
                                            <p:tgtEl>
                                              <p:spTgt spid="14"/>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 presetClass="entr" presetSubtype="1" fill="hold" grpId="0" nodeType="afterEffect" p14:presetBounceEnd="62000">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14:bounceEnd="62000">
                                          <p:cBhvr additive="base">
                                            <p:cTn id="32" dur="500" fill="hold"/>
                                            <p:tgtEl>
                                              <p:spTgt spid="17"/>
                                            </p:tgtEl>
                                            <p:attrNameLst>
                                              <p:attrName>ppt_x</p:attrName>
                                            </p:attrNameLst>
                                          </p:cBhvr>
                                          <p:tavLst>
                                            <p:tav tm="0">
                                              <p:val>
                                                <p:strVal val="#ppt_x"/>
                                              </p:val>
                                            </p:tav>
                                            <p:tav tm="100000">
                                              <p:val>
                                                <p:strVal val="#ppt_x"/>
                                              </p:val>
                                            </p:tav>
                                          </p:tavLst>
                                        </p:anim>
                                        <p:anim calcmode="lin" valueType="num" p14:bounceEnd="62000">
                                          <p:cBhvr additive="base">
                                            <p:cTn id="33" dur="500" fill="hold"/>
                                            <p:tgtEl>
                                              <p:spTgt spid="17"/>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 presetClass="entr" presetSubtype="1" fill="hold" grpId="0" nodeType="afterEffect" p14:presetBounceEnd="62000">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14:bounceEnd="62000">
                                          <p:cBhvr additive="base">
                                            <p:cTn id="42" dur="500" fill="hold"/>
                                            <p:tgtEl>
                                              <p:spTgt spid="19"/>
                                            </p:tgtEl>
                                            <p:attrNameLst>
                                              <p:attrName>ppt_x</p:attrName>
                                            </p:attrNameLst>
                                          </p:cBhvr>
                                          <p:tavLst>
                                            <p:tav tm="0">
                                              <p:val>
                                                <p:strVal val="#ppt_x"/>
                                              </p:val>
                                            </p:tav>
                                            <p:tav tm="100000">
                                              <p:val>
                                                <p:strVal val="#ppt_x"/>
                                              </p:val>
                                            </p:tav>
                                          </p:tavLst>
                                        </p:anim>
                                        <p:anim calcmode="lin" valueType="num" p14:bounceEnd="62000">
                                          <p:cBhvr additive="base">
                                            <p:cTn id="43" dur="500" fill="hold"/>
                                            <p:tgtEl>
                                              <p:spTgt spid="19"/>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 presetClass="entr" presetSubtype="1" fill="hold" grpId="0" nodeType="afterEffect" p14:presetBounceEnd="62000">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14:bounceEnd="62000">
                                          <p:cBhvr additive="base">
                                            <p:cTn id="52" dur="500" fill="hold"/>
                                            <p:tgtEl>
                                              <p:spTgt spid="21"/>
                                            </p:tgtEl>
                                            <p:attrNameLst>
                                              <p:attrName>ppt_x</p:attrName>
                                            </p:attrNameLst>
                                          </p:cBhvr>
                                          <p:tavLst>
                                            <p:tav tm="0">
                                              <p:val>
                                                <p:strVal val="#ppt_x"/>
                                              </p:val>
                                            </p:tav>
                                            <p:tav tm="100000">
                                              <p:val>
                                                <p:strVal val="#ppt_x"/>
                                              </p:val>
                                            </p:tav>
                                          </p:tavLst>
                                        </p:anim>
                                        <p:anim calcmode="lin" valueType="num" p14:bounceEnd="62000">
                                          <p:cBhvr additive="base">
                                            <p:cTn id="53" dur="500" fill="hold"/>
                                            <p:tgtEl>
                                              <p:spTgt spid="21"/>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childTnLst>
                              </p:cTn>
                            </p:par>
                            <p:par>
                              <p:cTn id="62" fill="hold">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left)">
                                          <p:cBhvr>
                                            <p:cTn id="6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animBg="1"/>
          <p:bldP spid="17" grpId="0"/>
          <p:bldP spid="18" grpId="0" animBg="1"/>
          <p:bldP spid="19" grpId="0"/>
          <p:bldP spid="20" grpId="0" animBg="1"/>
          <p:bldP spid="21" grpId="0"/>
          <p:bldP spid="22" grpId="0"/>
          <p:bldP spid="23" grpId="0"/>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par>
                              <p:cTn id="15" fill="hold">
                                <p:stCondLst>
                                  <p:cond delay="1000"/>
                                </p:stCondLst>
                                <p:childTnLst>
                                  <p:par>
                                    <p:cTn id="16" presetID="2" presetClass="entr" presetSubtype="1"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additive="base">
                                            <p:cTn id="18" dur="500" fill="hold"/>
                                            <p:tgtEl>
                                              <p:spTgt spid="14"/>
                                            </p:tgtEl>
                                            <p:attrNameLst>
                                              <p:attrName>ppt_x</p:attrName>
                                            </p:attrNameLst>
                                          </p:cBhvr>
                                          <p:tavLst>
                                            <p:tav tm="0">
                                              <p:val>
                                                <p:strVal val="#ppt_x"/>
                                              </p:val>
                                            </p:tav>
                                            <p:tav tm="100000">
                                              <p:val>
                                                <p:strVal val="#ppt_x"/>
                                              </p:val>
                                            </p:tav>
                                          </p:tavLst>
                                        </p:anim>
                                        <p:anim calcmode="lin" valueType="num">
                                          <p:cBhvr additive="base">
                                            <p:cTn id="19" dur="500" fill="hold"/>
                                            <p:tgtEl>
                                              <p:spTgt spid="14"/>
                                            </p:tgtEl>
                                            <p:attrNameLst>
                                              <p:attrName>ppt_y</p:attrName>
                                            </p:attrNameLst>
                                          </p:cBhvr>
                                          <p:tavLst>
                                            <p:tav tm="0">
                                              <p:val>
                                                <p:strVal val="0-#ppt_h/2"/>
                                              </p:val>
                                            </p:tav>
                                            <p:tav tm="100000">
                                              <p:val>
                                                <p:strVal val="#ppt_y"/>
                                              </p:val>
                                            </p:tav>
                                          </p:tavLst>
                                        </p:anim>
                                      </p:childTnLst>
                                    </p:cTn>
                                  </p:par>
                                </p:childTnLst>
                              </p:cTn>
                            </p:par>
                            <p:par>
                              <p:cTn id="20" fill="hold">
                                <p:stCondLst>
                                  <p:cond delay="150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000"/>
                                </p:stCondLst>
                                <p:childTnLst>
                                  <p:par>
                                    <p:cTn id="25" presetID="23"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childTnLst>
                                    </p:cTn>
                                  </p:par>
                                </p:childTnLst>
                              </p:cTn>
                            </p:par>
                            <p:par>
                              <p:cTn id="29" fill="hold">
                                <p:stCondLst>
                                  <p:cond delay="2500"/>
                                </p:stCondLst>
                                <p:childTnLst>
                                  <p:par>
                                    <p:cTn id="30" presetID="2" presetClass="entr" presetSubtype="1" fill="hold" grpId="0" nodeType="afterEffect">
                                      <p:stCondLst>
                                        <p:cond delay="0"/>
                                      </p:stCondLst>
                                      <p:childTnLst>
                                        <p:set>
                                          <p:cBhvr>
                                            <p:cTn id="31" dur="1" fill="hold">
                                              <p:stCondLst>
                                                <p:cond delay="0"/>
                                              </p:stCondLst>
                                            </p:cTn>
                                            <p:tgtEl>
                                              <p:spTgt spid="17"/>
                                            </p:tgtEl>
                                            <p:attrNameLst>
                                              <p:attrName>style.visibility</p:attrName>
                                            </p:attrNameLst>
                                          </p:cBhvr>
                                          <p:to>
                                            <p:strVal val="visible"/>
                                          </p:to>
                                        </p:set>
                                        <p:anim calcmode="lin" valueType="num">
                                          <p:cBhvr additive="base">
                                            <p:cTn id="32" dur="500" fill="hold"/>
                                            <p:tgtEl>
                                              <p:spTgt spid="17"/>
                                            </p:tgtEl>
                                            <p:attrNameLst>
                                              <p:attrName>ppt_x</p:attrName>
                                            </p:attrNameLst>
                                          </p:cBhvr>
                                          <p:tavLst>
                                            <p:tav tm="0">
                                              <p:val>
                                                <p:strVal val="#ppt_x"/>
                                              </p:val>
                                            </p:tav>
                                            <p:tav tm="100000">
                                              <p:val>
                                                <p:strVal val="#ppt_x"/>
                                              </p:val>
                                            </p:tav>
                                          </p:tavLst>
                                        </p:anim>
                                        <p:anim calcmode="lin" valueType="num">
                                          <p:cBhvr additive="base">
                                            <p:cTn id="33" dur="500" fill="hold"/>
                                            <p:tgtEl>
                                              <p:spTgt spid="17"/>
                                            </p:tgtEl>
                                            <p:attrNameLst>
                                              <p:attrName>ppt_y</p:attrName>
                                            </p:attrNameLst>
                                          </p:cBhvr>
                                          <p:tavLst>
                                            <p:tav tm="0">
                                              <p:val>
                                                <p:strVal val="0-#ppt_h/2"/>
                                              </p:val>
                                            </p:tav>
                                            <p:tav tm="100000">
                                              <p:val>
                                                <p:strVal val="#ppt_y"/>
                                              </p:val>
                                            </p:tav>
                                          </p:tavLst>
                                        </p:anim>
                                      </p:childTnLst>
                                    </p:cTn>
                                  </p:par>
                                </p:childTnLst>
                              </p:cTn>
                            </p:par>
                            <p:par>
                              <p:cTn id="34" fill="hold">
                                <p:stCondLst>
                                  <p:cond delay="3000"/>
                                </p:stCondLst>
                                <p:childTnLst>
                                  <p:par>
                                    <p:cTn id="35" presetID="23" presetClass="entr" presetSubtype="16" fill="hold" grpId="0" nodeType="after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p:cTn id="37" dur="500" fill="hold"/>
                                            <p:tgtEl>
                                              <p:spTgt spid="18"/>
                                            </p:tgtEl>
                                            <p:attrNameLst>
                                              <p:attrName>ppt_w</p:attrName>
                                            </p:attrNameLst>
                                          </p:cBhvr>
                                          <p:tavLst>
                                            <p:tav tm="0">
                                              <p:val>
                                                <p:fltVal val="0"/>
                                              </p:val>
                                            </p:tav>
                                            <p:tav tm="100000">
                                              <p:val>
                                                <p:strVal val="#ppt_w"/>
                                              </p:val>
                                            </p:tav>
                                          </p:tavLst>
                                        </p:anim>
                                        <p:anim calcmode="lin" valueType="num">
                                          <p:cBhvr>
                                            <p:cTn id="38" dur="500" fill="hold"/>
                                            <p:tgtEl>
                                              <p:spTgt spid="18"/>
                                            </p:tgtEl>
                                            <p:attrNameLst>
                                              <p:attrName>ppt_h</p:attrName>
                                            </p:attrNameLst>
                                          </p:cBhvr>
                                          <p:tavLst>
                                            <p:tav tm="0">
                                              <p:val>
                                                <p:fltVal val="0"/>
                                              </p:val>
                                            </p:tav>
                                            <p:tav tm="100000">
                                              <p:val>
                                                <p:strVal val="#ppt_h"/>
                                              </p:val>
                                            </p:tav>
                                          </p:tavLst>
                                        </p:anim>
                                      </p:childTnLst>
                                    </p:cTn>
                                  </p:par>
                                </p:childTnLst>
                              </p:cTn>
                            </p:par>
                            <p:par>
                              <p:cTn id="39" fill="hold">
                                <p:stCondLst>
                                  <p:cond delay="3500"/>
                                </p:stCondLst>
                                <p:childTnLst>
                                  <p:par>
                                    <p:cTn id="40" presetID="2" presetClass="entr" presetSubtype="1"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ppt_x"/>
                                              </p:val>
                                            </p:tav>
                                            <p:tav tm="100000">
                                              <p:val>
                                                <p:strVal val="#ppt_x"/>
                                              </p:val>
                                            </p:tav>
                                          </p:tavLst>
                                        </p:anim>
                                        <p:anim calcmode="lin" valueType="num">
                                          <p:cBhvr additive="base">
                                            <p:cTn id="43" dur="500" fill="hold"/>
                                            <p:tgtEl>
                                              <p:spTgt spid="19"/>
                                            </p:tgtEl>
                                            <p:attrNameLst>
                                              <p:attrName>ppt_y</p:attrName>
                                            </p:attrNameLst>
                                          </p:cBhvr>
                                          <p:tavLst>
                                            <p:tav tm="0">
                                              <p:val>
                                                <p:strVal val="0-#ppt_h/2"/>
                                              </p:val>
                                            </p:tav>
                                            <p:tav tm="100000">
                                              <p:val>
                                                <p:strVal val="#ppt_y"/>
                                              </p:val>
                                            </p:tav>
                                          </p:tavLst>
                                        </p:anim>
                                      </p:childTnLst>
                                    </p:cTn>
                                  </p:par>
                                </p:childTnLst>
                              </p:cTn>
                            </p:par>
                            <p:par>
                              <p:cTn id="44" fill="hold">
                                <p:stCondLst>
                                  <p:cond delay="4000"/>
                                </p:stCondLst>
                                <p:childTnLst>
                                  <p:par>
                                    <p:cTn id="45" presetID="23" presetClass="entr" presetSubtype="16"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500" fill="hold"/>
                                            <p:tgtEl>
                                              <p:spTgt spid="20"/>
                                            </p:tgtEl>
                                            <p:attrNameLst>
                                              <p:attrName>ppt_w</p:attrName>
                                            </p:attrNameLst>
                                          </p:cBhvr>
                                          <p:tavLst>
                                            <p:tav tm="0">
                                              <p:val>
                                                <p:fltVal val="0"/>
                                              </p:val>
                                            </p:tav>
                                            <p:tav tm="100000">
                                              <p:val>
                                                <p:strVal val="#ppt_w"/>
                                              </p:val>
                                            </p:tav>
                                          </p:tavLst>
                                        </p:anim>
                                        <p:anim calcmode="lin" valueType="num">
                                          <p:cBhvr>
                                            <p:cTn id="48" dur="500" fill="hold"/>
                                            <p:tgtEl>
                                              <p:spTgt spid="20"/>
                                            </p:tgtEl>
                                            <p:attrNameLst>
                                              <p:attrName>ppt_h</p:attrName>
                                            </p:attrNameLst>
                                          </p:cBhvr>
                                          <p:tavLst>
                                            <p:tav tm="0">
                                              <p:val>
                                                <p:fltVal val="0"/>
                                              </p:val>
                                            </p:tav>
                                            <p:tav tm="100000">
                                              <p:val>
                                                <p:strVal val="#ppt_h"/>
                                              </p:val>
                                            </p:tav>
                                          </p:tavLst>
                                        </p:anim>
                                      </p:childTnLst>
                                    </p:cTn>
                                  </p:par>
                                </p:childTnLst>
                              </p:cTn>
                            </p:par>
                            <p:par>
                              <p:cTn id="49" fill="hold">
                                <p:stCondLst>
                                  <p:cond delay="4500"/>
                                </p:stCondLst>
                                <p:childTnLst>
                                  <p:par>
                                    <p:cTn id="50" presetID="2" presetClass="entr" presetSubtype="1" fill="hold" grpId="0" nodeType="after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additive="base">
                                            <p:cTn id="52" dur="500" fill="hold"/>
                                            <p:tgtEl>
                                              <p:spTgt spid="21"/>
                                            </p:tgtEl>
                                            <p:attrNameLst>
                                              <p:attrName>ppt_x</p:attrName>
                                            </p:attrNameLst>
                                          </p:cBhvr>
                                          <p:tavLst>
                                            <p:tav tm="0">
                                              <p:val>
                                                <p:strVal val="#ppt_x"/>
                                              </p:val>
                                            </p:tav>
                                            <p:tav tm="100000">
                                              <p:val>
                                                <p:strVal val="#ppt_x"/>
                                              </p:val>
                                            </p:tav>
                                          </p:tavLst>
                                        </p:anim>
                                        <p:anim calcmode="lin" valueType="num">
                                          <p:cBhvr additive="base">
                                            <p:cTn id="53" dur="500" fill="hold"/>
                                            <p:tgtEl>
                                              <p:spTgt spid="21"/>
                                            </p:tgtEl>
                                            <p:attrNameLst>
                                              <p:attrName>ppt_y</p:attrName>
                                            </p:attrNameLst>
                                          </p:cBhvr>
                                          <p:tavLst>
                                            <p:tav tm="0">
                                              <p:val>
                                                <p:strVal val="0-#ppt_h/2"/>
                                              </p:val>
                                            </p:tav>
                                            <p:tav tm="100000">
                                              <p:val>
                                                <p:strVal val="#ppt_y"/>
                                              </p:val>
                                            </p:tav>
                                          </p:tavLst>
                                        </p:anim>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wipe(left)">
                                          <p:cBhvr>
                                            <p:cTn id="57" dur="500"/>
                                            <p:tgtEl>
                                              <p:spTgt spid="22"/>
                                            </p:tgtEl>
                                          </p:cBhvr>
                                        </p:animEffect>
                                      </p:childTnLst>
                                    </p:cTn>
                                  </p:par>
                                </p:childTnLst>
                              </p:cTn>
                            </p:par>
                            <p:par>
                              <p:cTn id="58" fill="hold">
                                <p:stCondLst>
                                  <p:cond delay="5500"/>
                                </p:stCondLst>
                                <p:childTnLst>
                                  <p:par>
                                    <p:cTn id="59" presetID="22" presetClass="entr" presetSubtype="8" fill="hold" grpId="0" nodeType="afterEffect">
                                      <p:stCondLst>
                                        <p:cond delay="0"/>
                                      </p:stCondLst>
                                      <p:childTnLst>
                                        <p:set>
                                          <p:cBhvr>
                                            <p:cTn id="60" dur="1" fill="hold">
                                              <p:stCondLst>
                                                <p:cond delay="0"/>
                                              </p:stCondLst>
                                            </p:cTn>
                                            <p:tgtEl>
                                              <p:spTgt spid="23"/>
                                            </p:tgtEl>
                                            <p:attrNameLst>
                                              <p:attrName>style.visibility</p:attrName>
                                            </p:attrNameLst>
                                          </p:cBhvr>
                                          <p:to>
                                            <p:strVal val="visible"/>
                                          </p:to>
                                        </p:set>
                                        <p:animEffect transition="in" filter="wipe(left)">
                                          <p:cBhvr>
                                            <p:cTn id="61" dur="500"/>
                                            <p:tgtEl>
                                              <p:spTgt spid="23"/>
                                            </p:tgtEl>
                                          </p:cBhvr>
                                        </p:animEffect>
                                      </p:childTnLst>
                                    </p:cTn>
                                  </p:par>
                                </p:childTnLst>
                              </p:cTn>
                            </p:par>
                            <p:par>
                              <p:cTn id="62" fill="hold">
                                <p:stCondLst>
                                  <p:cond delay="6000"/>
                                </p:stCondLst>
                                <p:childTnLst>
                                  <p:par>
                                    <p:cTn id="63" presetID="22" presetClass="entr" presetSubtype="8" fill="hold" grpId="0" nodeType="after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wipe(left)">
                                          <p:cBhvr>
                                            <p:cTn id="6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p:bldP spid="15" grpId="0"/>
          <p:bldP spid="16" grpId="0" animBg="1"/>
          <p:bldP spid="17" grpId="0"/>
          <p:bldP spid="18" grpId="0" animBg="1"/>
          <p:bldP spid="19" grpId="0"/>
          <p:bldP spid="20" grpId="0" animBg="1"/>
          <p:bldP spid="21" grpId="0"/>
          <p:bldP spid="22" grpId="0"/>
          <p:bldP spid="23" grpId="0"/>
          <p:bldP spid="24"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a:ln>
              <a:noFill/>
            </a:ln>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a:ln>
              <a:noFill/>
            </a:ln>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a:ln>
              <a:noFill/>
            </a:ln>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a:ln>
              <a:noFill/>
            </a:ln>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a:ln>
            <a:noFill/>
          </a:ln>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27" name="组合 26">
            <a:extLst>
              <a:ext uri="{FF2B5EF4-FFF2-40B4-BE49-F238E27FC236}">
                <a16:creationId xmlns="" xmlns:a16="http://schemas.microsoft.com/office/drawing/2014/main" id="{ABA2A22B-7CE7-4F8F-8239-9BE94DFDE635}"/>
              </a:ext>
            </a:extLst>
          </p:cNvPr>
          <p:cNvGrpSpPr/>
          <p:nvPr/>
        </p:nvGrpSpPr>
        <p:grpSpPr>
          <a:xfrm>
            <a:off x="1328247" y="3821427"/>
            <a:ext cx="10372031" cy="1166997"/>
            <a:chOff x="1408843" y="3531776"/>
            <a:chExt cx="10372031" cy="1166997"/>
          </a:xfrm>
        </p:grpSpPr>
        <p:sp>
          <p:nvSpPr>
            <p:cNvPr id="28" name="矩形 27">
              <a:extLst>
                <a:ext uri="{FF2B5EF4-FFF2-40B4-BE49-F238E27FC236}">
                  <a16:creationId xmlns="" xmlns:a16="http://schemas.microsoft.com/office/drawing/2014/main" id="{897A8D67-882F-4AC0-B84C-46BE36B69BED}"/>
                </a:ext>
              </a:extLst>
            </p:cNvPr>
            <p:cNvSpPr/>
            <p:nvPr/>
          </p:nvSpPr>
          <p:spPr>
            <a:xfrm>
              <a:off x="1408843" y="3770139"/>
              <a:ext cx="10372031" cy="928634"/>
            </a:xfrm>
            <a:prstGeom prst="rect">
              <a:avLst/>
            </a:prstGeom>
            <a:noFill/>
            <a:ln w="127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9" name="圆角矩形 4">
              <a:extLst>
                <a:ext uri="{FF2B5EF4-FFF2-40B4-BE49-F238E27FC236}">
                  <a16:creationId xmlns="" xmlns:a16="http://schemas.microsoft.com/office/drawing/2014/main" id="{A068CE96-081A-4CC8-8925-CEA35A874AD8}"/>
                </a:ext>
              </a:extLst>
            </p:cNvPr>
            <p:cNvSpPr/>
            <p:nvPr/>
          </p:nvSpPr>
          <p:spPr>
            <a:xfrm>
              <a:off x="4927588" y="3531776"/>
              <a:ext cx="2340000" cy="476726"/>
            </a:xfrm>
            <a:prstGeom prst="roundRect">
              <a:avLst>
                <a:gd name="adj" fmla="val 50000"/>
              </a:avLst>
            </a:prstGeom>
            <a:solidFill>
              <a:srgbClr val="C60000"/>
            </a:solidFill>
            <a:ln>
              <a:noFill/>
            </a:ln>
          </p:spPr>
          <p:txBody>
            <a:bodyPr wrap="non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要有信仰</a:t>
              </a:r>
            </a:p>
          </p:txBody>
        </p:sp>
        <p:sp>
          <p:nvSpPr>
            <p:cNvPr id="30" name="矩形 29">
              <a:extLst>
                <a:ext uri="{FF2B5EF4-FFF2-40B4-BE49-F238E27FC236}">
                  <a16:creationId xmlns="" xmlns:a16="http://schemas.microsoft.com/office/drawing/2014/main" id="{207E2571-DE85-441F-B034-4E2D8380119E}"/>
                </a:ext>
              </a:extLst>
            </p:cNvPr>
            <p:cNvSpPr/>
            <p:nvPr/>
          </p:nvSpPr>
          <p:spPr>
            <a:xfrm>
              <a:off x="1408843" y="4040516"/>
              <a:ext cx="10372031" cy="658257"/>
            </a:xfrm>
            <a:prstGeom prst="rect">
              <a:avLst/>
            </a:prstGeom>
            <a:ln>
              <a:noFill/>
            </a:ln>
          </p:spPr>
          <p:txBody>
            <a:bodyPr wrap="square">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要有信仰，真正把共产主义当作科学，真学、真信、真懂、真用，对马克思主义的信仰，对社会主义和共产主义的信念，是共产党人的政治灵魂，是共产党人经受住任何考验的精神支柱。</a:t>
              </a:r>
            </a:p>
          </p:txBody>
        </p:sp>
      </p:grpSp>
      <p:grpSp>
        <p:nvGrpSpPr>
          <p:cNvPr id="31" name="组合 30">
            <a:extLst>
              <a:ext uri="{FF2B5EF4-FFF2-40B4-BE49-F238E27FC236}">
                <a16:creationId xmlns="" xmlns:a16="http://schemas.microsoft.com/office/drawing/2014/main" id="{115C4FCE-33EF-4D42-B6B1-98A24A64D765}"/>
              </a:ext>
            </a:extLst>
          </p:cNvPr>
          <p:cNvGrpSpPr/>
          <p:nvPr/>
        </p:nvGrpSpPr>
        <p:grpSpPr>
          <a:xfrm>
            <a:off x="1328246" y="5037300"/>
            <a:ext cx="10372031" cy="1588284"/>
            <a:chOff x="1408842" y="4747649"/>
            <a:chExt cx="10372031" cy="1588284"/>
          </a:xfrm>
        </p:grpSpPr>
        <p:sp>
          <p:nvSpPr>
            <p:cNvPr id="32" name="矩形 31">
              <a:extLst>
                <a:ext uri="{FF2B5EF4-FFF2-40B4-BE49-F238E27FC236}">
                  <a16:creationId xmlns="" xmlns:a16="http://schemas.microsoft.com/office/drawing/2014/main" id="{E6D1CEBA-5F49-4379-A56F-F812F58E213D}"/>
                </a:ext>
              </a:extLst>
            </p:cNvPr>
            <p:cNvSpPr/>
            <p:nvPr/>
          </p:nvSpPr>
          <p:spPr>
            <a:xfrm>
              <a:off x="1408842" y="5013331"/>
              <a:ext cx="10372031" cy="1322602"/>
            </a:xfrm>
            <a:prstGeom prst="rect">
              <a:avLst/>
            </a:prstGeom>
            <a:noFill/>
            <a:ln w="127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3" name="圆角矩形 7">
              <a:extLst>
                <a:ext uri="{FF2B5EF4-FFF2-40B4-BE49-F238E27FC236}">
                  <a16:creationId xmlns="" xmlns:a16="http://schemas.microsoft.com/office/drawing/2014/main" id="{D6733814-73E3-4A84-8081-37F7969503C1}"/>
                </a:ext>
              </a:extLst>
            </p:cNvPr>
            <p:cNvSpPr/>
            <p:nvPr/>
          </p:nvSpPr>
          <p:spPr>
            <a:xfrm>
              <a:off x="4927588" y="4747649"/>
              <a:ext cx="2340000" cy="476726"/>
            </a:xfrm>
            <a:prstGeom prst="roundRect">
              <a:avLst>
                <a:gd name="adj" fmla="val 50000"/>
              </a:avLst>
            </a:prstGeom>
            <a:solidFill>
              <a:srgbClr val="C60000"/>
            </a:solidFill>
            <a:ln>
              <a:noFill/>
            </a:ln>
          </p:spPr>
          <p:txBody>
            <a:bodyPr wrap="non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明辨是非</a:t>
              </a:r>
            </a:p>
          </p:txBody>
        </p:sp>
        <p:sp>
          <p:nvSpPr>
            <p:cNvPr id="34" name="矩形 33">
              <a:extLst>
                <a:ext uri="{FF2B5EF4-FFF2-40B4-BE49-F238E27FC236}">
                  <a16:creationId xmlns="" xmlns:a16="http://schemas.microsoft.com/office/drawing/2014/main" id="{2E93708A-D93B-44B8-BAF0-1893CB518C37}"/>
                </a:ext>
              </a:extLst>
            </p:cNvPr>
            <p:cNvSpPr/>
            <p:nvPr/>
          </p:nvSpPr>
          <p:spPr>
            <a:xfrm>
              <a:off x="1408843" y="5322127"/>
              <a:ext cx="10159380" cy="814454"/>
            </a:xfrm>
            <a:prstGeom prst="rect">
              <a:avLst/>
            </a:prstGeom>
            <a:ln>
              <a:noFill/>
            </a:ln>
          </p:spPr>
          <p:txBody>
            <a:bodyPr wrap="square">
              <a:spAutoFit/>
            </a:bodyPr>
            <a:lstStyle/>
            <a:p>
              <a:pPr marL="0" marR="0" lvl="0" indent="0" defTabSz="914400" eaLnBrk="1" fontAlgn="auto" latinLnBrk="0" hangingPunct="1">
                <a:lnSpc>
                  <a:spcPts val="3000"/>
                </a:lnSpc>
                <a:spcBef>
                  <a:spcPts val="0"/>
                </a:spcBef>
                <a:spcAft>
                  <a:spcPts val="0"/>
                </a:spcAft>
                <a:buClrTx/>
                <a:buSzTx/>
                <a:buFontTx/>
                <a:buNone/>
                <a:tabLst/>
                <a:defRPr/>
              </a:pPr>
              <a:r>
                <a:rPr kumimoji="0" lang="zh-CN" altLang="zh-CN"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明辨是非，坚持中国特色社会主义的道路自信、理论自信、制度自信，切实把握党的路线方针政策核心要义，坚决贯彻执行，决不允许对中央政策说三道四、乱评乱议，甚至对重大政治问题公开发表不同意见。</a:t>
              </a:r>
              <a:endParaRPr kumimoji="0" lang="zh-CN" altLang="en-US" sz="16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sp>
        <p:nvSpPr>
          <p:cNvPr id="35" name="矩形 34">
            <a:extLst>
              <a:ext uri="{FF2B5EF4-FFF2-40B4-BE49-F238E27FC236}">
                <a16:creationId xmlns="" xmlns:a16="http://schemas.microsoft.com/office/drawing/2014/main" id="{B52513AA-66A0-436D-BFAF-972234A84987}"/>
              </a:ext>
            </a:extLst>
          </p:cNvPr>
          <p:cNvSpPr/>
          <p:nvPr/>
        </p:nvSpPr>
        <p:spPr>
          <a:xfrm>
            <a:off x="2684830" y="2647023"/>
            <a:ext cx="6702424" cy="830997"/>
          </a:xfrm>
          <a:prstGeom prst="rect">
            <a:avLst/>
          </a:prstGeom>
          <a:ln>
            <a:noFill/>
          </a:ln>
        </p:spPr>
        <p:txBody>
          <a:bodyPr wrap="square">
            <a:spAutoFit/>
          </a:bodyPr>
          <a:lstStyle/>
          <a:p>
            <a:pPr algn="ctr">
              <a:defRPr/>
            </a:pPr>
            <a:r>
              <a:rPr lang="zh-CN" altLang="en-US" sz="4800" b="1" dirty="0">
                <a:solidFill>
                  <a:srgbClr val="C60000"/>
                </a:solidFill>
                <a:latin typeface="微软雅黑" panose="020B0503020204020204" pitchFamily="34" charset="-122"/>
                <a:ea typeface="微软雅黑" panose="020B0503020204020204" pitchFamily="34" charset="-122"/>
              </a:rPr>
              <a:t>两个核心问题</a:t>
            </a:r>
          </a:p>
        </p:txBody>
      </p:sp>
      <p:sp>
        <p:nvSpPr>
          <p:cNvPr id="36" name="矩形 35">
            <a:extLst>
              <a:ext uri="{FF2B5EF4-FFF2-40B4-BE49-F238E27FC236}">
                <a16:creationId xmlns="" xmlns:a16="http://schemas.microsoft.com/office/drawing/2014/main" id="{9E96118A-D85D-4686-B84C-8C94BF16A13C}"/>
              </a:ext>
            </a:extLst>
          </p:cNvPr>
          <p:cNvSpPr/>
          <p:nvPr/>
        </p:nvSpPr>
        <p:spPr>
          <a:xfrm>
            <a:off x="1328246" y="2138189"/>
            <a:ext cx="9554075" cy="458908"/>
          </a:xfrm>
          <a:prstGeom prst="rect">
            <a:avLst/>
          </a:prstGeom>
          <a:ln>
            <a:noFill/>
          </a:ln>
        </p:spPr>
        <p:txBody>
          <a:bodyPr wrap="square">
            <a:spAutoFit/>
          </a:bodyPr>
          <a:lstStyle/>
          <a:p>
            <a:pPr algn="ctr">
              <a:lnSpc>
                <a:spcPct val="150000"/>
              </a:lnSpc>
            </a:pPr>
            <a:r>
              <a:rPr lang="zh-CN" altLang="en-US" dirty="0">
                <a:solidFill>
                  <a:prstClr val="black"/>
                </a:solidFill>
                <a:latin typeface="微软雅黑" panose="020B0503020204020204" pitchFamily="34" charset="-122"/>
                <a:ea typeface="微软雅黑" panose="020B0503020204020204" pitchFamily="34" charset="-122"/>
              </a:rPr>
              <a:t>习近平总书记系列重要讲话指出共产党人培植自己的精神家园从观念上要解决</a:t>
            </a:r>
            <a:r>
              <a:rPr lang="zh-CN" altLang="en-US" dirty="0">
                <a:solidFill>
                  <a:srgbClr val="C60000"/>
                </a:solidFill>
                <a:latin typeface="微软雅黑" panose="020B0503020204020204" pitchFamily="34" charset="-122"/>
                <a:ea typeface="微软雅黑" panose="020B0503020204020204" pitchFamily="34" charset="-122"/>
              </a:rPr>
              <a:t>两个核心问题</a:t>
            </a:r>
            <a:r>
              <a:rPr lang="en-US" altLang="zh-CN" dirty="0">
                <a:solidFill>
                  <a:srgbClr val="C60000"/>
                </a:solidFill>
                <a:latin typeface="微软雅黑" panose="020B0503020204020204" pitchFamily="34" charset="-122"/>
                <a:ea typeface="微软雅黑" panose="020B0503020204020204" pitchFamily="34" charset="-122"/>
              </a:rPr>
              <a:t>:</a:t>
            </a:r>
            <a:endParaRPr lang="zh-CN" altLang="en-US" dirty="0">
              <a:solidFill>
                <a:srgbClr val="C60000"/>
              </a:solidFill>
              <a:latin typeface="微软雅黑" panose="020B0503020204020204" pitchFamily="34" charset="-122"/>
              <a:ea typeface="微软雅黑" panose="020B0503020204020204" pitchFamily="34" charset="-122"/>
            </a:endParaRPr>
          </a:p>
        </p:txBody>
      </p:sp>
      <p:grpSp>
        <p:nvGrpSpPr>
          <p:cNvPr id="39" name="组合 38">
            <a:extLst>
              <a:ext uri="{FF2B5EF4-FFF2-40B4-BE49-F238E27FC236}">
                <a16:creationId xmlns="" xmlns:a16="http://schemas.microsoft.com/office/drawing/2014/main" id="{13A9FA0F-AD85-46B1-89E6-67DE359025EF}"/>
              </a:ext>
            </a:extLst>
          </p:cNvPr>
          <p:cNvGrpSpPr/>
          <p:nvPr/>
        </p:nvGrpSpPr>
        <p:grpSpPr>
          <a:xfrm>
            <a:off x="1328246" y="1376483"/>
            <a:ext cx="6746126" cy="624995"/>
            <a:chOff x="1389792" y="1272435"/>
            <a:chExt cx="6746126" cy="624995"/>
          </a:xfrm>
        </p:grpSpPr>
        <p:sp>
          <p:nvSpPr>
            <p:cNvPr id="40" name="矩形 39">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讲政治、有信念，这是共产党人的精神维度</a:t>
              </a:r>
              <a:endParaRPr kumimoji="0" lang="zh-CN" altLang="en-US" sz="2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41" name="组合 40">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42"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43" name="椭圆 42">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spTree>
    <p:extLst>
      <p:ext uri="{BB962C8B-B14F-4D97-AF65-F5344CB8AC3E}">
        <p14:creationId xmlns:p14="http://schemas.microsoft.com/office/powerpoint/2010/main" val="3526987817"/>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fade">
                                      <p:cBhvr>
                                        <p:cTn id="7" dur="500"/>
                                        <p:tgtEl>
                                          <p:spTgt spid="3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fade">
                                      <p:cBhvr>
                                        <p:cTn id="11" dur="500"/>
                                        <p:tgtEl>
                                          <p:spTgt spid="36"/>
                                        </p:tgtEl>
                                      </p:cBhvr>
                                    </p:animEffect>
                                  </p:childTnLst>
                                </p:cTn>
                              </p:par>
                            </p:childTnLst>
                          </p:cTn>
                        </p:par>
                        <p:par>
                          <p:cTn id="12" fill="hold">
                            <p:stCondLst>
                              <p:cond delay="10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35"/>
                                        </p:tgtEl>
                                        <p:attrNameLst>
                                          <p:attrName>style.visibility</p:attrName>
                                        </p:attrNameLst>
                                      </p:cBhvr>
                                      <p:to>
                                        <p:strVal val="visible"/>
                                      </p:to>
                                    </p:set>
                                    <p:anim calcmode="lin" valueType="num">
                                      <p:cBhvr>
                                        <p:cTn id="15" dur="500" fill="hold"/>
                                        <p:tgtEl>
                                          <p:spTgt spid="35"/>
                                        </p:tgtEl>
                                        <p:attrNameLst>
                                          <p:attrName>ppt_w</p:attrName>
                                        </p:attrNameLst>
                                      </p:cBhvr>
                                      <p:tavLst>
                                        <p:tav tm="0">
                                          <p:val>
                                            <p:fltVal val="0"/>
                                          </p:val>
                                        </p:tav>
                                        <p:tav tm="100000">
                                          <p:val>
                                            <p:strVal val="#ppt_w"/>
                                          </p:val>
                                        </p:tav>
                                      </p:tavLst>
                                    </p:anim>
                                    <p:anim calcmode="lin" valueType="num">
                                      <p:cBhvr>
                                        <p:cTn id="16" dur="500" fill="hold"/>
                                        <p:tgtEl>
                                          <p:spTgt spid="35"/>
                                        </p:tgtEl>
                                        <p:attrNameLst>
                                          <p:attrName>ppt_h</p:attrName>
                                        </p:attrNameLst>
                                      </p:cBhvr>
                                      <p:tavLst>
                                        <p:tav tm="0">
                                          <p:val>
                                            <p:fltVal val="0"/>
                                          </p:val>
                                        </p:tav>
                                        <p:tav tm="100000">
                                          <p:val>
                                            <p:strVal val="#ppt_h"/>
                                          </p:val>
                                        </p:tav>
                                      </p:tavLst>
                                    </p:anim>
                                    <p:animEffect transition="in" filter="fade">
                                      <p:cBhvr>
                                        <p:cTn id="17" dur="500"/>
                                        <p:tgtEl>
                                          <p:spTgt spid="35"/>
                                        </p:tgtEl>
                                      </p:cBhvr>
                                    </p:animEffect>
                                  </p:childTnLst>
                                </p:cTn>
                              </p:par>
                            </p:childTnLst>
                          </p:cTn>
                        </p:par>
                        <p:par>
                          <p:cTn id="18" fill="hold">
                            <p:stCondLst>
                              <p:cond delay="1750"/>
                            </p:stCondLst>
                            <p:childTnLst>
                              <p:par>
                                <p:cTn id="19" presetID="10" presetClass="entr" presetSubtype="0" fill="hold" nodeType="after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par>
                          <p:cTn id="22" fill="hold">
                            <p:stCondLst>
                              <p:cond delay="2250"/>
                            </p:stCondLst>
                            <p:childTnLst>
                              <p:par>
                                <p:cTn id="23" presetID="10" presetClass="entr" presetSubtype="0" fill="hold" nodeType="afterEffect">
                                  <p:stCondLst>
                                    <p:cond delay="0"/>
                                  </p:stCondLst>
                                  <p:childTnLst>
                                    <p:set>
                                      <p:cBhvr>
                                        <p:cTn id="24" dur="1" fill="hold">
                                          <p:stCondLst>
                                            <p:cond delay="0"/>
                                          </p:stCondLst>
                                        </p:cTn>
                                        <p:tgtEl>
                                          <p:spTgt spid="31"/>
                                        </p:tgtEl>
                                        <p:attrNameLst>
                                          <p:attrName>style.visibility</p:attrName>
                                        </p:attrNameLst>
                                      </p:cBhvr>
                                      <p:to>
                                        <p:strVal val="visible"/>
                                      </p:to>
                                    </p:set>
                                    <p:animEffect transition="in" filter="fade">
                                      <p:cBhvr>
                                        <p:cTn id="2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20" name="组合 19">
            <a:extLst>
              <a:ext uri="{FF2B5EF4-FFF2-40B4-BE49-F238E27FC236}">
                <a16:creationId xmlns="" xmlns:a16="http://schemas.microsoft.com/office/drawing/2014/main" id="{13A9FA0F-AD85-46B1-89E6-67DE359025EF}"/>
              </a:ext>
            </a:extLst>
          </p:cNvPr>
          <p:cNvGrpSpPr/>
          <p:nvPr/>
        </p:nvGrpSpPr>
        <p:grpSpPr>
          <a:xfrm>
            <a:off x="1424961" y="1252685"/>
            <a:ext cx="6746126" cy="624995"/>
            <a:chOff x="1389792" y="1272435"/>
            <a:chExt cx="6746126" cy="624995"/>
          </a:xfrm>
        </p:grpSpPr>
        <p:sp>
          <p:nvSpPr>
            <p:cNvPr id="21" name="矩形 2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讲政治、有信念，这是共产党人的精神维度</a:t>
              </a:r>
              <a:endParaRPr kumimoji="0" lang="zh-CN" altLang="en-US" sz="2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22" name="组合 2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2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24" name="椭圆 2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sp>
        <p:nvSpPr>
          <p:cNvPr id="25" name="等腰三角形 24">
            <a:extLst>
              <a:ext uri="{FF2B5EF4-FFF2-40B4-BE49-F238E27FC236}">
                <a16:creationId xmlns="" xmlns:a16="http://schemas.microsoft.com/office/drawing/2014/main" id="{EDB44CDA-F782-4DF2-848A-A2F694D6C7D3}"/>
              </a:ext>
            </a:extLst>
          </p:cNvPr>
          <p:cNvSpPr/>
          <p:nvPr/>
        </p:nvSpPr>
        <p:spPr bwMode="auto">
          <a:xfrm flipV="1">
            <a:off x="5915502" y="2834754"/>
            <a:ext cx="455776" cy="195880"/>
          </a:xfrm>
          <a:prstGeom prst="triangle">
            <a:avLst/>
          </a:prstGeom>
          <a:solidFill>
            <a:srgbClr val="DA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endParaRPr>
          </a:p>
        </p:txBody>
      </p:sp>
      <p:sp>
        <p:nvSpPr>
          <p:cNvPr id="26" name="矩形 25">
            <a:extLst>
              <a:ext uri="{FF2B5EF4-FFF2-40B4-BE49-F238E27FC236}">
                <a16:creationId xmlns="" xmlns:a16="http://schemas.microsoft.com/office/drawing/2014/main" id="{F92E699D-98E1-4173-BFB2-162C2A11CE5F}"/>
              </a:ext>
            </a:extLst>
          </p:cNvPr>
          <p:cNvSpPr/>
          <p:nvPr/>
        </p:nvSpPr>
        <p:spPr>
          <a:xfrm>
            <a:off x="2709950" y="2176791"/>
            <a:ext cx="7322656" cy="707886"/>
          </a:xfrm>
          <a:prstGeom prst="rect">
            <a:avLst/>
          </a:prstGeom>
          <a:ln>
            <a:noFill/>
          </a:ln>
        </p:spPr>
        <p:txBody>
          <a:bodyPr wrap="square">
            <a:spAutoFit/>
          </a:bodyPr>
          <a:lstStyle/>
          <a:p>
            <a:pPr algn="ctr">
              <a:defRPr/>
            </a:pPr>
            <a:r>
              <a:rPr lang="zh-CN" altLang="en-US" sz="4000" b="1" dirty="0">
                <a:solidFill>
                  <a:srgbClr val="DA0000"/>
                </a:solidFill>
                <a:latin typeface="微软雅黑" panose="020B0503020204020204" pitchFamily="34" charset="-122"/>
                <a:ea typeface="微软雅黑" panose="020B0503020204020204" pitchFamily="34" charset="-122"/>
              </a:rPr>
              <a:t>坚定理想信念并把握具体内涵</a:t>
            </a:r>
          </a:p>
        </p:txBody>
      </p:sp>
      <p:grpSp>
        <p:nvGrpSpPr>
          <p:cNvPr id="29" name="组合 28">
            <a:extLst>
              <a:ext uri="{FF2B5EF4-FFF2-40B4-BE49-F238E27FC236}">
                <a16:creationId xmlns="" xmlns:a16="http://schemas.microsoft.com/office/drawing/2014/main" id="{A41905E4-CEF4-41DF-947E-E4FA5F6E75F5}"/>
              </a:ext>
            </a:extLst>
          </p:cNvPr>
          <p:cNvGrpSpPr/>
          <p:nvPr/>
        </p:nvGrpSpPr>
        <p:grpSpPr>
          <a:xfrm>
            <a:off x="3200367" y="3283255"/>
            <a:ext cx="6341821" cy="3574745"/>
            <a:chOff x="1446028" y="3511984"/>
            <a:chExt cx="6341821" cy="3574745"/>
          </a:xfrm>
        </p:grpSpPr>
        <p:sp>
          <p:nvSpPr>
            <p:cNvPr id="30" name="矩形 29">
              <a:extLst>
                <a:ext uri="{FF2B5EF4-FFF2-40B4-BE49-F238E27FC236}">
                  <a16:creationId xmlns="" xmlns:a16="http://schemas.microsoft.com/office/drawing/2014/main" id="{29110586-EB72-4908-9CE9-166B2E40EA6D}"/>
                </a:ext>
              </a:extLst>
            </p:cNvPr>
            <p:cNvSpPr/>
            <p:nvPr/>
          </p:nvSpPr>
          <p:spPr>
            <a:xfrm>
              <a:off x="1446028" y="3770138"/>
              <a:ext cx="5720524" cy="3316591"/>
            </a:xfrm>
            <a:prstGeom prst="rect">
              <a:avLst/>
            </a:prstGeom>
            <a:noFill/>
            <a:ln w="1270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31" name="圆角矩形 4">
              <a:extLst>
                <a:ext uri="{FF2B5EF4-FFF2-40B4-BE49-F238E27FC236}">
                  <a16:creationId xmlns="" xmlns:a16="http://schemas.microsoft.com/office/drawing/2014/main" id="{50D0A64C-A540-4224-AF97-A941EC9EA597}"/>
                </a:ext>
              </a:extLst>
            </p:cNvPr>
            <p:cNvSpPr/>
            <p:nvPr/>
          </p:nvSpPr>
          <p:spPr>
            <a:xfrm>
              <a:off x="3121503" y="3511984"/>
              <a:ext cx="2340000" cy="476726"/>
            </a:xfrm>
            <a:prstGeom prst="roundRect">
              <a:avLst>
                <a:gd name="adj" fmla="val 50000"/>
              </a:avLst>
            </a:prstGeom>
            <a:solidFill>
              <a:srgbClr val="C60000"/>
            </a:solidFill>
            <a:ln>
              <a:noFill/>
            </a:ln>
          </p:spPr>
          <p:txBody>
            <a:bodyPr wrap="none"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日省三身</a:t>
              </a:r>
            </a:p>
          </p:txBody>
        </p:sp>
        <p:sp>
          <p:nvSpPr>
            <p:cNvPr id="32" name="矩形 31">
              <a:extLst>
                <a:ext uri="{FF2B5EF4-FFF2-40B4-BE49-F238E27FC236}">
                  <a16:creationId xmlns="" xmlns:a16="http://schemas.microsoft.com/office/drawing/2014/main" id="{D23F9CBE-3807-4ACE-A987-9872DA953C1B}"/>
                </a:ext>
              </a:extLst>
            </p:cNvPr>
            <p:cNvSpPr/>
            <p:nvPr/>
          </p:nvSpPr>
          <p:spPr>
            <a:xfrm>
              <a:off x="2067326" y="4281609"/>
              <a:ext cx="5720523" cy="2536400"/>
            </a:xfrm>
            <a:prstGeom prst="rect">
              <a:avLst/>
            </a:prstGeom>
            <a:ln>
              <a:noFill/>
            </a:ln>
          </p:spPr>
          <p:txBody>
            <a:bodyPr wrap="square">
              <a:spAutoFit/>
            </a:bodyPr>
            <a:lstStyle/>
            <a:p>
              <a:pPr marL="342900" marR="0" lvl="0" indent="-34290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是否能在重大政治考验面前有政治定力</a:t>
              </a:r>
              <a:endParaRPr kumimoji="0" lang="en-US" altLang="zh-CN"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342900" marR="0" lvl="0" indent="-34290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是否能树立牢固的宗旨意识</a:t>
              </a:r>
              <a:endParaRPr kumimoji="0" lang="en-US" altLang="zh-CN"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是否能对工作极端负责</a:t>
              </a:r>
              <a:endParaRPr kumimoji="0" lang="en-US" altLang="zh-CN"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是否能做到吃苦在前、享受在后</a:t>
              </a:r>
              <a:endParaRPr kumimoji="0" lang="en-US" altLang="zh-CN"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是否能在急难险重任务面前勇挑重担</a:t>
              </a:r>
              <a:endParaRPr kumimoji="0" lang="en-US" altLang="zh-CN"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a:p>
              <a:pPr marL="285750" marR="0" lvl="0" indent="-285750" defTabSz="914400" eaLnBrk="1" fontAlgn="auto" latinLnBrk="0" hangingPunct="1">
                <a:lnSpc>
                  <a:spcPct val="150000"/>
                </a:lnSpc>
                <a:spcBef>
                  <a:spcPts val="0"/>
                </a:spcBef>
                <a:spcAft>
                  <a:spcPts val="0"/>
                </a:spcAft>
                <a:buClrTx/>
                <a:buSzTx/>
                <a:buFont typeface="Wingdings" panose="05000000000000000000" pitchFamily="2" charset="2"/>
                <a:buChar char="Ø"/>
                <a:tabLst/>
                <a:defRPr/>
              </a:pPr>
              <a:r>
                <a:rPr kumimoji="0" lang="zh-CN" altLang="en-US" sz="18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是否能经得起权力、金钱、美色的诱惑</a:t>
              </a:r>
            </a:p>
          </p:txBody>
        </p:sp>
      </p:grpSp>
    </p:spTree>
    <p:extLst>
      <p:ext uri="{BB962C8B-B14F-4D97-AF65-F5344CB8AC3E}">
        <p14:creationId xmlns:p14="http://schemas.microsoft.com/office/powerpoint/2010/main" val="1701601439"/>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26"/>
                                        </p:tgtEl>
                                        <p:attrNameLst>
                                          <p:attrName>style.visibility</p:attrName>
                                        </p:attrNameLst>
                                      </p:cBhvr>
                                      <p:to>
                                        <p:strVal val="visible"/>
                                      </p:to>
                                    </p:set>
                                    <p:anim calcmode="lin" valueType="num">
                                      <p:cBhvr>
                                        <p:cTn id="11" dur="500" fill="hold"/>
                                        <p:tgtEl>
                                          <p:spTgt spid="26"/>
                                        </p:tgtEl>
                                        <p:attrNameLst>
                                          <p:attrName>ppt_w</p:attrName>
                                        </p:attrNameLst>
                                      </p:cBhvr>
                                      <p:tavLst>
                                        <p:tav tm="0">
                                          <p:val>
                                            <p:fltVal val="0"/>
                                          </p:val>
                                        </p:tav>
                                        <p:tav tm="100000">
                                          <p:val>
                                            <p:strVal val="#ppt_w"/>
                                          </p:val>
                                        </p:tav>
                                      </p:tavLst>
                                    </p:anim>
                                    <p:anim calcmode="lin" valueType="num">
                                      <p:cBhvr>
                                        <p:cTn id="12" dur="500" fill="hold"/>
                                        <p:tgtEl>
                                          <p:spTgt spid="26"/>
                                        </p:tgtEl>
                                        <p:attrNameLst>
                                          <p:attrName>ppt_h</p:attrName>
                                        </p:attrNameLst>
                                      </p:cBhvr>
                                      <p:tavLst>
                                        <p:tav tm="0">
                                          <p:val>
                                            <p:fltVal val="0"/>
                                          </p:val>
                                        </p:tav>
                                        <p:tav tm="100000">
                                          <p:val>
                                            <p:strVal val="#ppt_h"/>
                                          </p:val>
                                        </p:tav>
                                      </p:tavLst>
                                    </p:anim>
                                    <p:animEffect transition="in" filter="fade">
                                      <p:cBhvr>
                                        <p:cTn id="13" dur="500"/>
                                        <p:tgtEl>
                                          <p:spTgt spid="26"/>
                                        </p:tgtEl>
                                      </p:cBhvr>
                                    </p:animEffect>
                                  </p:childTnLst>
                                </p:cTn>
                              </p:par>
                            </p:childTnLst>
                          </p:cTn>
                        </p:par>
                        <p:par>
                          <p:cTn id="14" fill="hold">
                            <p:stCondLst>
                              <p:cond delay="1600"/>
                            </p:stCondLst>
                            <p:childTnLst>
                              <p:par>
                                <p:cTn id="15" presetID="22" presetClass="entr" presetSubtype="1" fill="hold" grpId="0" nodeType="after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up)">
                                      <p:cBhvr>
                                        <p:cTn id="1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24" name="组合 23">
            <a:extLst>
              <a:ext uri="{FF2B5EF4-FFF2-40B4-BE49-F238E27FC236}">
                <a16:creationId xmlns="" xmlns:a16="http://schemas.microsoft.com/office/drawing/2014/main" id="{13A9FA0F-AD85-46B1-89E6-67DE359025EF}"/>
              </a:ext>
            </a:extLst>
          </p:cNvPr>
          <p:cNvGrpSpPr/>
          <p:nvPr/>
        </p:nvGrpSpPr>
        <p:grpSpPr>
          <a:xfrm>
            <a:off x="1424962" y="1469075"/>
            <a:ext cx="6746126" cy="624995"/>
            <a:chOff x="1389792" y="1272435"/>
            <a:chExt cx="6746126" cy="624995"/>
          </a:xfrm>
        </p:grpSpPr>
        <p:sp>
          <p:nvSpPr>
            <p:cNvPr id="25" name="矩形 24">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讲规矩、有纪律，这是共产党人的行为准则</a:t>
              </a:r>
            </a:p>
          </p:txBody>
        </p:sp>
        <p:grpSp>
          <p:nvGrpSpPr>
            <p:cNvPr id="26" name="组合 25">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27"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28" name="椭圆 27">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sp>
        <p:nvSpPr>
          <p:cNvPr id="29" name="等腰三角形 28">
            <a:extLst>
              <a:ext uri="{FF2B5EF4-FFF2-40B4-BE49-F238E27FC236}">
                <a16:creationId xmlns="" xmlns:a16="http://schemas.microsoft.com/office/drawing/2014/main" id="{2E7AC266-C596-4A62-A778-FCA682EA4055}"/>
              </a:ext>
            </a:extLst>
          </p:cNvPr>
          <p:cNvSpPr/>
          <p:nvPr/>
        </p:nvSpPr>
        <p:spPr bwMode="auto">
          <a:xfrm flipV="1">
            <a:off x="5915502" y="3378973"/>
            <a:ext cx="455776" cy="195880"/>
          </a:xfrm>
          <a:prstGeom prst="triangle">
            <a:avLst/>
          </a:prstGeom>
          <a:solidFill>
            <a:srgbClr val="DA0000"/>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lstStyle/>
          <a:p>
            <a:pPr marL="0" marR="0" lvl="0" indent="0" defTabSz="914400" eaLnBrk="1" fontAlgn="base" latinLnBrk="0" hangingPunct="1">
              <a:lnSpc>
                <a:spcPct val="100000"/>
              </a:lnSpc>
              <a:spcBef>
                <a:spcPct val="0"/>
              </a:spcBef>
              <a:spcAft>
                <a:spcPct val="0"/>
              </a:spcAft>
              <a:buClrTx/>
              <a:buSzTx/>
              <a:buFont typeface="Arial" panose="020B0604020202020204" pitchFamily="34" charset="0"/>
              <a:buNone/>
              <a:tabLst/>
              <a:defRPr/>
            </a:pPr>
            <a:endParaRPr kumimoji="0" lang="zh-CN" altLang="en-US" sz="1800" b="0" i="0" u="none" strike="noStrike" kern="0" cap="none" spc="0" normalizeH="0" baseline="0" noProof="0" dirty="0">
              <a:ln>
                <a:noFill/>
              </a:ln>
              <a:solidFill>
                <a:prstClr val="black"/>
              </a:solidFill>
              <a:effectLst/>
              <a:uLnTx/>
              <a:uFillTx/>
              <a:latin typeface="Arial" panose="020B0604020202020204" pitchFamily="34" charset="0"/>
              <a:ea typeface="微软雅黑" panose="020B0503020204020204" pitchFamily="34" charset="-122"/>
            </a:endParaRPr>
          </a:p>
        </p:txBody>
      </p:sp>
      <p:sp>
        <p:nvSpPr>
          <p:cNvPr id="30" name="矩形 29">
            <a:extLst>
              <a:ext uri="{FF2B5EF4-FFF2-40B4-BE49-F238E27FC236}">
                <a16:creationId xmlns="" xmlns:a16="http://schemas.microsoft.com/office/drawing/2014/main" id="{EC838036-0295-42A5-911F-18CD79A5AD5C}"/>
              </a:ext>
            </a:extLst>
          </p:cNvPr>
          <p:cNvSpPr/>
          <p:nvPr/>
        </p:nvSpPr>
        <p:spPr>
          <a:xfrm>
            <a:off x="461585" y="2443735"/>
            <a:ext cx="11076130" cy="646331"/>
          </a:xfrm>
          <a:prstGeom prst="rect">
            <a:avLst/>
          </a:prstGeom>
          <a:ln>
            <a:noFill/>
          </a:ln>
        </p:spPr>
        <p:txBody>
          <a:bodyPr wrap="square">
            <a:spAutoFit/>
          </a:bodyPr>
          <a:lstStyle/>
          <a:p>
            <a:pPr algn="ctr"/>
            <a:r>
              <a:rPr lang="zh-CN" altLang="en-US" sz="3600" b="1" dirty="0">
                <a:solidFill>
                  <a:srgbClr val="DA0000"/>
                </a:solidFill>
                <a:latin typeface="微软雅黑" panose="020B0503020204020204" pitchFamily="34" charset="-122"/>
                <a:ea typeface="微软雅黑" panose="020B0503020204020204" pitchFamily="34" charset="-122"/>
              </a:rPr>
              <a:t> “欲知平直，则必准绳；欲知方圆，则必规矩。”</a:t>
            </a:r>
          </a:p>
        </p:txBody>
      </p:sp>
      <p:sp>
        <p:nvSpPr>
          <p:cNvPr id="31" name="矩形 30">
            <a:extLst>
              <a:ext uri="{FF2B5EF4-FFF2-40B4-BE49-F238E27FC236}">
                <a16:creationId xmlns="" xmlns:a16="http://schemas.microsoft.com/office/drawing/2014/main" id="{875D5607-C93B-4B94-969C-A2F10870A38D}"/>
              </a:ext>
            </a:extLst>
          </p:cNvPr>
          <p:cNvSpPr/>
          <p:nvPr/>
        </p:nvSpPr>
        <p:spPr>
          <a:xfrm>
            <a:off x="8171088" y="3122951"/>
            <a:ext cx="3366627" cy="400110"/>
          </a:xfrm>
          <a:prstGeom prst="rect">
            <a:avLst/>
          </a:prstGeom>
          <a:ln>
            <a:noFill/>
          </a:ln>
        </p:spPr>
        <p:txBody>
          <a:bodyPr wrap="none">
            <a:spAutoFit/>
          </a:bodyPr>
          <a:lstStyle/>
          <a:p>
            <a:pPr>
              <a:defRPr/>
            </a:pPr>
            <a:r>
              <a:rPr lang="en-US" altLang="zh-CN" sz="2000" dirty="0">
                <a:solidFill>
                  <a:prstClr val="black"/>
                </a:solidFill>
                <a:latin typeface="微软雅黑" panose="020B0503020204020204" pitchFamily="34" charset="-122"/>
                <a:ea typeface="微软雅黑" panose="020B0503020204020204" pitchFamily="34" charset="-122"/>
              </a:rPr>
              <a:t>——</a:t>
            </a:r>
            <a:r>
              <a:rPr lang="zh-CN" altLang="en-US" sz="2000" dirty="0">
                <a:solidFill>
                  <a:prstClr val="black"/>
                </a:solidFill>
                <a:latin typeface="微软雅黑" panose="020B0503020204020204" pitchFamily="34" charset="-122"/>
                <a:ea typeface="微软雅黑" panose="020B0503020204020204" pitchFamily="34" charset="-122"/>
              </a:rPr>
              <a:t>选自</a:t>
            </a:r>
            <a:r>
              <a:rPr lang="en-US" altLang="zh-CN" sz="2000" dirty="0">
                <a:solidFill>
                  <a:prstClr val="black"/>
                </a:solidFill>
                <a:latin typeface="微软雅黑" panose="020B0503020204020204" pitchFamily="34" charset="-122"/>
                <a:ea typeface="微软雅黑" panose="020B0503020204020204" pitchFamily="34" charset="-122"/>
              </a:rPr>
              <a:t>《</a:t>
            </a:r>
            <a:r>
              <a:rPr lang="zh-CN" altLang="en-US" sz="2000" dirty="0">
                <a:solidFill>
                  <a:prstClr val="black"/>
                </a:solidFill>
                <a:latin typeface="微软雅黑" panose="020B0503020204020204" pitchFamily="34" charset="-122"/>
                <a:ea typeface="微软雅黑" panose="020B0503020204020204" pitchFamily="34" charset="-122"/>
              </a:rPr>
              <a:t>吕氏春秋</a:t>
            </a:r>
            <a:r>
              <a:rPr lang="en-US" altLang="zh-CN" sz="2000" dirty="0">
                <a:solidFill>
                  <a:prstClr val="black"/>
                </a:solidFill>
                <a:latin typeface="微软雅黑" panose="020B0503020204020204" pitchFamily="34" charset="-122"/>
                <a:ea typeface="微软雅黑" panose="020B0503020204020204" pitchFamily="34" charset="-122"/>
              </a:rPr>
              <a:t>·</a:t>
            </a:r>
            <a:r>
              <a:rPr lang="zh-CN" altLang="en-US" sz="2000" dirty="0">
                <a:solidFill>
                  <a:prstClr val="black"/>
                </a:solidFill>
                <a:latin typeface="微软雅黑" panose="020B0503020204020204" pitchFamily="34" charset="-122"/>
                <a:ea typeface="微软雅黑" panose="020B0503020204020204" pitchFamily="34" charset="-122"/>
              </a:rPr>
              <a:t>自知</a:t>
            </a:r>
            <a:r>
              <a:rPr lang="en-US" altLang="zh-CN" sz="2000" dirty="0">
                <a:solidFill>
                  <a:prstClr val="black"/>
                </a:solidFill>
                <a:latin typeface="微软雅黑" panose="020B0503020204020204" pitchFamily="34" charset="-122"/>
                <a:ea typeface="微软雅黑" panose="020B0503020204020204" pitchFamily="34" charset="-122"/>
              </a:rPr>
              <a:t>》</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
        <p:nvSpPr>
          <p:cNvPr id="32" name="圆角矩形 18">
            <a:extLst>
              <a:ext uri="{FF2B5EF4-FFF2-40B4-BE49-F238E27FC236}">
                <a16:creationId xmlns="" xmlns:a16="http://schemas.microsoft.com/office/drawing/2014/main" id="{0878356A-1B24-408B-943F-D13947959C7E}"/>
              </a:ext>
            </a:extLst>
          </p:cNvPr>
          <p:cNvSpPr/>
          <p:nvPr/>
        </p:nvSpPr>
        <p:spPr>
          <a:xfrm>
            <a:off x="909960" y="3785621"/>
            <a:ext cx="10419378" cy="3118757"/>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prstClr val="white"/>
              </a:solidFill>
              <a:effectLst/>
              <a:uLnTx/>
              <a:uFillTx/>
            </a:endParaRPr>
          </a:p>
        </p:txBody>
      </p:sp>
      <p:grpSp>
        <p:nvGrpSpPr>
          <p:cNvPr id="33" name="组 14">
            <a:extLst>
              <a:ext uri="{FF2B5EF4-FFF2-40B4-BE49-F238E27FC236}">
                <a16:creationId xmlns="" xmlns:a16="http://schemas.microsoft.com/office/drawing/2014/main" id="{9368F6E4-9C5E-4966-B39C-B2309B9D2826}"/>
              </a:ext>
            </a:extLst>
          </p:cNvPr>
          <p:cNvGrpSpPr/>
          <p:nvPr/>
        </p:nvGrpSpPr>
        <p:grpSpPr>
          <a:xfrm>
            <a:off x="909960" y="3528773"/>
            <a:ext cx="10419378" cy="507744"/>
            <a:chOff x="739446" y="1598924"/>
            <a:chExt cx="1546555" cy="819063"/>
          </a:xfrm>
        </p:grpSpPr>
        <p:sp>
          <p:nvSpPr>
            <p:cNvPr id="34" name="圆角矩形 15">
              <a:extLst>
                <a:ext uri="{FF2B5EF4-FFF2-40B4-BE49-F238E27FC236}">
                  <a16:creationId xmlns="" xmlns:a16="http://schemas.microsoft.com/office/drawing/2014/main" id="{807D0F11-457E-4634-85EF-A40F0DF2D385}"/>
                </a:ext>
              </a:extLst>
            </p:cNvPr>
            <p:cNvSpPr/>
            <p:nvPr/>
          </p:nvSpPr>
          <p:spPr>
            <a:xfrm>
              <a:off x="739446" y="1598924"/>
              <a:ext cx="1546555" cy="801376"/>
            </a:xfrm>
            <a:prstGeom prst="roundRect">
              <a:avLst/>
            </a:prstGeom>
            <a:solidFill>
              <a:srgbClr val="CB0102"/>
            </a:solidFill>
            <a:ln w="12700" cap="flat" cmpd="sng" algn="ctr">
              <a:noFill/>
              <a:prstDash val="solid"/>
              <a:miter lim="800000"/>
            </a:ln>
            <a:effectLst>
              <a:outerShdw blurRad="203200" dist="101600" dir="2700000" algn="tl" rotWithShape="0">
                <a:prstClr val="black">
                  <a:alpha val="60000"/>
                </a:prstClr>
              </a:outerShdw>
            </a:effectLst>
          </p:spPr>
          <p:txBody>
            <a:bodyPr rtlCol="0" anchor="ctr"/>
            <a:lstStyle/>
            <a:p>
              <a:pPr algn="ctr">
                <a:defRPr/>
              </a:pPr>
              <a:endParaRPr lang="zh-CN" altLang="en-US" sz="3600" b="1" kern="0" dirty="0">
                <a:solidFill>
                  <a:prstClr val="white"/>
                </a:solidFill>
                <a:latin typeface="微软雅黑" panose="020B0503020204020204" pitchFamily="34" charset="-122"/>
                <a:ea typeface="微软雅黑" panose="020B0503020204020204" pitchFamily="34" charset="-122"/>
              </a:endParaRPr>
            </a:p>
          </p:txBody>
        </p:sp>
        <p:sp>
          <p:nvSpPr>
            <p:cNvPr id="35" name="文本框 34">
              <a:extLst>
                <a:ext uri="{FF2B5EF4-FFF2-40B4-BE49-F238E27FC236}">
                  <a16:creationId xmlns="" xmlns:a16="http://schemas.microsoft.com/office/drawing/2014/main" id="{464CA296-B1AD-4673-8187-AD65A8C9734D}"/>
                </a:ext>
              </a:extLst>
            </p:cNvPr>
            <p:cNvSpPr txBox="1"/>
            <p:nvPr/>
          </p:nvSpPr>
          <p:spPr>
            <a:xfrm>
              <a:off x="784213" y="1673256"/>
              <a:ext cx="1489281" cy="744731"/>
            </a:xfrm>
            <a:prstGeom prst="rect">
              <a:avLst/>
            </a:prstGeom>
            <a:noFill/>
            <a:ln>
              <a:noFill/>
            </a:ln>
          </p:spPr>
          <p:txBody>
            <a:bodyPr wrap="none" rtlCol="0">
              <a:spAutoFit/>
            </a:bodyPr>
            <a:lstStyle/>
            <a:p>
              <a:pPr>
                <a:defRPr/>
              </a:pPr>
              <a:r>
                <a:rPr lang="zh-CN" altLang="en-US" sz="2400" b="1" dirty="0">
                  <a:solidFill>
                    <a:srgbClr val="FFFFFF"/>
                  </a:solidFill>
                  <a:latin typeface="微软雅黑" panose="020B0503020204020204" pitchFamily="34" charset="-122"/>
                  <a:ea typeface="微软雅黑" panose="020B0503020204020204" pitchFamily="34" charset="-122"/>
                </a:rPr>
                <a:t>党的十八大以来，习近平总书记在不同场合多次谈到共产党员的规矩意识</a:t>
              </a:r>
            </a:p>
          </p:txBody>
        </p:sp>
      </p:grpSp>
      <p:sp>
        <p:nvSpPr>
          <p:cNvPr id="36" name="矩形 35">
            <a:extLst>
              <a:ext uri="{FF2B5EF4-FFF2-40B4-BE49-F238E27FC236}">
                <a16:creationId xmlns="" xmlns:a16="http://schemas.microsoft.com/office/drawing/2014/main" id="{917361A7-88AF-4D95-9B4A-6CFD80DEBC9A}"/>
              </a:ext>
            </a:extLst>
          </p:cNvPr>
          <p:cNvSpPr/>
          <p:nvPr/>
        </p:nvSpPr>
        <p:spPr>
          <a:xfrm>
            <a:off x="1381859" y="4559738"/>
            <a:ext cx="5910894" cy="1705403"/>
          </a:xfrm>
          <a:prstGeom prst="rect">
            <a:avLst/>
          </a:prstGeom>
          <a:ln>
            <a:noFill/>
          </a:ln>
        </p:spPr>
        <p:txBody>
          <a:bodyPr wrap="square">
            <a:spAutoFit/>
          </a:bodyPr>
          <a:lstStyle/>
          <a:p>
            <a:pPr marL="342900" indent="-342900">
              <a:lnSpc>
                <a:spcPct val="150000"/>
              </a:lnSpc>
              <a:buFont typeface="Wingdings" panose="05000000000000000000" pitchFamily="2" charset="2"/>
              <a:buChar char="Ø"/>
            </a:pPr>
            <a:r>
              <a:rPr lang="zh-CN" altLang="en-US" dirty="0">
                <a:solidFill>
                  <a:prstClr val="black"/>
                </a:solidFill>
                <a:latin typeface="微软雅黑" panose="020B0503020204020204" pitchFamily="34" charset="-122"/>
                <a:ea typeface="微软雅黑" panose="020B0503020204020204" pitchFamily="34" charset="-122"/>
              </a:rPr>
              <a:t>立好标尺、守住底线，坚持一切按规矩做人做事，是共产党员保持先进本色的重要保证，是党性修养和党员意识的直接体现，是对党员干部对党忠诚度的重要检验。</a:t>
            </a:r>
          </a:p>
        </p:txBody>
      </p:sp>
      <p:pic>
        <p:nvPicPr>
          <p:cNvPr id="37" name="图片 36">
            <a:extLst>
              <a:ext uri="{FF2B5EF4-FFF2-40B4-BE49-F238E27FC236}">
                <a16:creationId xmlns="" xmlns:a16="http://schemas.microsoft.com/office/drawing/2014/main" id="{85A48BCC-A4BF-4405-B0B6-6DC60F9A42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47463" y="4412537"/>
            <a:ext cx="2038484" cy="197624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extLst>
      <p:ext uri="{BB962C8B-B14F-4D97-AF65-F5344CB8AC3E}">
        <p14:creationId xmlns:p14="http://schemas.microsoft.com/office/powerpoint/2010/main" val="3399594955"/>
      </p:ext>
    </p:extLst>
  </p:cSld>
  <p:clrMapOvr>
    <a:masterClrMapping/>
  </p:clrMapOvr>
  <p:transition spd="slow"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5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3150"/>
                                </p:stCondLst>
                                <p:childTnLst>
                                  <p:par>
                                    <p:cTn id="21" presetID="22" presetClass="entr" presetSubtype="1"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par>
                              <p:cTn id="24" fill="hold">
                                <p:stCondLst>
                                  <p:cond delay="3650"/>
                                </p:stCondLst>
                                <p:childTnLst>
                                  <p:par>
                                    <p:cTn id="25" presetID="2" presetClass="entr" presetSubtype="12" fill="hold" nodeType="afterEffect" p14:presetBounceEnd="50000">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14:bounceEnd="50000">
                                          <p:cBhvr additive="base">
                                            <p:cTn id="27"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28" dur="1000" fill="hold"/>
                                            <p:tgtEl>
                                              <p:spTgt spid="33"/>
                                            </p:tgtEl>
                                            <p:attrNameLst>
                                              <p:attrName>ppt_y</p:attrName>
                                            </p:attrNameLst>
                                          </p:cBhvr>
                                          <p:tavLst>
                                            <p:tav tm="0">
                                              <p:val>
                                                <p:strVal val="1+#ppt_h/2"/>
                                              </p:val>
                                            </p:tav>
                                            <p:tav tm="100000">
                                              <p:val>
                                                <p:strVal val="#ppt_y"/>
                                              </p:val>
                                            </p:tav>
                                          </p:tavLst>
                                        </p:anim>
                                      </p:childTnLst>
                                    </p:cTn>
                                  </p:par>
                                </p:childTnLst>
                              </p:cTn>
                            </p:par>
                            <p:par>
                              <p:cTn id="29" fill="hold">
                                <p:stCondLst>
                                  <p:cond delay="4650"/>
                                </p:stCondLst>
                                <p:childTnLst>
                                  <p:par>
                                    <p:cTn id="30" presetID="21" presetClass="entr" presetSubtype="1" fill="hold" grpId="0" nodeType="afterEffect" nodePh="1">
                                      <p:stCondLst>
                                        <p:cond delay="0"/>
                                      </p:stCondLst>
                                      <p:endCondLst>
                                        <p:cond evt="begin" delay="0">
                                          <p:tn val="30"/>
                                        </p:cond>
                                      </p:endCondLst>
                                      <p:childTnLst>
                                        <p:set>
                                          <p:cBhvr>
                                            <p:cTn id="31" dur="1" fill="hold">
                                              <p:stCondLst>
                                                <p:cond delay="0"/>
                                              </p:stCondLst>
                                            </p:cTn>
                                            <p:tgtEl>
                                              <p:spTgt spid="32"/>
                                            </p:tgtEl>
                                            <p:attrNameLst>
                                              <p:attrName>style.visibility</p:attrName>
                                            </p:attrNameLst>
                                          </p:cBhvr>
                                          <p:to>
                                            <p:strVal val="visible"/>
                                          </p:to>
                                        </p:set>
                                        <p:animEffect transition="in" filter="wheel(1)">
                                          <p:cBhvr>
                                            <p:cTn id="32" dur="2000"/>
                                            <p:tgtEl>
                                              <p:spTgt spid="32"/>
                                            </p:tgtEl>
                                          </p:cBhvr>
                                        </p:animEffect>
                                      </p:childTnLst>
                                    </p:cTn>
                                  </p:par>
                                </p:childTnLst>
                              </p:cTn>
                            </p:par>
                            <p:par>
                              <p:cTn id="33" fill="hold">
                                <p:stCondLst>
                                  <p:cond delay="6650"/>
                                </p:stCondLst>
                                <p:childTnLst>
                                  <p:par>
                                    <p:cTn id="34" presetID="53" presetClass="entr" presetSubtype="16"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p:bldP spid="3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childTnLst>
                              </p:cTn>
                            </p:par>
                            <p:par>
                              <p:cTn id="8" fill="hold">
                                <p:stCondLst>
                                  <p:cond delay="500"/>
                                </p:stCondLst>
                                <p:childTnLst>
                                  <p:par>
                                    <p:cTn id="9" presetID="53" presetClass="entr" presetSubtype="16" fill="hold" grpId="0" nodeType="afterEffect">
                                      <p:stCondLst>
                                        <p:cond delay="0"/>
                                      </p:stCondLst>
                                      <p:iterate type="lt">
                                        <p:tmPct val="10000"/>
                                      </p:iterate>
                                      <p:childTnLst>
                                        <p:set>
                                          <p:cBhvr>
                                            <p:cTn id="10" dur="1" fill="hold">
                                              <p:stCondLst>
                                                <p:cond delay="0"/>
                                              </p:stCondLst>
                                            </p:cTn>
                                            <p:tgtEl>
                                              <p:spTgt spid="30"/>
                                            </p:tgtEl>
                                            <p:attrNameLst>
                                              <p:attrName>style.visibility</p:attrName>
                                            </p:attrNameLst>
                                          </p:cBhvr>
                                          <p:to>
                                            <p:strVal val="visible"/>
                                          </p:to>
                                        </p:set>
                                        <p:anim calcmode="lin" valueType="num">
                                          <p:cBhvr>
                                            <p:cTn id="11" dur="500" fill="hold"/>
                                            <p:tgtEl>
                                              <p:spTgt spid="30"/>
                                            </p:tgtEl>
                                            <p:attrNameLst>
                                              <p:attrName>ppt_w</p:attrName>
                                            </p:attrNameLst>
                                          </p:cBhvr>
                                          <p:tavLst>
                                            <p:tav tm="0">
                                              <p:val>
                                                <p:fltVal val="0"/>
                                              </p:val>
                                            </p:tav>
                                            <p:tav tm="100000">
                                              <p:val>
                                                <p:strVal val="#ppt_w"/>
                                              </p:val>
                                            </p:tav>
                                          </p:tavLst>
                                        </p:anim>
                                        <p:anim calcmode="lin" valueType="num">
                                          <p:cBhvr>
                                            <p:cTn id="12" dur="500" fill="hold"/>
                                            <p:tgtEl>
                                              <p:spTgt spid="30"/>
                                            </p:tgtEl>
                                            <p:attrNameLst>
                                              <p:attrName>ppt_h</p:attrName>
                                            </p:attrNameLst>
                                          </p:cBhvr>
                                          <p:tavLst>
                                            <p:tav tm="0">
                                              <p:val>
                                                <p:fltVal val="0"/>
                                              </p:val>
                                            </p:tav>
                                            <p:tav tm="100000">
                                              <p:val>
                                                <p:strVal val="#ppt_h"/>
                                              </p:val>
                                            </p:tav>
                                          </p:tavLst>
                                        </p:anim>
                                        <p:animEffect transition="in" filter="fade">
                                          <p:cBhvr>
                                            <p:cTn id="13" dur="500"/>
                                            <p:tgtEl>
                                              <p:spTgt spid="30"/>
                                            </p:tgtEl>
                                          </p:cBhvr>
                                        </p:animEffect>
                                      </p:childTnLst>
                                    </p:cTn>
                                  </p:par>
                                </p:childTnLst>
                              </p:cTn>
                            </p:par>
                            <p:par>
                              <p:cTn id="14" fill="hold">
                                <p:stCondLst>
                                  <p:cond delay="205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par>
                              <p:cTn id="20" fill="hold">
                                <p:stCondLst>
                                  <p:cond delay="3150"/>
                                </p:stCondLst>
                                <p:childTnLst>
                                  <p:par>
                                    <p:cTn id="21" presetID="22" presetClass="entr" presetSubtype="1" fill="hold" grpId="0" nodeType="after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wipe(up)">
                                          <p:cBhvr>
                                            <p:cTn id="23" dur="500"/>
                                            <p:tgtEl>
                                              <p:spTgt spid="29"/>
                                            </p:tgtEl>
                                          </p:cBhvr>
                                        </p:animEffect>
                                      </p:childTnLst>
                                    </p:cTn>
                                  </p:par>
                                </p:childTnLst>
                              </p:cTn>
                            </p:par>
                            <p:par>
                              <p:cTn id="24" fill="hold">
                                <p:stCondLst>
                                  <p:cond delay="3650"/>
                                </p:stCondLst>
                                <p:childTnLst>
                                  <p:par>
                                    <p:cTn id="25" presetID="2" presetClass="entr" presetSubtype="12"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1000" fill="hold"/>
                                            <p:tgtEl>
                                              <p:spTgt spid="33"/>
                                            </p:tgtEl>
                                            <p:attrNameLst>
                                              <p:attrName>ppt_x</p:attrName>
                                            </p:attrNameLst>
                                          </p:cBhvr>
                                          <p:tavLst>
                                            <p:tav tm="0">
                                              <p:val>
                                                <p:strVal val="0-#ppt_w/2"/>
                                              </p:val>
                                            </p:tav>
                                            <p:tav tm="100000">
                                              <p:val>
                                                <p:strVal val="#ppt_x"/>
                                              </p:val>
                                            </p:tav>
                                          </p:tavLst>
                                        </p:anim>
                                        <p:anim calcmode="lin" valueType="num">
                                          <p:cBhvr additive="base">
                                            <p:cTn id="28" dur="1000" fill="hold"/>
                                            <p:tgtEl>
                                              <p:spTgt spid="33"/>
                                            </p:tgtEl>
                                            <p:attrNameLst>
                                              <p:attrName>ppt_y</p:attrName>
                                            </p:attrNameLst>
                                          </p:cBhvr>
                                          <p:tavLst>
                                            <p:tav tm="0">
                                              <p:val>
                                                <p:strVal val="1+#ppt_h/2"/>
                                              </p:val>
                                            </p:tav>
                                            <p:tav tm="100000">
                                              <p:val>
                                                <p:strVal val="#ppt_y"/>
                                              </p:val>
                                            </p:tav>
                                          </p:tavLst>
                                        </p:anim>
                                      </p:childTnLst>
                                    </p:cTn>
                                  </p:par>
                                </p:childTnLst>
                              </p:cTn>
                            </p:par>
                            <p:par>
                              <p:cTn id="29" fill="hold">
                                <p:stCondLst>
                                  <p:cond delay="4650"/>
                                </p:stCondLst>
                                <p:childTnLst>
                                  <p:par>
                                    <p:cTn id="30" presetID="21" presetClass="entr" presetSubtype="1" fill="hold" grpId="0" nodeType="afterEffect" nodePh="1">
                                      <p:stCondLst>
                                        <p:cond delay="0"/>
                                      </p:stCondLst>
                                      <p:endCondLst>
                                        <p:cond evt="begin" delay="0">
                                          <p:tn val="30"/>
                                        </p:cond>
                                      </p:endCondLst>
                                      <p:childTnLst>
                                        <p:set>
                                          <p:cBhvr>
                                            <p:cTn id="31" dur="1" fill="hold">
                                              <p:stCondLst>
                                                <p:cond delay="0"/>
                                              </p:stCondLst>
                                            </p:cTn>
                                            <p:tgtEl>
                                              <p:spTgt spid="32"/>
                                            </p:tgtEl>
                                            <p:attrNameLst>
                                              <p:attrName>style.visibility</p:attrName>
                                            </p:attrNameLst>
                                          </p:cBhvr>
                                          <p:to>
                                            <p:strVal val="visible"/>
                                          </p:to>
                                        </p:set>
                                        <p:animEffect transition="in" filter="wheel(1)">
                                          <p:cBhvr>
                                            <p:cTn id="32" dur="2000"/>
                                            <p:tgtEl>
                                              <p:spTgt spid="32"/>
                                            </p:tgtEl>
                                          </p:cBhvr>
                                        </p:animEffect>
                                      </p:childTnLst>
                                    </p:cTn>
                                  </p:par>
                                </p:childTnLst>
                              </p:cTn>
                            </p:par>
                            <p:par>
                              <p:cTn id="33" fill="hold">
                                <p:stCondLst>
                                  <p:cond delay="6650"/>
                                </p:stCondLst>
                                <p:childTnLst>
                                  <p:par>
                                    <p:cTn id="34" presetID="53" presetClass="entr" presetSubtype="16" fill="hold" nodeType="afterEffect">
                                      <p:stCondLst>
                                        <p:cond delay="0"/>
                                      </p:stCondLst>
                                      <p:childTnLst>
                                        <p:set>
                                          <p:cBhvr>
                                            <p:cTn id="35" dur="1" fill="hold">
                                              <p:stCondLst>
                                                <p:cond delay="0"/>
                                              </p:stCondLst>
                                            </p:cTn>
                                            <p:tgtEl>
                                              <p:spTgt spid="37"/>
                                            </p:tgtEl>
                                            <p:attrNameLst>
                                              <p:attrName>style.visibility</p:attrName>
                                            </p:attrNameLst>
                                          </p:cBhvr>
                                          <p:to>
                                            <p:strVal val="visible"/>
                                          </p:to>
                                        </p:set>
                                        <p:anim calcmode="lin" valueType="num">
                                          <p:cBhvr>
                                            <p:cTn id="36" dur="500" fill="hold"/>
                                            <p:tgtEl>
                                              <p:spTgt spid="37"/>
                                            </p:tgtEl>
                                            <p:attrNameLst>
                                              <p:attrName>ppt_w</p:attrName>
                                            </p:attrNameLst>
                                          </p:cBhvr>
                                          <p:tavLst>
                                            <p:tav tm="0">
                                              <p:val>
                                                <p:fltVal val="0"/>
                                              </p:val>
                                            </p:tav>
                                            <p:tav tm="100000">
                                              <p:val>
                                                <p:strVal val="#ppt_w"/>
                                              </p:val>
                                            </p:tav>
                                          </p:tavLst>
                                        </p:anim>
                                        <p:anim calcmode="lin" valueType="num">
                                          <p:cBhvr>
                                            <p:cTn id="37" dur="500" fill="hold"/>
                                            <p:tgtEl>
                                              <p:spTgt spid="37"/>
                                            </p:tgtEl>
                                            <p:attrNameLst>
                                              <p:attrName>ppt_h</p:attrName>
                                            </p:attrNameLst>
                                          </p:cBhvr>
                                          <p:tavLst>
                                            <p:tav tm="0">
                                              <p:val>
                                                <p:fltVal val="0"/>
                                              </p:val>
                                            </p:tav>
                                            <p:tav tm="100000">
                                              <p:val>
                                                <p:strVal val="#ppt_h"/>
                                              </p:val>
                                            </p:tav>
                                          </p:tavLst>
                                        </p:anim>
                                        <p:animEffect transition="in" filter="fade">
                                          <p:cBhvr>
                                            <p:cTn id="38"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p:bldP spid="31" grpId="0"/>
          <p:bldP spid="32"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1424961" y="1437071"/>
            <a:ext cx="6746126"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讲规矩、有纪律，这是共产党人的行为准则</a:t>
              </a: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sp>
        <p:nvSpPr>
          <p:cNvPr id="15" name="圆角矩形 18">
            <a:extLst>
              <a:ext uri="{FF2B5EF4-FFF2-40B4-BE49-F238E27FC236}">
                <a16:creationId xmlns="" xmlns:a16="http://schemas.microsoft.com/office/drawing/2014/main" id="{0878356A-1B24-408B-943F-D13947959C7E}"/>
              </a:ext>
            </a:extLst>
          </p:cNvPr>
          <p:cNvSpPr/>
          <p:nvPr/>
        </p:nvSpPr>
        <p:spPr>
          <a:xfrm>
            <a:off x="921480" y="2360047"/>
            <a:ext cx="10667060" cy="2040244"/>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prstClr val="white"/>
              </a:solidFill>
              <a:effectLst/>
              <a:uLnTx/>
              <a:uFillTx/>
            </a:endParaRPr>
          </a:p>
        </p:txBody>
      </p:sp>
      <p:sp>
        <p:nvSpPr>
          <p:cNvPr id="16" name="矩形 15">
            <a:extLst>
              <a:ext uri="{FF2B5EF4-FFF2-40B4-BE49-F238E27FC236}">
                <a16:creationId xmlns="" xmlns:a16="http://schemas.microsoft.com/office/drawing/2014/main" id="{64488887-67E4-474F-9F4A-0789F30BA0D1}"/>
              </a:ext>
            </a:extLst>
          </p:cNvPr>
          <p:cNvSpPr/>
          <p:nvPr/>
        </p:nvSpPr>
        <p:spPr>
          <a:xfrm>
            <a:off x="893790" y="2408224"/>
            <a:ext cx="10474758" cy="1077218"/>
          </a:xfrm>
          <a:prstGeom prst="rect">
            <a:avLst/>
          </a:prstGeom>
          <a:ln>
            <a:noFill/>
          </a:ln>
        </p:spPr>
        <p:txBody>
          <a:bodyPr wrap="square">
            <a:spAutoFit/>
          </a:bodyPr>
          <a:lstStyle/>
          <a:p>
            <a:r>
              <a:rPr lang="zh-CN" altLang="en-US" sz="3200" b="1" dirty="0">
                <a:solidFill>
                  <a:srgbClr val="DA0000"/>
                </a:solidFill>
                <a:latin typeface="微软雅黑" panose="020B0503020204020204" pitchFamily="34" charset="-122"/>
                <a:ea typeface="微软雅黑" panose="020B0503020204020204" pitchFamily="34" charset="-122"/>
              </a:rPr>
              <a:t> “没有规矩，不成方圆。党章就是党的根本大法，是全党必须遵循的总规矩。”</a:t>
            </a:r>
          </a:p>
        </p:txBody>
      </p:sp>
      <p:sp>
        <p:nvSpPr>
          <p:cNvPr id="17" name="矩形 16">
            <a:extLst>
              <a:ext uri="{FF2B5EF4-FFF2-40B4-BE49-F238E27FC236}">
                <a16:creationId xmlns="" xmlns:a16="http://schemas.microsoft.com/office/drawing/2014/main" id="{BBBB8BA0-2AFD-4DE4-AD86-4D1AF89CED7B}"/>
              </a:ext>
            </a:extLst>
          </p:cNvPr>
          <p:cNvSpPr/>
          <p:nvPr/>
        </p:nvSpPr>
        <p:spPr>
          <a:xfrm>
            <a:off x="5688583" y="3410789"/>
            <a:ext cx="5789961" cy="799706"/>
          </a:xfrm>
          <a:prstGeom prst="rect">
            <a:avLst/>
          </a:prstGeom>
          <a:ln>
            <a:noFill/>
          </a:ln>
        </p:spPr>
        <p:txBody>
          <a:bodyPr wrap="square">
            <a:spAutoFit/>
          </a:bodyPr>
          <a:lstStyle/>
          <a:p>
            <a:pPr algn="r">
              <a:lnSpc>
                <a:spcPct val="120000"/>
              </a:lnSpc>
              <a:defRPr/>
            </a:pPr>
            <a:r>
              <a:rPr lang="en-US" altLang="zh-CN" sz="2000" dirty="0">
                <a:solidFill>
                  <a:prstClr val="black"/>
                </a:solidFill>
                <a:latin typeface="微软雅黑" panose="020B0503020204020204" pitchFamily="34" charset="-122"/>
                <a:ea typeface="微软雅黑" panose="020B0503020204020204" pitchFamily="34" charset="-122"/>
              </a:rPr>
              <a:t>——</a:t>
            </a:r>
            <a:r>
              <a:rPr lang="zh-CN" altLang="en-US" sz="2000" dirty="0">
                <a:solidFill>
                  <a:prstClr val="black"/>
                </a:solidFill>
                <a:latin typeface="微软雅黑" panose="020B0503020204020204" pitchFamily="34" charset="-122"/>
                <a:ea typeface="微软雅黑" panose="020B0503020204020204" pitchFamily="34" charset="-122"/>
              </a:rPr>
              <a:t>习近平总书记在十八届中共中央政治局</a:t>
            </a:r>
            <a:endParaRPr lang="en-US" altLang="zh-CN" sz="2000" dirty="0">
              <a:solidFill>
                <a:prstClr val="black"/>
              </a:solidFill>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prstClr val="black"/>
                </a:solidFill>
                <a:latin typeface="微软雅黑" panose="020B0503020204020204" pitchFamily="34" charset="-122"/>
                <a:ea typeface="微软雅黑" panose="020B0503020204020204" pitchFamily="34" charset="-122"/>
              </a:rPr>
              <a:t>对学习宣传贯彻党的十八大精神时对全党发出号召</a:t>
            </a:r>
          </a:p>
        </p:txBody>
      </p:sp>
      <p:sp>
        <p:nvSpPr>
          <p:cNvPr id="18" name="圆角矩形 18">
            <a:extLst>
              <a:ext uri="{FF2B5EF4-FFF2-40B4-BE49-F238E27FC236}">
                <a16:creationId xmlns="" xmlns:a16="http://schemas.microsoft.com/office/drawing/2014/main" id="{4D3C0905-C2E3-4288-9546-E0FD63EBBA16}"/>
              </a:ext>
            </a:extLst>
          </p:cNvPr>
          <p:cNvSpPr/>
          <p:nvPr/>
        </p:nvSpPr>
        <p:spPr>
          <a:xfrm>
            <a:off x="921480" y="4684967"/>
            <a:ext cx="10667060" cy="2242175"/>
          </a:xfrm>
          <a:prstGeom prst="roundRect">
            <a:avLst>
              <a:gd name="adj" fmla="val 0"/>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1" lang="zh-CN" altLang="en-US" sz="1800" b="0" i="0" u="none" strike="noStrike" kern="0" cap="none" spc="0" normalizeH="0" baseline="0" noProof="0">
              <a:ln>
                <a:noFill/>
              </a:ln>
              <a:solidFill>
                <a:prstClr val="white"/>
              </a:solidFill>
              <a:effectLst/>
              <a:uLnTx/>
              <a:uFillTx/>
            </a:endParaRPr>
          </a:p>
        </p:txBody>
      </p:sp>
      <p:sp>
        <p:nvSpPr>
          <p:cNvPr id="19" name="矩形 18">
            <a:extLst>
              <a:ext uri="{FF2B5EF4-FFF2-40B4-BE49-F238E27FC236}">
                <a16:creationId xmlns="" xmlns:a16="http://schemas.microsoft.com/office/drawing/2014/main" id="{EB71EEBA-BA69-4156-B56A-A6279C24674E}"/>
              </a:ext>
            </a:extLst>
          </p:cNvPr>
          <p:cNvSpPr/>
          <p:nvPr/>
        </p:nvSpPr>
        <p:spPr>
          <a:xfrm>
            <a:off x="893790" y="4598974"/>
            <a:ext cx="10474758" cy="1569660"/>
          </a:xfrm>
          <a:prstGeom prst="rect">
            <a:avLst/>
          </a:prstGeom>
          <a:ln>
            <a:noFill/>
          </a:ln>
        </p:spPr>
        <p:txBody>
          <a:bodyPr wrap="square">
            <a:spAutoFit/>
          </a:bodyPr>
          <a:lstStyle/>
          <a:p>
            <a:r>
              <a:rPr lang="zh-CN" altLang="en-US" sz="3200" b="1" dirty="0">
                <a:solidFill>
                  <a:srgbClr val="DA0000"/>
                </a:solidFill>
                <a:latin typeface="微软雅黑" panose="020B0503020204020204" pitchFamily="34" charset="-122"/>
                <a:ea typeface="微软雅黑" panose="020B0503020204020204" pitchFamily="34" charset="-122"/>
              </a:rPr>
              <a:t> “党章是党的总章程，是全党必须共同遵守的根本行为规范，判断各级党组织和党员干部的表现，要以党章为基本标准。”</a:t>
            </a:r>
          </a:p>
        </p:txBody>
      </p:sp>
      <p:sp>
        <p:nvSpPr>
          <p:cNvPr id="20" name="矩形 19">
            <a:extLst>
              <a:ext uri="{FF2B5EF4-FFF2-40B4-BE49-F238E27FC236}">
                <a16:creationId xmlns="" xmlns:a16="http://schemas.microsoft.com/office/drawing/2014/main" id="{D37B0299-679E-42EE-993B-E086F5FAB776}"/>
              </a:ext>
            </a:extLst>
          </p:cNvPr>
          <p:cNvSpPr/>
          <p:nvPr/>
        </p:nvSpPr>
        <p:spPr>
          <a:xfrm>
            <a:off x="6788124" y="5928752"/>
            <a:ext cx="4690420" cy="799706"/>
          </a:xfrm>
          <a:prstGeom prst="rect">
            <a:avLst/>
          </a:prstGeom>
          <a:ln>
            <a:noFill/>
          </a:ln>
        </p:spPr>
        <p:txBody>
          <a:bodyPr wrap="square">
            <a:spAutoFit/>
          </a:bodyPr>
          <a:lstStyle/>
          <a:p>
            <a:pPr algn="r">
              <a:lnSpc>
                <a:spcPct val="120000"/>
              </a:lnSpc>
              <a:defRPr/>
            </a:pPr>
            <a:r>
              <a:rPr lang="en-US" altLang="zh-CN" sz="2000" dirty="0">
                <a:solidFill>
                  <a:prstClr val="black"/>
                </a:solidFill>
                <a:latin typeface="微软雅黑" panose="020B0503020204020204" pitchFamily="34" charset="-122"/>
                <a:ea typeface="微软雅黑" panose="020B0503020204020204" pitchFamily="34" charset="-122"/>
              </a:rPr>
              <a:t>——</a:t>
            </a:r>
            <a:r>
              <a:rPr lang="zh-CN" altLang="en-US" sz="2000" dirty="0">
                <a:solidFill>
                  <a:prstClr val="black"/>
                </a:solidFill>
                <a:latin typeface="微软雅黑" panose="020B0503020204020204" pitchFamily="34" charset="-122"/>
                <a:ea typeface="微软雅黑" panose="020B0503020204020204" pitchFamily="34" charset="-122"/>
              </a:rPr>
              <a:t>摘自新华社播发的习近平总书记</a:t>
            </a:r>
            <a:endParaRPr lang="en-US" altLang="zh-CN" sz="2000" dirty="0">
              <a:solidFill>
                <a:prstClr val="black"/>
              </a:solidFill>
              <a:latin typeface="微软雅黑" panose="020B0503020204020204" pitchFamily="34" charset="-122"/>
              <a:ea typeface="微软雅黑" panose="020B0503020204020204" pitchFamily="34" charset="-122"/>
            </a:endParaRPr>
          </a:p>
          <a:p>
            <a:pPr algn="r">
              <a:lnSpc>
                <a:spcPct val="120000"/>
              </a:lnSpc>
              <a:defRPr/>
            </a:pPr>
            <a:r>
              <a:rPr lang="zh-CN" altLang="en-US" sz="2000" dirty="0">
                <a:solidFill>
                  <a:prstClr val="black"/>
                </a:solidFill>
                <a:latin typeface="微软雅黑" panose="020B0503020204020204" pitchFamily="34" charset="-122"/>
                <a:ea typeface="微软雅黑" panose="020B0503020204020204" pitchFamily="34" charset="-122"/>
              </a:rPr>
              <a:t>署名文章</a:t>
            </a:r>
            <a:r>
              <a:rPr lang="en-US" altLang="zh-CN" sz="2000" dirty="0">
                <a:solidFill>
                  <a:prstClr val="black"/>
                </a:solidFill>
                <a:latin typeface="微软雅黑" panose="020B0503020204020204" pitchFamily="34" charset="-122"/>
                <a:ea typeface="微软雅黑" panose="020B0503020204020204" pitchFamily="34" charset="-122"/>
              </a:rPr>
              <a:t>《</a:t>
            </a:r>
            <a:r>
              <a:rPr lang="zh-CN" altLang="en-US" sz="2000" dirty="0">
                <a:solidFill>
                  <a:prstClr val="black"/>
                </a:solidFill>
                <a:latin typeface="微软雅黑" panose="020B0503020204020204" pitchFamily="34" charset="-122"/>
                <a:ea typeface="微软雅黑" panose="020B0503020204020204" pitchFamily="34" charset="-122"/>
              </a:rPr>
              <a:t>认真学习党章严格遵守党章</a:t>
            </a:r>
            <a:r>
              <a:rPr lang="en-US" altLang="zh-CN" sz="2000" dirty="0">
                <a:solidFill>
                  <a:prstClr val="black"/>
                </a:solidFill>
                <a:latin typeface="微软雅黑" panose="020B0503020204020204" pitchFamily="34" charset="-122"/>
                <a:ea typeface="微软雅黑" panose="020B0503020204020204" pitchFamily="34" charset="-122"/>
              </a:rPr>
              <a:t>》</a:t>
            </a:r>
            <a:endParaRPr lang="zh-CN" altLang="en-US" sz="2000"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136406032"/>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1" presetClass="entr" presetSubtype="1" fill="hold" grpId="0" nodeType="afterEffect" nodePh="1">
                                  <p:stCondLst>
                                    <p:cond delay="0"/>
                                  </p:stCondLst>
                                  <p:endCondLst>
                                    <p:cond evt="begin" delay="0">
                                      <p:tn val="9"/>
                                    </p:cond>
                                  </p:endCondLst>
                                  <p:childTnLst>
                                    <p:set>
                                      <p:cBhvr>
                                        <p:cTn id="10" dur="1" fill="hold">
                                          <p:stCondLst>
                                            <p:cond delay="0"/>
                                          </p:stCondLst>
                                        </p:cTn>
                                        <p:tgtEl>
                                          <p:spTgt spid="15"/>
                                        </p:tgtEl>
                                        <p:attrNameLst>
                                          <p:attrName>style.visibility</p:attrName>
                                        </p:attrNameLst>
                                      </p:cBhvr>
                                      <p:to>
                                        <p:strVal val="visible"/>
                                      </p:to>
                                    </p:set>
                                    <p:animEffect transition="in" filter="wheel(1)">
                                      <p:cBhvr>
                                        <p:cTn id="11" dur="2000"/>
                                        <p:tgtEl>
                                          <p:spTgt spid="15"/>
                                        </p:tgtEl>
                                      </p:cBhvr>
                                    </p:animEffect>
                                  </p:childTnLst>
                                </p:cTn>
                              </p:par>
                            </p:childTnLst>
                          </p:cTn>
                        </p:par>
                        <p:par>
                          <p:cTn id="12" fill="hold">
                            <p:stCondLst>
                              <p:cond delay="2500"/>
                            </p:stCondLst>
                            <p:childTnLst>
                              <p:par>
                                <p:cTn id="13" presetID="53" presetClass="entr" presetSubtype="16" fill="hold" grpId="0" nodeType="afterEffect">
                                  <p:stCondLst>
                                    <p:cond delay="0"/>
                                  </p:stCondLst>
                                  <p:iterate type="lt">
                                    <p:tmPct val="10000"/>
                                  </p:iterate>
                                  <p:childTnLst>
                                    <p:set>
                                      <p:cBhvr>
                                        <p:cTn id="14" dur="1" fill="hold">
                                          <p:stCondLst>
                                            <p:cond delay="0"/>
                                          </p:stCondLst>
                                        </p:cTn>
                                        <p:tgtEl>
                                          <p:spTgt spid="16"/>
                                        </p:tgtEl>
                                        <p:attrNameLst>
                                          <p:attrName>style.visibility</p:attrName>
                                        </p:attrNameLst>
                                      </p:cBhvr>
                                      <p:to>
                                        <p:strVal val="visible"/>
                                      </p:to>
                                    </p:set>
                                    <p:anim calcmode="lin" valueType="num">
                                      <p:cBhvr>
                                        <p:cTn id="15" dur="500" fill="hold"/>
                                        <p:tgtEl>
                                          <p:spTgt spid="16"/>
                                        </p:tgtEl>
                                        <p:attrNameLst>
                                          <p:attrName>ppt_w</p:attrName>
                                        </p:attrNameLst>
                                      </p:cBhvr>
                                      <p:tavLst>
                                        <p:tav tm="0">
                                          <p:val>
                                            <p:fltVal val="0"/>
                                          </p:val>
                                        </p:tav>
                                        <p:tav tm="100000">
                                          <p:val>
                                            <p:strVal val="#ppt_w"/>
                                          </p:val>
                                        </p:tav>
                                      </p:tavLst>
                                    </p:anim>
                                    <p:anim calcmode="lin" valueType="num">
                                      <p:cBhvr>
                                        <p:cTn id="16" dur="500" fill="hold"/>
                                        <p:tgtEl>
                                          <p:spTgt spid="16"/>
                                        </p:tgtEl>
                                        <p:attrNameLst>
                                          <p:attrName>ppt_h</p:attrName>
                                        </p:attrNameLst>
                                      </p:cBhvr>
                                      <p:tavLst>
                                        <p:tav tm="0">
                                          <p:val>
                                            <p:fltVal val="0"/>
                                          </p:val>
                                        </p:tav>
                                        <p:tav tm="100000">
                                          <p:val>
                                            <p:strVal val="#ppt_h"/>
                                          </p:val>
                                        </p:tav>
                                      </p:tavLst>
                                    </p:anim>
                                    <p:animEffect transition="in" filter="fade">
                                      <p:cBhvr>
                                        <p:cTn id="17" dur="500"/>
                                        <p:tgtEl>
                                          <p:spTgt spid="16"/>
                                        </p:tgtEl>
                                      </p:cBhvr>
                                    </p:animEffect>
                                  </p:childTnLst>
                                </p:cTn>
                              </p:par>
                            </p:childTnLst>
                          </p:cTn>
                        </p:par>
                        <p:par>
                          <p:cTn id="18" fill="hold">
                            <p:stCondLst>
                              <p:cond delay="4700"/>
                            </p:stCondLst>
                            <p:childTnLst>
                              <p:par>
                                <p:cTn id="19" presetID="53" presetClass="entr" presetSubtype="16" fill="hold" grpId="0" nodeType="afterEffect">
                                  <p:stCondLst>
                                    <p:cond delay="0"/>
                                  </p:stCondLst>
                                  <p:iterate type="lt">
                                    <p:tmPct val="10000"/>
                                  </p:iterate>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childTnLst>
                          </p:cTn>
                        </p:par>
                        <p:par>
                          <p:cTn id="24" fill="hold">
                            <p:stCondLst>
                              <p:cond delay="7200"/>
                            </p:stCondLst>
                            <p:childTnLst>
                              <p:par>
                                <p:cTn id="25" presetID="21" presetClass="entr" presetSubtype="1" fill="hold" grpId="0" nodeType="afterEffect" nodePh="1">
                                  <p:stCondLst>
                                    <p:cond delay="0"/>
                                  </p:stCondLst>
                                  <p:endCondLst>
                                    <p:cond evt="begin" delay="0">
                                      <p:tn val="25"/>
                                    </p:cond>
                                  </p:endCondLst>
                                  <p:childTnLst>
                                    <p:set>
                                      <p:cBhvr>
                                        <p:cTn id="26" dur="1" fill="hold">
                                          <p:stCondLst>
                                            <p:cond delay="0"/>
                                          </p:stCondLst>
                                        </p:cTn>
                                        <p:tgtEl>
                                          <p:spTgt spid="18"/>
                                        </p:tgtEl>
                                        <p:attrNameLst>
                                          <p:attrName>style.visibility</p:attrName>
                                        </p:attrNameLst>
                                      </p:cBhvr>
                                      <p:to>
                                        <p:strVal val="visible"/>
                                      </p:to>
                                    </p:set>
                                    <p:animEffect transition="in" filter="wheel(1)">
                                      <p:cBhvr>
                                        <p:cTn id="27" dur="2000"/>
                                        <p:tgtEl>
                                          <p:spTgt spid="18"/>
                                        </p:tgtEl>
                                      </p:cBhvr>
                                    </p:animEffect>
                                  </p:childTnLst>
                                </p:cTn>
                              </p:par>
                            </p:childTnLst>
                          </p:cTn>
                        </p:par>
                        <p:par>
                          <p:cTn id="28" fill="hold">
                            <p:stCondLst>
                              <p:cond delay="920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19"/>
                                        </p:tgtEl>
                                        <p:attrNameLst>
                                          <p:attrName>style.visibility</p:attrName>
                                        </p:attrNameLst>
                                      </p:cBhvr>
                                      <p:to>
                                        <p:strVal val="visible"/>
                                      </p:to>
                                    </p:set>
                                    <p:anim calcmode="lin" valueType="num">
                                      <p:cBhvr>
                                        <p:cTn id="31" dur="500" fill="hold"/>
                                        <p:tgtEl>
                                          <p:spTgt spid="19"/>
                                        </p:tgtEl>
                                        <p:attrNameLst>
                                          <p:attrName>ppt_w</p:attrName>
                                        </p:attrNameLst>
                                      </p:cBhvr>
                                      <p:tavLst>
                                        <p:tav tm="0">
                                          <p:val>
                                            <p:fltVal val="0"/>
                                          </p:val>
                                        </p:tav>
                                        <p:tav tm="100000">
                                          <p:val>
                                            <p:strVal val="#ppt_w"/>
                                          </p:val>
                                        </p:tav>
                                      </p:tavLst>
                                    </p:anim>
                                    <p:anim calcmode="lin" valueType="num">
                                      <p:cBhvr>
                                        <p:cTn id="32" dur="500" fill="hold"/>
                                        <p:tgtEl>
                                          <p:spTgt spid="19"/>
                                        </p:tgtEl>
                                        <p:attrNameLst>
                                          <p:attrName>ppt_h</p:attrName>
                                        </p:attrNameLst>
                                      </p:cBhvr>
                                      <p:tavLst>
                                        <p:tav tm="0">
                                          <p:val>
                                            <p:fltVal val="0"/>
                                          </p:val>
                                        </p:tav>
                                        <p:tav tm="100000">
                                          <p:val>
                                            <p:strVal val="#ppt_h"/>
                                          </p:val>
                                        </p:tav>
                                      </p:tavLst>
                                    </p:anim>
                                    <p:animEffect transition="in" filter="fade">
                                      <p:cBhvr>
                                        <p:cTn id="33" dur="500"/>
                                        <p:tgtEl>
                                          <p:spTgt spid="19"/>
                                        </p:tgtEl>
                                      </p:cBhvr>
                                    </p:animEffect>
                                  </p:childTnLst>
                                </p:cTn>
                              </p:par>
                            </p:childTnLst>
                          </p:cTn>
                        </p:par>
                        <p:par>
                          <p:cTn id="34" fill="hold">
                            <p:stCondLst>
                              <p:cond delay="12350"/>
                            </p:stCondLst>
                            <p:childTnLst>
                              <p:par>
                                <p:cTn id="35" presetID="53" presetClass="entr" presetSubtype="16" fill="hold" grpId="0" nodeType="afterEffect">
                                  <p:stCondLst>
                                    <p:cond delay="0"/>
                                  </p:stCondLst>
                                  <p:iterate type="lt">
                                    <p:tmPct val="10000"/>
                                  </p:iterate>
                                  <p:childTnLst>
                                    <p:set>
                                      <p:cBhvr>
                                        <p:cTn id="36" dur="1" fill="hold">
                                          <p:stCondLst>
                                            <p:cond delay="0"/>
                                          </p:stCondLst>
                                        </p:cTn>
                                        <p:tgtEl>
                                          <p:spTgt spid="20"/>
                                        </p:tgtEl>
                                        <p:attrNameLst>
                                          <p:attrName>style.visibility</p:attrName>
                                        </p:attrNameLst>
                                      </p:cBhvr>
                                      <p:to>
                                        <p:strVal val="visible"/>
                                      </p:to>
                                    </p:set>
                                    <p:anim calcmode="lin" valueType="num">
                                      <p:cBhvr>
                                        <p:cTn id="37" dur="500" fill="hold"/>
                                        <p:tgtEl>
                                          <p:spTgt spid="20"/>
                                        </p:tgtEl>
                                        <p:attrNameLst>
                                          <p:attrName>ppt_w</p:attrName>
                                        </p:attrNameLst>
                                      </p:cBhvr>
                                      <p:tavLst>
                                        <p:tav tm="0">
                                          <p:val>
                                            <p:fltVal val="0"/>
                                          </p:val>
                                        </p:tav>
                                        <p:tav tm="100000">
                                          <p:val>
                                            <p:strVal val="#ppt_w"/>
                                          </p:val>
                                        </p:tav>
                                      </p:tavLst>
                                    </p:anim>
                                    <p:anim calcmode="lin" valueType="num">
                                      <p:cBhvr>
                                        <p:cTn id="38" dur="500" fill="hold"/>
                                        <p:tgtEl>
                                          <p:spTgt spid="20"/>
                                        </p:tgtEl>
                                        <p:attrNameLst>
                                          <p:attrName>ppt_h</p:attrName>
                                        </p:attrNameLst>
                                      </p:cBhvr>
                                      <p:tavLst>
                                        <p:tav tm="0">
                                          <p:val>
                                            <p:fltVal val="0"/>
                                          </p:val>
                                        </p:tav>
                                        <p:tav tm="100000">
                                          <p:val>
                                            <p:strVal val="#ppt_h"/>
                                          </p:val>
                                        </p:tav>
                                      </p:tavLst>
                                    </p:anim>
                                    <p:animEffect transition="in" filter="fade">
                                      <p:cBhvr>
                                        <p:cTn id="3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rotWithShape="1">
          <a:blip r:embed="rId3">
            <a:extLst>
              <a:ext uri="{28A0092B-C50C-407E-A947-70E740481C1C}">
                <a14:useLocalDpi xmlns:a14="http://schemas.microsoft.com/office/drawing/2010/main" val="0"/>
              </a:ext>
            </a:extLst>
          </a:blip>
          <a:srcRect t="63063" r="53838" b="3300"/>
          <a:stretch/>
        </p:blipFill>
        <p:spPr>
          <a:xfrm flipH="1">
            <a:off x="6563932" y="847864"/>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t="63063" r="53838" b="3300"/>
          <a:stretch/>
        </p:blipFill>
        <p:spPr>
          <a:xfrm>
            <a:off x="0" y="875766"/>
            <a:ext cx="5628068" cy="2047741"/>
          </a:xfrm>
          <a:prstGeom prst="rect">
            <a:avLst/>
          </a:prstGeom>
        </p:spPr>
      </p:pic>
      <p:pic>
        <p:nvPicPr>
          <p:cNvPr id="8" name="图片 7"/>
          <p:cNvPicPr>
            <a:picLocks noChangeAspect="1"/>
          </p:cNvPicPr>
          <p:nvPr/>
        </p:nvPicPr>
        <p:blipFill rotWithShape="1">
          <a:blip r:embed="rId4">
            <a:extLst>
              <a:ext uri="{28A0092B-C50C-407E-A947-70E740481C1C}">
                <a14:useLocalDpi xmlns:a14="http://schemas.microsoft.com/office/drawing/2010/main" val="0"/>
              </a:ext>
            </a:extLst>
          </a:blip>
          <a:srcRect l="984" t="70252" r="71475" b="5863"/>
          <a:stretch/>
        </p:blipFill>
        <p:spPr>
          <a:xfrm flipH="1">
            <a:off x="7368580" y="1068949"/>
            <a:ext cx="3357798" cy="1454047"/>
          </a:xfrm>
          <a:prstGeom prst="rect">
            <a:avLst/>
          </a:prstGeom>
        </p:spPr>
      </p:pic>
      <p:pic>
        <p:nvPicPr>
          <p:cNvPr id="9" name="图片 8"/>
          <p:cNvPicPr>
            <a:picLocks noChangeAspect="1"/>
          </p:cNvPicPr>
          <p:nvPr/>
        </p:nvPicPr>
        <p:blipFill rotWithShape="1">
          <a:blip r:embed="rId4">
            <a:extLst>
              <a:ext uri="{28A0092B-C50C-407E-A947-70E740481C1C}">
                <a14:useLocalDpi xmlns:a14="http://schemas.microsoft.com/office/drawing/2010/main" val="0"/>
              </a:ext>
            </a:extLst>
          </a:blip>
          <a:srcRect l="984" t="70252" r="71475" b="5863"/>
          <a:stretch/>
        </p:blipFill>
        <p:spPr>
          <a:xfrm>
            <a:off x="1356292" y="1144710"/>
            <a:ext cx="3357798" cy="1454047"/>
          </a:xfrm>
          <a:prstGeom prst="rect">
            <a:avLst/>
          </a:prstGeom>
        </p:spPr>
      </p:pic>
      <p:pic>
        <p:nvPicPr>
          <p:cNvPr id="10" name="图片 9"/>
          <p:cNvPicPr>
            <a:picLocks noChangeAspect="1"/>
          </p:cNvPicPr>
          <p:nvPr/>
        </p:nvPicPr>
        <p:blipFill rotWithShape="1">
          <a:blip r:embed="rId5">
            <a:extLst>
              <a:ext uri="{28A0092B-C50C-407E-A947-70E740481C1C}">
                <a14:useLocalDpi xmlns:a14="http://schemas.microsoft.com/office/drawing/2010/main" val="0"/>
              </a:ext>
            </a:extLst>
          </a:blip>
          <a:srcRect t="66448" b="550"/>
          <a:stretch/>
        </p:blipFill>
        <p:spPr>
          <a:xfrm>
            <a:off x="0" y="1081828"/>
            <a:ext cx="12192000" cy="2009105"/>
          </a:xfrm>
          <a:prstGeom prst="rect">
            <a:avLst/>
          </a:prstGeom>
        </p:spPr>
      </p:pic>
      <p:sp>
        <p:nvSpPr>
          <p:cNvPr id="14" name="文本框 13"/>
          <p:cNvSpPr txBox="1"/>
          <p:nvPr/>
        </p:nvSpPr>
        <p:spPr>
          <a:xfrm>
            <a:off x="4125869" y="35130"/>
            <a:ext cx="3554178" cy="156966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9600" b="1" i="0" u="none" strike="noStrike" kern="1200" cap="none" spc="0" normalizeH="0" baseline="0" noProof="0" dirty="0">
                <a:ln w="22225">
                  <a:noFill/>
                </a:ln>
                <a:solidFill>
                  <a:srgbClr val="CB000D"/>
                </a:solidFill>
                <a:effectLst/>
                <a:uLnTx/>
                <a:uFillTx/>
                <a:latin typeface="华文行楷" panose="02010800040101010101" pitchFamily="2" charset="-122"/>
                <a:ea typeface="华文行楷" panose="02010800040101010101" pitchFamily="2" charset="-122"/>
                <a:cs typeface="+mn-cs"/>
              </a:rPr>
              <a:t>目   录</a:t>
            </a:r>
          </a:p>
        </p:txBody>
      </p:sp>
      <p:sp>
        <p:nvSpPr>
          <p:cNvPr id="19" name="文本框 18">
            <a:extLst>
              <a:ext uri="{FF2B5EF4-FFF2-40B4-BE49-F238E27FC236}">
                <a16:creationId xmlns="" xmlns:a16="http://schemas.microsoft.com/office/drawing/2014/main" id="{D8D1E9D5-AB02-4A85-8521-DE65B7F511C8}"/>
              </a:ext>
            </a:extLst>
          </p:cNvPr>
          <p:cNvSpPr txBox="1"/>
          <p:nvPr/>
        </p:nvSpPr>
        <p:spPr>
          <a:xfrm>
            <a:off x="2983830" y="3327106"/>
            <a:ext cx="7191111" cy="584775"/>
          </a:xfrm>
          <a:prstGeom prst="rect">
            <a:avLst/>
          </a:prstGeom>
          <a:solidFill>
            <a:srgbClr val="DA251C"/>
          </a:solidFill>
        </p:spPr>
        <p:txBody>
          <a:bodyPr wrap="square" rtlCol="0">
            <a:spAutoFit/>
          </a:bodyPr>
          <a:lstStyle/>
          <a:p>
            <a:pPr lvl="0" algn="dist"/>
            <a:r>
              <a:rPr lang="zh-CN" altLang="en-US" sz="3200" dirty="0">
                <a:solidFill>
                  <a:prstClr val="white"/>
                </a:solidFill>
                <a:latin typeface="华文行楷" panose="02010800040101010101" pitchFamily="2" charset="-122"/>
                <a:ea typeface="华文行楷" panose="02010800040101010101" pitchFamily="2" charset="-122"/>
              </a:rPr>
              <a:t>壹 从历史角度看对党忠诚</a:t>
            </a:r>
          </a:p>
        </p:txBody>
      </p:sp>
      <p:sp>
        <p:nvSpPr>
          <p:cNvPr id="22" name="文本框 21">
            <a:extLst>
              <a:ext uri="{FF2B5EF4-FFF2-40B4-BE49-F238E27FC236}">
                <a16:creationId xmlns="" xmlns:a16="http://schemas.microsoft.com/office/drawing/2014/main" id="{C9704B0B-0C16-4804-8C34-5B9E9898035C}"/>
              </a:ext>
            </a:extLst>
          </p:cNvPr>
          <p:cNvSpPr txBox="1"/>
          <p:nvPr/>
        </p:nvSpPr>
        <p:spPr>
          <a:xfrm>
            <a:off x="2983830" y="5090293"/>
            <a:ext cx="7191112" cy="584775"/>
          </a:xfrm>
          <a:prstGeom prst="rect">
            <a:avLst/>
          </a:prstGeom>
          <a:solidFill>
            <a:srgbClr val="DA251C"/>
          </a:solidFill>
        </p:spPr>
        <p:txBody>
          <a:bodyPr wrap="square" rtlCol="0">
            <a:spAutoFit/>
          </a:bodyPr>
          <a:lstStyle/>
          <a:p>
            <a:pPr lvl="0" algn="dist"/>
            <a:r>
              <a:rPr lang="zh-CN" altLang="en-US" sz="3200" dirty="0">
                <a:solidFill>
                  <a:prstClr val="white"/>
                </a:solidFill>
                <a:latin typeface="华文行楷" panose="02010800040101010101" pitchFamily="2" charset="-122"/>
                <a:ea typeface="华文行楷" panose="02010800040101010101" pitchFamily="2" charset="-122"/>
              </a:rPr>
              <a:t>贰   共产党人如何做到“对党忠诚”</a:t>
            </a:r>
          </a:p>
        </p:txBody>
      </p:sp>
      <p:pic>
        <p:nvPicPr>
          <p:cNvPr id="37" name="图片 36"/>
          <p:cNvPicPr>
            <a:picLocks noChangeAspect="1"/>
          </p:cNvPicPr>
          <p:nvPr/>
        </p:nvPicPr>
        <p:blipFill rotWithShape="1">
          <a:blip r:embed="rId6">
            <a:extLst>
              <a:ext uri="{28A0092B-C50C-407E-A947-70E740481C1C}">
                <a14:useLocalDpi xmlns:a14="http://schemas.microsoft.com/office/drawing/2010/main" val="0"/>
              </a:ext>
            </a:extLst>
          </a:blip>
          <a:srcRect l="46353" t="9680" r="45041" b="76650"/>
          <a:stretch/>
        </p:blipFill>
        <p:spPr>
          <a:xfrm>
            <a:off x="1959038" y="3153815"/>
            <a:ext cx="955777" cy="758066"/>
          </a:xfrm>
          <a:custGeom>
            <a:avLst/>
            <a:gdLst>
              <a:gd name="connsiteX0" fmla="*/ 0 w 1049311"/>
              <a:gd name="connsiteY0" fmla="*/ 0 h 832252"/>
              <a:gd name="connsiteX1" fmla="*/ 1049311 w 1049311"/>
              <a:gd name="connsiteY1" fmla="*/ 0 h 832252"/>
              <a:gd name="connsiteX2" fmla="*/ 1049311 w 1049311"/>
              <a:gd name="connsiteY2" fmla="*/ 832252 h 832252"/>
              <a:gd name="connsiteX3" fmla="*/ 0 w 1049311"/>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049311" h="832252">
                <a:moveTo>
                  <a:pt x="0" y="0"/>
                </a:moveTo>
                <a:lnTo>
                  <a:pt x="1049311" y="0"/>
                </a:lnTo>
                <a:lnTo>
                  <a:pt x="1049311" y="832252"/>
                </a:lnTo>
                <a:lnTo>
                  <a:pt x="0" y="832252"/>
                </a:lnTo>
                <a:close/>
              </a:path>
            </a:pathLst>
          </a:custGeom>
        </p:spPr>
      </p:pic>
      <p:pic>
        <p:nvPicPr>
          <p:cNvPr id="38" name="图片 37"/>
          <p:cNvPicPr>
            <a:picLocks noChangeAspect="1"/>
          </p:cNvPicPr>
          <p:nvPr/>
        </p:nvPicPr>
        <p:blipFill rotWithShape="1">
          <a:blip r:embed="rId6">
            <a:extLst>
              <a:ext uri="{28A0092B-C50C-407E-A947-70E740481C1C}">
                <a14:useLocalDpi xmlns:a14="http://schemas.microsoft.com/office/drawing/2010/main" val="0"/>
              </a:ext>
            </a:extLst>
          </a:blip>
          <a:srcRect l="46353" t="9680" r="45041" b="76650"/>
          <a:stretch/>
        </p:blipFill>
        <p:spPr>
          <a:xfrm>
            <a:off x="1885731" y="4917002"/>
            <a:ext cx="955777" cy="758066"/>
          </a:xfrm>
          <a:custGeom>
            <a:avLst/>
            <a:gdLst>
              <a:gd name="connsiteX0" fmla="*/ 0 w 1049311"/>
              <a:gd name="connsiteY0" fmla="*/ 0 h 832252"/>
              <a:gd name="connsiteX1" fmla="*/ 1049311 w 1049311"/>
              <a:gd name="connsiteY1" fmla="*/ 0 h 832252"/>
              <a:gd name="connsiteX2" fmla="*/ 1049311 w 1049311"/>
              <a:gd name="connsiteY2" fmla="*/ 832252 h 832252"/>
              <a:gd name="connsiteX3" fmla="*/ 0 w 1049311"/>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049311" h="832252">
                <a:moveTo>
                  <a:pt x="0" y="0"/>
                </a:moveTo>
                <a:lnTo>
                  <a:pt x="1049311" y="0"/>
                </a:lnTo>
                <a:lnTo>
                  <a:pt x="1049311" y="832252"/>
                </a:lnTo>
                <a:lnTo>
                  <a:pt x="0" y="832252"/>
                </a:lnTo>
                <a:close/>
              </a:path>
            </a:pathLst>
          </a:custGeom>
        </p:spPr>
      </p:pic>
    </p:spTree>
    <p:extLst>
      <p:ext uri="{BB962C8B-B14F-4D97-AF65-F5344CB8AC3E}">
        <p14:creationId xmlns:p14="http://schemas.microsoft.com/office/powerpoint/2010/main" val="2535966477"/>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left)">
                                      <p:cBhvr>
                                        <p:cTn id="7" dur="500"/>
                                        <p:tgtEl>
                                          <p:spTgt spid="14"/>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barn(inVertical)">
                                      <p:cBhvr>
                                        <p:cTn id="11" dur="500"/>
                                        <p:tgtEl>
                                          <p:spTgt spid="19"/>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animBg="1"/>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2005254" y="1437071"/>
            <a:ext cx="6746126"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讲规矩、有纪律，这是共产党人的行为准则</a:t>
              </a: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sp>
        <p:nvSpPr>
          <p:cNvPr id="15" name="矩形 14">
            <a:extLst>
              <a:ext uri="{FF2B5EF4-FFF2-40B4-BE49-F238E27FC236}">
                <a16:creationId xmlns="" xmlns:a16="http://schemas.microsoft.com/office/drawing/2014/main" id="{A5CF1364-68AC-4D31-962B-84492F7C762A}"/>
              </a:ext>
            </a:extLst>
          </p:cNvPr>
          <p:cNvSpPr/>
          <p:nvPr/>
        </p:nvSpPr>
        <p:spPr>
          <a:xfrm>
            <a:off x="1284338" y="3501956"/>
            <a:ext cx="2627151" cy="1346907"/>
          </a:xfrm>
          <a:prstGeom prst="rect">
            <a:avLst/>
          </a:prstGeom>
          <a:ln>
            <a:noFill/>
          </a:ln>
        </p:spPr>
        <p:txBody>
          <a:bodyPr wrap="square">
            <a:spAutoFit/>
          </a:bodyPr>
          <a:lstStyle/>
          <a:p>
            <a:pPr algn="just">
              <a:lnSpc>
                <a:spcPct val="150000"/>
              </a:lnSpc>
              <a:spcBef>
                <a:spcPct val="0"/>
              </a:spcBef>
            </a:pPr>
            <a:r>
              <a:rPr lang="zh-CN" altLang="en-US" sz="1400" dirty="0">
                <a:solidFill>
                  <a:prstClr val="black"/>
                </a:solidFill>
                <a:latin typeface="微软雅黑" panose="020B0503020204020204" pitchFamily="34" charset="-122"/>
                <a:ea typeface="微软雅黑" panose="020B0503020204020204" pitchFamily="34" charset="-122"/>
              </a:rPr>
              <a:t>在十八届中央纪委五次全会上，习近平总书记用大篇幅论述政治纪律和政治规矩。</a:t>
            </a:r>
          </a:p>
          <a:p>
            <a:pPr algn="just">
              <a:lnSpc>
                <a:spcPct val="150000"/>
              </a:lnSpc>
              <a:spcBef>
                <a:spcPct val="0"/>
              </a:spcBef>
            </a:pPr>
            <a:endParaRPr lang="en-US" altLang="zh-CN" sz="1200" dirty="0">
              <a:solidFill>
                <a:prstClr val="black"/>
              </a:solidFill>
              <a:latin typeface="微软雅黑" panose="020B0503020204020204" pitchFamily="34" charset="-122"/>
              <a:ea typeface="微软雅黑" panose="020B0503020204020204" pitchFamily="34" charset="-122"/>
            </a:endParaRPr>
          </a:p>
        </p:txBody>
      </p:sp>
      <p:sp>
        <p:nvSpPr>
          <p:cNvPr id="16" name="Freeform 12">
            <a:extLst>
              <a:ext uri="{FF2B5EF4-FFF2-40B4-BE49-F238E27FC236}">
                <a16:creationId xmlns="" xmlns:a16="http://schemas.microsoft.com/office/drawing/2014/main" id="{D928D4B5-BE17-4D35-BDC2-7FAA915C8DFF}"/>
              </a:ext>
            </a:extLst>
          </p:cNvPr>
          <p:cNvSpPr>
            <a:spLocks noEditPoints="1"/>
          </p:cNvSpPr>
          <p:nvPr/>
        </p:nvSpPr>
        <p:spPr bwMode="auto">
          <a:xfrm>
            <a:off x="2154524" y="2613501"/>
            <a:ext cx="650418" cy="881298"/>
          </a:xfrm>
          <a:custGeom>
            <a:avLst/>
            <a:gdLst>
              <a:gd name="T0" fmla="*/ 64 w 599"/>
              <a:gd name="T1" fmla="*/ 739 h 810"/>
              <a:gd name="T2" fmla="*/ 100 w 599"/>
              <a:gd name="T3" fmla="*/ 125 h 810"/>
              <a:gd name="T4" fmla="*/ 132 w 599"/>
              <a:gd name="T5" fmla="*/ 178 h 810"/>
              <a:gd name="T6" fmla="*/ 163 w 599"/>
              <a:gd name="T7" fmla="*/ 125 h 810"/>
              <a:gd name="T8" fmla="*/ 267 w 599"/>
              <a:gd name="T9" fmla="*/ 146 h 810"/>
              <a:gd name="T10" fmla="*/ 330 w 599"/>
              <a:gd name="T11" fmla="*/ 146 h 810"/>
              <a:gd name="T12" fmla="*/ 435 w 599"/>
              <a:gd name="T13" fmla="*/ 125 h 810"/>
              <a:gd name="T14" fmla="*/ 466 w 599"/>
              <a:gd name="T15" fmla="*/ 178 h 810"/>
              <a:gd name="T16" fmla="*/ 497 w 599"/>
              <a:gd name="T17" fmla="*/ 125 h 810"/>
              <a:gd name="T18" fmla="*/ 535 w 599"/>
              <a:gd name="T19" fmla="*/ 739 h 810"/>
              <a:gd name="T20" fmla="*/ 207 w 599"/>
              <a:gd name="T21" fmla="*/ 354 h 810"/>
              <a:gd name="T22" fmla="*/ 253 w 599"/>
              <a:gd name="T23" fmla="*/ 307 h 810"/>
              <a:gd name="T24" fmla="*/ 206 w 599"/>
              <a:gd name="T25" fmla="*/ 297 h 810"/>
              <a:gd name="T26" fmla="*/ 290 w 599"/>
              <a:gd name="T27" fmla="*/ 239 h 810"/>
              <a:gd name="T28" fmla="*/ 279 w 599"/>
              <a:gd name="T29" fmla="*/ 281 h 810"/>
              <a:gd name="T30" fmla="*/ 293 w 599"/>
              <a:gd name="T31" fmla="*/ 213 h 810"/>
              <a:gd name="T32" fmla="*/ 393 w 599"/>
              <a:gd name="T33" fmla="*/ 396 h 810"/>
              <a:gd name="T34" fmla="*/ 349 w 599"/>
              <a:gd name="T35" fmla="*/ 402 h 810"/>
              <a:gd name="T36" fmla="*/ 210 w 599"/>
              <a:gd name="T37" fmla="*/ 416 h 810"/>
              <a:gd name="T38" fmla="*/ 207 w 599"/>
              <a:gd name="T39" fmla="*/ 387 h 810"/>
              <a:gd name="T40" fmla="*/ 534 w 599"/>
              <a:gd name="T41" fmla="*/ 55 h 810"/>
              <a:gd name="T42" fmla="*/ 497 w 599"/>
              <a:gd name="T43" fmla="*/ 31 h 810"/>
              <a:gd name="T44" fmla="*/ 435 w 599"/>
              <a:gd name="T45" fmla="*/ 31 h 810"/>
              <a:gd name="T46" fmla="*/ 330 w 599"/>
              <a:gd name="T47" fmla="*/ 55 h 810"/>
              <a:gd name="T48" fmla="*/ 299 w 599"/>
              <a:gd name="T49" fmla="*/ 0 h 810"/>
              <a:gd name="T50" fmla="*/ 267 w 599"/>
              <a:gd name="T51" fmla="*/ 55 h 810"/>
              <a:gd name="T52" fmla="*/ 163 w 599"/>
              <a:gd name="T53" fmla="*/ 31 h 810"/>
              <a:gd name="T54" fmla="*/ 100 w 599"/>
              <a:gd name="T55" fmla="*/ 31 h 810"/>
              <a:gd name="T56" fmla="*/ 65 w 599"/>
              <a:gd name="T57" fmla="*/ 55 h 810"/>
              <a:gd name="T58" fmla="*/ 0 w 599"/>
              <a:gd name="T59" fmla="*/ 745 h 810"/>
              <a:gd name="T60" fmla="*/ 534 w 599"/>
              <a:gd name="T61" fmla="*/ 810 h 810"/>
              <a:gd name="T62" fmla="*/ 599 w 599"/>
              <a:gd name="T63" fmla="*/ 120 h 810"/>
              <a:gd name="T64" fmla="*/ 131 w 599"/>
              <a:gd name="T65" fmla="*/ 511 h 810"/>
              <a:gd name="T66" fmla="*/ 467 w 599"/>
              <a:gd name="T67" fmla="*/ 467 h 810"/>
              <a:gd name="T68" fmla="*/ 131 w 599"/>
              <a:gd name="T69" fmla="*/ 511 h 810"/>
              <a:gd name="T70" fmla="*/ 467 w 599"/>
              <a:gd name="T71" fmla="*/ 595 h 810"/>
              <a:gd name="T72" fmla="*/ 131 w 599"/>
              <a:gd name="T73" fmla="*/ 551 h 810"/>
              <a:gd name="T74" fmla="*/ 131 w 599"/>
              <a:gd name="T75" fmla="*/ 683 h 810"/>
              <a:gd name="T76" fmla="*/ 467 w 599"/>
              <a:gd name="T77" fmla="*/ 639 h 810"/>
              <a:gd name="T78" fmla="*/ 131 w 599"/>
              <a:gd name="T79" fmla="*/ 68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 h="810">
                <a:moveTo>
                  <a:pt x="535" y="739"/>
                </a:moveTo>
                <a:lnTo>
                  <a:pt x="64" y="739"/>
                </a:lnTo>
                <a:lnTo>
                  <a:pt x="64" y="125"/>
                </a:lnTo>
                <a:lnTo>
                  <a:pt x="100" y="125"/>
                </a:lnTo>
                <a:lnTo>
                  <a:pt x="100" y="146"/>
                </a:lnTo>
                <a:cubicBezTo>
                  <a:pt x="100" y="163"/>
                  <a:pt x="114" y="178"/>
                  <a:pt x="132" y="178"/>
                </a:cubicBezTo>
                <a:cubicBezTo>
                  <a:pt x="149" y="178"/>
                  <a:pt x="163" y="163"/>
                  <a:pt x="163" y="146"/>
                </a:cubicBezTo>
                <a:lnTo>
                  <a:pt x="163" y="125"/>
                </a:lnTo>
                <a:lnTo>
                  <a:pt x="267" y="125"/>
                </a:lnTo>
                <a:lnTo>
                  <a:pt x="267" y="146"/>
                </a:lnTo>
                <a:cubicBezTo>
                  <a:pt x="267" y="163"/>
                  <a:pt x="281" y="178"/>
                  <a:pt x="299" y="178"/>
                </a:cubicBezTo>
                <a:cubicBezTo>
                  <a:pt x="316" y="178"/>
                  <a:pt x="330" y="163"/>
                  <a:pt x="330" y="146"/>
                </a:cubicBezTo>
                <a:lnTo>
                  <a:pt x="330" y="125"/>
                </a:lnTo>
                <a:lnTo>
                  <a:pt x="435" y="125"/>
                </a:lnTo>
                <a:lnTo>
                  <a:pt x="435" y="146"/>
                </a:lnTo>
                <a:cubicBezTo>
                  <a:pt x="435" y="163"/>
                  <a:pt x="449" y="178"/>
                  <a:pt x="466" y="178"/>
                </a:cubicBezTo>
                <a:cubicBezTo>
                  <a:pt x="483" y="178"/>
                  <a:pt x="497" y="163"/>
                  <a:pt x="497" y="146"/>
                </a:cubicBezTo>
                <a:lnTo>
                  <a:pt x="497" y="125"/>
                </a:lnTo>
                <a:lnTo>
                  <a:pt x="535" y="125"/>
                </a:lnTo>
                <a:lnTo>
                  <a:pt x="535" y="739"/>
                </a:lnTo>
                <a:close/>
                <a:moveTo>
                  <a:pt x="192" y="369"/>
                </a:moveTo>
                <a:lnTo>
                  <a:pt x="207" y="354"/>
                </a:lnTo>
                <a:cubicBezTo>
                  <a:pt x="238" y="381"/>
                  <a:pt x="275" y="399"/>
                  <a:pt x="322" y="376"/>
                </a:cubicBezTo>
                <a:lnTo>
                  <a:pt x="253" y="307"/>
                </a:lnTo>
                <a:lnTo>
                  <a:pt x="235" y="326"/>
                </a:lnTo>
                <a:lnTo>
                  <a:pt x="206" y="297"/>
                </a:lnTo>
                <a:lnTo>
                  <a:pt x="257" y="246"/>
                </a:lnTo>
                <a:cubicBezTo>
                  <a:pt x="264" y="249"/>
                  <a:pt x="276" y="249"/>
                  <a:pt x="290" y="239"/>
                </a:cubicBezTo>
                <a:lnTo>
                  <a:pt x="304" y="255"/>
                </a:lnTo>
                <a:lnTo>
                  <a:pt x="279" y="281"/>
                </a:lnTo>
                <a:lnTo>
                  <a:pt x="348" y="351"/>
                </a:lnTo>
                <a:cubicBezTo>
                  <a:pt x="374" y="307"/>
                  <a:pt x="353" y="242"/>
                  <a:pt x="293" y="213"/>
                </a:cubicBezTo>
                <a:cubicBezTo>
                  <a:pt x="352" y="216"/>
                  <a:pt x="428" y="283"/>
                  <a:pt x="374" y="376"/>
                </a:cubicBezTo>
                <a:lnTo>
                  <a:pt x="393" y="396"/>
                </a:lnTo>
                <a:lnTo>
                  <a:pt x="368" y="420"/>
                </a:lnTo>
                <a:lnTo>
                  <a:pt x="349" y="402"/>
                </a:lnTo>
                <a:cubicBezTo>
                  <a:pt x="299" y="429"/>
                  <a:pt x="254" y="425"/>
                  <a:pt x="218" y="397"/>
                </a:cubicBezTo>
                <a:cubicBezTo>
                  <a:pt x="220" y="404"/>
                  <a:pt x="216" y="411"/>
                  <a:pt x="210" y="416"/>
                </a:cubicBezTo>
                <a:cubicBezTo>
                  <a:pt x="202" y="421"/>
                  <a:pt x="194" y="419"/>
                  <a:pt x="189" y="412"/>
                </a:cubicBezTo>
                <a:cubicBezTo>
                  <a:pt x="181" y="399"/>
                  <a:pt x="194" y="384"/>
                  <a:pt x="207" y="387"/>
                </a:cubicBezTo>
                <a:cubicBezTo>
                  <a:pt x="202" y="382"/>
                  <a:pt x="197" y="376"/>
                  <a:pt x="192" y="369"/>
                </a:cubicBezTo>
                <a:close/>
                <a:moveTo>
                  <a:pt x="534" y="55"/>
                </a:moveTo>
                <a:lnTo>
                  <a:pt x="497" y="55"/>
                </a:lnTo>
                <a:lnTo>
                  <a:pt x="497" y="31"/>
                </a:lnTo>
                <a:cubicBezTo>
                  <a:pt x="497" y="14"/>
                  <a:pt x="483" y="0"/>
                  <a:pt x="466" y="0"/>
                </a:cubicBezTo>
                <a:cubicBezTo>
                  <a:pt x="449" y="0"/>
                  <a:pt x="435" y="14"/>
                  <a:pt x="435" y="31"/>
                </a:cubicBezTo>
                <a:lnTo>
                  <a:pt x="435" y="55"/>
                </a:lnTo>
                <a:lnTo>
                  <a:pt x="330" y="55"/>
                </a:lnTo>
                <a:lnTo>
                  <a:pt x="330" y="31"/>
                </a:lnTo>
                <a:cubicBezTo>
                  <a:pt x="330" y="14"/>
                  <a:pt x="316" y="0"/>
                  <a:pt x="299" y="0"/>
                </a:cubicBezTo>
                <a:cubicBezTo>
                  <a:pt x="281" y="0"/>
                  <a:pt x="267" y="14"/>
                  <a:pt x="267" y="31"/>
                </a:cubicBezTo>
                <a:lnTo>
                  <a:pt x="267" y="55"/>
                </a:lnTo>
                <a:lnTo>
                  <a:pt x="163" y="55"/>
                </a:lnTo>
                <a:lnTo>
                  <a:pt x="163" y="31"/>
                </a:lnTo>
                <a:cubicBezTo>
                  <a:pt x="163" y="14"/>
                  <a:pt x="149" y="0"/>
                  <a:pt x="132" y="0"/>
                </a:cubicBezTo>
                <a:cubicBezTo>
                  <a:pt x="114" y="0"/>
                  <a:pt x="100" y="14"/>
                  <a:pt x="100" y="31"/>
                </a:cubicBezTo>
                <a:lnTo>
                  <a:pt x="100" y="55"/>
                </a:lnTo>
                <a:lnTo>
                  <a:pt x="65" y="55"/>
                </a:lnTo>
                <a:cubicBezTo>
                  <a:pt x="29" y="55"/>
                  <a:pt x="0" y="84"/>
                  <a:pt x="0" y="120"/>
                </a:cubicBezTo>
                <a:lnTo>
                  <a:pt x="0" y="745"/>
                </a:lnTo>
                <a:cubicBezTo>
                  <a:pt x="0" y="781"/>
                  <a:pt x="29" y="810"/>
                  <a:pt x="65" y="810"/>
                </a:cubicBezTo>
                <a:lnTo>
                  <a:pt x="534" y="810"/>
                </a:lnTo>
                <a:cubicBezTo>
                  <a:pt x="570" y="810"/>
                  <a:pt x="599" y="781"/>
                  <a:pt x="599" y="745"/>
                </a:cubicBezTo>
                <a:lnTo>
                  <a:pt x="599" y="120"/>
                </a:lnTo>
                <a:cubicBezTo>
                  <a:pt x="599" y="84"/>
                  <a:pt x="570" y="55"/>
                  <a:pt x="534" y="55"/>
                </a:cubicBezTo>
                <a:close/>
                <a:moveTo>
                  <a:pt x="131" y="511"/>
                </a:moveTo>
                <a:lnTo>
                  <a:pt x="467" y="511"/>
                </a:lnTo>
                <a:lnTo>
                  <a:pt x="467" y="467"/>
                </a:lnTo>
                <a:lnTo>
                  <a:pt x="131" y="467"/>
                </a:lnTo>
                <a:lnTo>
                  <a:pt x="131" y="511"/>
                </a:lnTo>
                <a:close/>
                <a:moveTo>
                  <a:pt x="131" y="595"/>
                </a:moveTo>
                <a:lnTo>
                  <a:pt x="467" y="595"/>
                </a:lnTo>
                <a:lnTo>
                  <a:pt x="467" y="551"/>
                </a:lnTo>
                <a:lnTo>
                  <a:pt x="131" y="551"/>
                </a:lnTo>
                <a:lnTo>
                  <a:pt x="131" y="595"/>
                </a:lnTo>
                <a:close/>
                <a:moveTo>
                  <a:pt x="131" y="683"/>
                </a:moveTo>
                <a:lnTo>
                  <a:pt x="467" y="683"/>
                </a:lnTo>
                <a:lnTo>
                  <a:pt x="467" y="639"/>
                </a:lnTo>
                <a:lnTo>
                  <a:pt x="131" y="639"/>
                </a:lnTo>
                <a:lnTo>
                  <a:pt x="131" y="683"/>
                </a:lnTo>
                <a:close/>
              </a:path>
            </a:pathLst>
          </a:custGeom>
          <a:solidFill>
            <a:srgbClr val="DA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DA0000"/>
              </a:solidFill>
              <a:effectLst/>
              <a:uLnTx/>
              <a:uFillTx/>
              <a:latin typeface="Calibri" panose="020F0502020204030204"/>
              <a:ea typeface="微软雅黑" panose="020B0503020204020204" pitchFamily="34" charset="-122"/>
              <a:cs typeface="+mn-ea"/>
              <a:sym typeface="+mn-lt"/>
            </a:endParaRPr>
          </a:p>
        </p:txBody>
      </p:sp>
      <p:sp>
        <p:nvSpPr>
          <p:cNvPr id="17" name="矩形 16">
            <a:extLst>
              <a:ext uri="{FF2B5EF4-FFF2-40B4-BE49-F238E27FC236}">
                <a16:creationId xmlns="" xmlns:a16="http://schemas.microsoft.com/office/drawing/2014/main" id="{70F69CB6-F5E1-43DC-9891-4A92564BDEF5}"/>
              </a:ext>
            </a:extLst>
          </p:cNvPr>
          <p:cNvSpPr/>
          <p:nvPr/>
        </p:nvSpPr>
        <p:spPr>
          <a:xfrm>
            <a:off x="615462" y="4551272"/>
            <a:ext cx="4107158" cy="1323439"/>
          </a:xfrm>
          <a:prstGeom prst="rect">
            <a:avLst/>
          </a:prstGeom>
          <a:ln>
            <a:noFill/>
          </a:ln>
        </p:spPr>
        <p:txBody>
          <a:bodyPr wrap="square">
            <a:spAutoFit/>
          </a:bodyPr>
          <a:lstStyle/>
          <a:p>
            <a:pPr algn="ctr">
              <a:defRPr/>
            </a:pPr>
            <a:r>
              <a:rPr lang="zh-CN" altLang="en-US" sz="4000" b="1" dirty="0">
                <a:solidFill>
                  <a:srgbClr val="DA0000"/>
                </a:solidFill>
                <a:latin typeface="微软雅黑" panose="020B0503020204020204" pitchFamily="34" charset="-122"/>
                <a:ea typeface="微软雅黑" panose="020B0503020204020204" pitchFamily="34" charset="-122"/>
              </a:rPr>
              <a:t>十八届</a:t>
            </a:r>
            <a:endParaRPr lang="en-US" altLang="zh-CN" sz="4000" b="1" dirty="0">
              <a:solidFill>
                <a:srgbClr val="DA0000"/>
              </a:solidFill>
              <a:latin typeface="微软雅黑" panose="020B0503020204020204" pitchFamily="34" charset="-122"/>
              <a:ea typeface="微软雅黑" panose="020B0503020204020204" pitchFamily="34" charset="-122"/>
            </a:endParaRPr>
          </a:p>
          <a:p>
            <a:pPr algn="ctr">
              <a:defRPr/>
            </a:pPr>
            <a:r>
              <a:rPr lang="zh-CN" altLang="en-US" sz="4000" b="1" dirty="0">
                <a:solidFill>
                  <a:srgbClr val="DA0000"/>
                </a:solidFill>
                <a:latin typeface="微软雅黑" panose="020B0503020204020204" pitchFamily="34" charset="-122"/>
                <a:ea typeface="微软雅黑" panose="020B0503020204020204" pitchFamily="34" charset="-122"/>
              </a:rPr>
              <a:t>五次会议</a:t>
            </a:r>
          </a:p>
        </p:txBody>
      </p:sp>
      <p:sp>
        <p:nvSpPr>
          <p:cNvPr id="18" name="文本框 17">
            <a:extLst>
              <a:ext uri="{FF2B5EF4-FFF2-40B4-BE49-F238E27FC236}">
                <a16:creationId xmlns="" xmlns:a16="http://schemas.microsoft.com/office/drawing/2014/main" id="{E646F9E0-C6FF-47A0-B778-F8FCECEE3DFE}"/>
              </a:ext>
            </a:extLst>
          </p:cNvPr>
          <p:cNvSpPr txBox="1"/>
          <p:nvPr/>
        </p:nvSpPr>
        <p:spPr>
          <a:xfrm>
            <a:off x="1388070" y="6042005"/>
            <a:ext cx="2587693" cy="408623"/>
          </a:xfrm>
          <a:prstGeom prst="roundRect">
            <a:avLst/>
          </a:prstGeom>
          <a:solidFill>
            <a:srgbClr val="DA0000"/>
          </a:solidFill>
          <a:ln>
            <a:noFill/>
          </a:ln>
        </p:spPr>
        <p:txBody>
          <a:bodyPr wrap="square" anchor="ctr">
            <a:noAutofit/>
          </a:bodyPr>
          <a:lstStyle>
            <a:defPPr>
              <a:defRPr lang="zh-CN"/>
            </a:defPPr>
            <a:lvl1pPr algn="just">
              <a:defRPr sz="2000">
                <a:solidFill>
                  <a:srgbClr val="000000"/>
                </a:soli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纪律和规矩</a:t>
            </a:r>
            <a:endParaRPr kumimoji="0" lang="en-US" altLang="zh-CN"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19" name="矩形 18">
            <a:extLst>
              <a:ext uri="{FF2B5EF4-FFF2-40B4-BE49-F238E27FC236}">
                <a16:creationId xmlns="" xmlns:a16="http://schemas.microsoft.com/office/drawing/2014/main" id="{EC4B6808-0DF4-40FE-AC26-906764F0340C}"/>
              </a:ext>
            </a:extLst>
          </p:cNvPr>
          <p:cNvSpPr/>
          <p:nvPr/>
        </p:nvSpPr>
        <p:spPr>
          <a:xfrm>
            <a:off x="4890438" y="3001752"/>
            <a:ext cx="5928567" cy="531616"/>
          </a:xfrm>
          <a:prstGeom prst="rect">
            <a:avLst/>
          </a:prstGeom>
          <a:noFill/>
          <a:ln w="12700" cap="flat" cmpd="sng" algn="ctr">
            <a:noFill/>
            <a:prstDash val="solid"/>
            <a:miter lim="800000"/>
          </a:ln>
          <a:effectLst>
            <a:outerShdw blurRad="101600" dist="63500" algn="l" rotWithShape="0">
              <a:prstClr val="black">
                <a:alpha val="40000"/>
              </a:prstClr>
            </a:outerShdw>
          </a:effectLst>
        </p:spPr>
        <p:txBody>
          <a:bodyPr wrap="none" rtlCol="0" anchor="ctr">
            <a:noAutofit/>
          </a:bodyPr>
          <a:lstStyle/>
          <a:p>
            <a:pPr marL="457200" marR="0" lvl="0" indent="-457200" algn="just"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0" lang="zh-CN" altLang="en-US"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什么是党的政治纪律和政治规矩</a:t>
            </a:r>
            <a:endParaRPr kumimoji="0" lang="en-US" altLang="zh-CN"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
        <p:nvSpPr>
          <p:cNvPr id="20" name="矩形 19">
            <a:extLst>
              <a:ext uri="{FF2B5EF4-FFF2-40B4-BE49-F238E27FC236}">
                <a16:creationId xmlns="" xmlns:a16="http://schemas.microsoft.com/office/drawing/2014/main" id="{00DCE364-9C2E-4F23-9A6A-FE5DA88088EA}"/>
              </a:ext>
            </a:extLst>
          </p:cNvPr>
          <p:cNvSpPr/>
          <p:nvPr/>
        </p:nvSpPr>
        <p:spPr>
          <a:xfrm>
            <a:off x="4890437" y="4058225"/>
            <a:ext cx="5928567" cy="531616"/>
          </a:xfrm>
          <a:prstGeom prst="rect">
            <a:avLst/>
          </a:prstGeom>
          <a:noFill/>
          <a:ln w="12700" cap="flat" cmpd="sng" algn="ctr">
            <a:noFill/>
            <a:prstDash val="solid"/>
            <a:miter lim="800000"/>
          </a:ln>
          <a:effectLst>
            <a:outerShdw blurRad="101600" dist="63500" algn="l" rotWithShape="0">
              <a:prstClr val="black">
                <a:alpha val="40000"/>
              </a:prstClr>
            </a:outerShdw>
          </a:effectLst>
        </p:spPr>
        <p:txBody>
          <a:bodyPr wrap="none" rtlCol="0" anchor="ctr">
            <a:noAutofit/>
          </a:bodyPr>
          <a:lstStyle/>
          <a:p>
            <a:pPr marL="457200" marR="0" lvl="0" indent="-457200" algn="just" defTabSz="914400" eaLnBrk="1" fontAlgn="auto" latinLnBrk="0" hangingPunct="1">
              <a:lnSpc>
                <a:spcPct val="100000"/>
              </a:lnSpc>
              <a:spcBef>
                <a:spcPct val="0"/>
              </a:spcBef>
              <a:spcAft>
                <a:spcPts val="0"/>
              </a:spcAft>
              <a:buClrTx/>
              <a:buSzTx/>
              <a:buFont typeface="Wingdings" panose="05000000000000000000" pitchFamily="2" charset="2"/>
              <a:buChar char="Ø"/>
              <a:tabLst/>
              <a:defRPr/>
            </a:pPr>
            <a:r>
              <a:rPr kumimoji="0" lang="zh-CN" altLang="en-US"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党有哪些纪律和规矩</a:t>
            </a:r>
          </a:p>
        </p:txBody>
      </p:sp>
      <p:sp>
        <p:nvSpPr>
          <p:cNvPr id="21" name="矩形 20">
            <a:extLst>
              <a:ext uri="{FF2B5EF4-FFF2-40B4-BE49-F238E27FC236}">
                <a16:creationId xmlns="" xmlns:a16="http://schemas.microsoft.com/office/drawing/2014/main" id="{D7E64273-0F6D-4CB3-B2EB-EA215D212B63}"/>
              </a:ext>
            </a:extLst>
          </p:cNvPr>
          <p:cNvSpPr/>
          <p:nvPr/>
        </p:nvSpPr>
        <p:spPr>
          <a:xfrm>
            <a:off x="4890437" y="5373349"/>
            <a:ext cx="5928567" cy="531616"/>
          </a:xfrm>
          <a:prstGeom prst="rect">
            <a:avLst/>
          </a:prstGeom>
          <a:noFill/>
          <a:ln w="12700" cap="flat" cmpd="sng" algn="ctr">
            <a:noFill/>
            <a:prstDash val="solid"/>
            <a:miter lim="800000"/>
          </a:ln>
          <a:effectLst>
            <a:outerShdw blurRad="101600" dist="63500" algn="l" rotWithShape="0">
              <a:prstClr val="black">
                <a:alpha val="40000"/>
              </a:prstClr>
            </a:outerShdw>
          </a:effectLst>
        </p:spPr>
        <p:txBody>
          <a:bodyPr wrap="none" rtlCol="0" anchor="ctr">
            <a:noAutofit/>
          </a:bodyPr>
          <a:lstStyle/>
          <a:p>
            <a:pPr marL="457200" marR="0" lvl="0" indent="-45720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zh-CN" altLang="en-US"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rPr>
              <a:t>党员干部应该如何遵守</a:t>
            </a:r>
            <a:endParaRPr kumimoji="0" lang="en-US" altLang="zh-CN" sz="28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cs typeface="+mn-cs"/>
            </a:endParaRPr>
          </a:p>
        </p:txBody>
      </p:sp>
    </p:spTree>
    <p:extLst>
      <p:ext uri="{BB962C8B-B14F-4D97-AF65-F5344CB8AC3E}">
        <p14:creationId xmlns:p14="http://schemas.microsoft.com/office/powerpoint/2010/main" val="2036127962"/>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528"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p:cTn id="12" dur="500" fill="hold"/>
                                        <p:tgtEl>
                                          <p:spTgt spid="15"/>
                                        </p:tgtEl>
                                        <p:attrNameLst>
                                          <p:attrName>ppt_w</p:attrName>
                                        </p:attrNameLst>
                                      </p:cBhvr>
                                      <p:tavLst>
                                        <p:tav tm="0">
                                          <p:val>
                                            <p:fltVal val="0"/>
                                          </p:val>
                                        </p:tav>
                                        <p:tav tm="100000">
                                          <p:val>
                                            <p:strVal val="#ppt_w"/>
                                          </p:val>
                                        </p:tav>
                                      </p:tavLst>
                                    </p:anim>
                                    <p:anim calcmode="lin" valueType="num">
                                      <p:cBhvr>
                                        <p:cTn id="13" dur="500" fill="hold"/>
                                        <p:tgtEl>
                                          <p:spTgt spid="15"/>
                                        </p:tgtEl>
                                        <p:attrNameLst>
                                          <p:attrName>ppt_h</p:attrName>
                                        </p:attrNameLst>
                                      </p:cBhvr>
                                      <p:tavLst>
                                        <p:tav tm="0">
                                          <p:val>
                                            <p:fltVal val="0"/>
                                          </p:val>
                                        </p:tav>
                                        <p:tav tm="100000">
                                          <p:val>
                                            <p:strVal val="#ppt_h"/>
                                          </p:val>
                                        </p:tav>
                                      </p:tavLst>
                                    </p:anim>
                                    <p:animEffect transition="in" filter="fade">
                                      <p:cBhvr>
                                        <p:cTn id="14" dur="500"/>
                                        <p:tgtEl>
                                          <p:spTgt spid="15"/>
                                        </p:tgtEl>
                                      </p:cBhvr>
                                    </p:animEffect>
                                    <p:anim calcmode="lin" valueType="num">
                                      <p:cBhvr>
                                        <p:cTn id="15" dur="500" fill="hold"/>
                                        <p:tgtEl>
                                          <p:spTgt spid="15"/>
                                        </p:tgtEl>
                                        <p:attrNameLst>
                                          <p:attrName>ppt_x</p:attrName>
                                        </p:attrNameLst>
                                      </p:cBhvr>
                                      <p:tavLst>
                                        <p:tav tm="0">
                                          <p:val>
                                            <p:fltVal val="0.5"/>
                                          </p:val>
                                        </p:tav>
                                        <p:tav tm="100000">
                                          <p:val>
                                            <p:strVal val="#ppt_x"/>
                                          </p:val>
                                        </p:tav>
                                      </p:tavLst>
                                    </p:anim>
                                    <p:anim calcmode="lin" valueType="num">
                                      <p:cBhvr>
                                        <p:cTn id="16" dur="500" fill="hold"/>
                                        <p:tgtEl>
                                          <p:spTgt spid="15"/>
                                        </p:tgtEl>
                                        <p:attrNameLst>
                                          <p:attrName>ppt_y</p:attrName>
                                        </p:attrNameLst>
                                      </p:cBhvr>
                                      <p:tavLst>
                                        <p:tav tm="0">
                                          <p:val>
                                            <p:fltVal val="0.5"/>
                                          </p:val>
                                        </p:tav>
                                        <p:tav tm="100000">
                                          <p:val>
                                            <p:strVal val="#ppt_y"/>
                                          </p:val>
                                        </p:tav>
                                      </p:tavLst>
                                    </p:anim>
                                  </p:childTnLst>
                                </p:cTn>
                              </p:par>
                              <p:par>
                                <p:cTn id="17" presetID="53" presetClass="entr" presetSubtype="528"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p:cTn id="19" dur="500" fill="hold"/>
                                        <p:tgtEl>
                                          <p:spTgt spid="16"/>
                                        </p:tgtEl>
                                        <p:attrNameLst>
                                          <p:attrName>ppt_w</p:attrName>
                                        </p:attrNameLst>
                                      </p:cBhvr>
                                      <p:tavLst>
                                        <p:tav tm="0">
                                          <p:val>
                                            <p:fltVal val="0"/>
                                          </p:val>
                                        </p:tav>
                                        <p:tav tm="100000">
                                          <p:val>
                                            <p:strVal val="#ppt_w"/>
                                          </p:val>
                                        </p:tav>
                                      </p:tavLst>
                                    </p:anim>
                                    <p:anim calcmode="lin" valueType="num">
                                      <p:cBhvr>
                                        <p:cTn id="20" dur="500" fill="hold"/>
                                        <p:tgtEl>
                                          <p:spTgt spid="16"/>
                                        </p:tgtEl>
                                        <p:attrNameLst>
                                          <p:attrName>ppt_h</p:attrName>
                                        </p:attrNameLst>
                                      </p:cBhvr>
                                      <p:tavLst>
                                        <p:tav tm="0">
                                          <p:val>
                                            <p:fltVal val="0"/>
                                          </p:val>
                                        </p:tav>
                                        <p:tav tm="100000">
                                          <p:val>
                                            <p:strVal val="#ppt_h"/>
                                          </p:val>
                                        </p:tav>
                                      </p:tavLst>
                                    </p:anim>
                                    <p:animEffect transition="in" filter="fade">
                                      <p:cBhvr>
                                        <p:cTn id="21" dur="500"/>
                                        <p:tgtEl>
                                          <p:spTgt spid="16"/>
                                        </p:tgtEl>
                                      </p:cBhvr>
                                    </p:animEffect>
                                    <p:anim calcmode="lin" valueType="num">
                                      <p:cBhvr>
                                        <p:cTn id="22" dur="500" fill="hold"/>
                                        <p:tgtEl>
                                          <p:spTgt spid="16"/>
                                        </p:tgtEl>
                                        <p:attrNameLst>
                                          <p:attrName>ppt_x</p:attrName>
                                        </p:attrNameLst>
                                      </p:cBhvr>
                                      <p:tavLst>
                                        <p:tav tm="0">
                                          <p:val>
                                            <p:fltVal val="0.5"/>
                                          </p:val>
                                        </p:tav>
                                        <p:tav tm="100000">
                                          <p:val>
                                            <p:strVal val="#ppt_x"/>
                                          </p:val>
                                        </p:tav>
                                      </p:tavLst>
                                    </p:anim>
                                    <p:anim calcmode="lin" valueType="num">
                                      <p:cBhvr>
                                        <p:cTn id="23" dur="500" fill="hold"/>
                                        <p:tgtEl>
                                          <p:spTgt spid="16"/>
                                        </p:tgtEl>
                                        <p:attrNameLst>
                                          <p:attrName>ppt_y</p:attrName>
                                        </p:attrNameLst>
                                      </p:cBhvr>
                                      <p:tavLst>
                                        <p:tav tm="0">
                                          <p:val>
                                            <p:fltVal val="0.5"/>
                                          </p:val>
                                        </p:tav>
                                        <p:tav tm="100000">
                                          <p:val>
                                            <p:strVal val="#ppt_y"/>
                                          </p:val>
                                        </p:tav>
                                      </p:tavLst>
                                    </p:anim>
                                  </p:childTnLst>
                                </p:cTn>
                              </p:par>
                              <p:par>
                                <p:cTn id="24" presetID="53" presetClass="entr" presetSubtype="528"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anim calcmode="lin" valueType="num">
                                      <p:cBhvr>
                                        <p:cTn id="29" dur="500" fill="hold"/>
                                        <p:tgtEl>
                                          <p:spTgt spid="17"/>
                                        </p:tgtEl>
                                        <p:attrNameLst>
                                          <p:attrName>ppt_x</p:attrName>
                                        </p:attrNameLst>
                                      </p:cBhvr>
                                      <p:tavLst>
                                        <p:tav tm="0">
                                          <p:val>
                                            <p:fltVal val="0.5"/>
                                          </p:val>
                                        </p:tav>
                                        <p:tav tm="100000">
                                          <p:val>
                                            <p:strVal val="#ppt_x"/>
                                          </p:val>
                                        </p:tav>
                                      </p:tavLst>
                                    </p:anim>
                                    <p:anim calcmode="lin" valueType="num">
                                      <p:cBhvr>
                                        <p:cTn id="30" dur="500" fill="hold"/>
                                        <p:tgtEl>
                                          <p:spTgt spid="17"/>
                                        </p:tgtEl>
                                        <p:attrNameLst>
                                          <p:attrName>ppt_y</p:attrName>
                                        </p:attrNameLst>
                                      </p:cBhvr>
                                      <p:tavLst>
                                        <p:tav tm="0">
                                          <p:val>
                                            <p:fltVal val="0.5"/>
                                          </p:val>
                                        </p:tav>
                                        <p:tav tm="100000">
                                          <p:val>
                                            <p:strVal val="#ppt_y"/>
                                          </p:val>
                                        </p:tav>
                                      </p:tavLst>
                                    </p:anim>
                                  </p:childTnLst>
                                </p:cTn>
                              </p:par>
                              <p:par>
                                <p:cTn id="31" presetID="53" presetClass="entr" presetSubtype="528" fill="hold" grpId="0" nodeType="with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anim calcmode="lin" valueType="num">
                                      <p:cBhvr>
                                        <p:cTn id="36" dur="500" fill="hold"/>
                                        <p:tgtEl>
                                          <p:spTgt spid="18"/>
                                        </p:tgtEl>
                                        <p:attrNameLst>
                                          <p:attrName>ppt_x</p:attrName>
                                        </p:attrNameLst>
                                      </p:cBhvr>
                                      <p:tavLst>
                                        <p:tav tm="0">
                                          <p:val>
                                            <p:fltVal val="0.5"/>
                                          </p:val>
                                        </p:tav>
                                        <p:tav tm="100000">
                                          <p:val>
                                            <p:strVal val="#ppt_x"/>
                                          </p:val>
                                        </p:tav>
                                      </p:tavLst>
                                    </p:anim>
                                    <p:anim calcmode="lin" valueType="num">
                                      <p:cBhvr>
                                        <p:cTn id="37" dur="500" fill="hold"/>
                                        <p:tgtEl>
                                          <p:spTgt spid="18"/>
                                        </p:tgtEl>
                                        <p:attrNameLst>
                                          <p:attrName>ppt_y</p:attrName>
                                        </p:attrNameLst>
                                      </p:cBhvr>
                                      <p:tavLst>
                                        <p:tav tm="0">
                                          <p:val>
                                            <p:fltVal val="0.5"/>
                                          </p:val>
                                        </p:tav>
                                        <p:tav tm="100000">
                                          <p:val>
                                            <p:strVal val="#ppt_y"/>
                                          </p:val>
                                        </p:tav>
                                      </p:tavLst>
                                    </p:anim>
                                  </p:childTnLst>
                                </p:cTn>
                              </p:par>
                            </p:childTnLst>
                          </p:cTn>
                        </p:par>
                        <p:par>
                          <p:cTn id="38" fill="hold">
                            <p:stCondLst>
                              <p:cond delay="500"/>
                            </p:stCondLst>
                            <p:childTnLst>
                              <p:par>
                                <p:cTn id="39" presetID="55"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p:cTn id="41" dur="1000" fill="hold"/>
                                        <p:tgtEl>
                                          <p:spTgt spid="19"/>
                                        </p:tgtEl>
                                        <p:attrNameLst>
                                          <p:attrName>ppt_w</p:attrName>
                                        </p:attrNameLst>
                                      </p:cBhvr>
                                      <p:tavLst>
                                        <p:tav tm="0">
                                          <p:val>
                                            <p:strVal val="#ppt_w*0.70"/>
                                          </p:val>
                                        </p:tav>
                                        <p:tav tm="100000">
                                          <p:val>
                                            <p:strVal val="#ppt_w"/>
                                          </p:val>
                                        </p:tav>
                                      </p:tavLst>
                                    </p:anim>
                                    <p:anim calcmode="lin" valueType="num">
                                      <p:cBhvr>
                                        <p:cTn id="42" dur="1000" fill="hold"/>
                                        <p:tgtEl>
                                          <p:spTgt spid="19"/>
                                        </p:tgtEl>
                                        <p:attrNameLst>
                                          <p:attrName>ppt_h</p:attrName>
                                        </p:attrNameLst>
                                      </p:cBhvr>
                                      <p:tavLst>
                                        <p:tav tm="0">
                                          <p:val>
                                            <p:strVal val="#ppt_h"/>
                                          </p:val>
                                        </p:tav>
                                        <p:tav tm="100000">
                                          <p:val>
                                            <p:strVal val="#ppt_h"/>
                                          </p:val>
                                        </p:tav>
                                      </p:tavLst>
                                    </p:anim>
                                    <p:animEffect transition="in" filter="fade">
                                      <p:cBhvr>
                                        <p:cTn id="43" dur="1000"/>
                                        <p:tgtEl>
                                          <p:spTgt spid="19"/>
                                        </p:tgtEl>
                                      </p:cBhvr>
                                    </p:animEffect>
                                  </p:childTnLst>
                                </p:cTn>
                              </p:par>
                            </p:childTnLst>
                          </p:cTn>
                        </p:par>
                        <p:par>
                          <p:cTn id="44" fill="hold">
                            <p:stCondLst>
                              <p:cond delay="1500"/>
                            </p:stCondLst>
                            <p:childTnLst>
                              <p:par>
                                <p:cTn id="45" presetID="55" presetClass="entr" presetSubtype="0" fill="hold" grpId="0" nodeType="afterEffect">
                                  <p:stCondLst>
                                    <p:cond delay="0"/>
                                  </p:stCondLst>
                                  <p:childTnLst>
                                    <p:set>
                                      <p:cBhvr>
                                        <p:cTn id="46" dur="1" fill="hold">
                                          <p:stCondLst>
                                            <p:cond delay="0"/>
                                          </p:stCondLst>
                                        </p:cTn>
                                        <p:tgtEl>
                                          <p:spTgt spid="20"/>
                                        </p:tgtEl>
                                        <p:attrNameLst>
                                          <p:attrName>style.visibility</p:attrName>
                                        </p:attrNameLst>
                                      </p:cBhvr>
                                      <p:to>
                                        <p:strVal val="visible"/>
                                      </p:to>
                                    </p:set>
                                    <p:anim calcmode="lin" valueType="num">
                                      <p:cBhvr>
                                        <p:cTn id="47" dur="1000" fill="hold"/>
                                        <p:tgtEl>
                                          <p:spTgt spid="20"/>
                                        </p:tgtEl>
                                        <p:attrNameLst>
                                          <p:attrName>ppt_w</p:attrName>
                                        </p:attrNameLst>
                                      </p:cBhvr>
                                      <p:tavLst>
                                        <p:tav tm="0">
                                          <p:val>
                                            <p:strVal val="#ppt_w*0.70"/>
                                          </p:val>
                                        </p:tav>
                                        <p:tav tm="100000">
                                          <p:val>
                                            <p:strVal val="#ppt_w"/>
                                          </p:val>
                                        </p:tav>
                                      </p:tavLst>
                                    </p:anim>
                                    <p:anim calcmode="lin" valueType="num">
                                      <p:cBhvr>
                                        <p:cTn id="48" dur="1000" fill="hold"/>
                                        <p:tgtEl>
                                          <p:spTgt spid="20"/>
                                        </p:tgtEl>
                                        <p:attrNameLst>
                                          <p:attrName>ppt_h</p:attrName>
                                        </p:attrNameLst>
                                      </p:cBhvr>
                                      <p:tavLst>
                                        <p:tav tm="0">
                                          <p:val>
                                            <p:strVal val="#ppt_h"/>
                                          </p:val>
                                        </p:tav>
                                        <p:tav tm="100000">
                                          <p:val>
                                            <p:strVal val="#ppt_h"/>
                                          </p:val>
                                        </p:tav>
                                      </p:tavLst>
                                    </p:anim>
                                    <p:animEffect transition="in" filter="fade">
                                      <p:cBhvr>
                                        <p:cTn id="49" dur="1000"/>
                                        <p:tgtEl>
                                          <p:spTgt spid="20"/>
                                        </p:tgtEl>
                                      </p:cBhvr>
                                    </p:animEffect>
                                  </p:childTnLst>
                                </p:cTn>
                              </p:par>
                            </p:childTnLst>
                          </p:cTn>
                        </p:par>
                        <p:par>
                          <p:cTn id="50" fill="hold">
                            <p:stCondLst>
                              <p:cond delay="2500"/>
                            </p:stCondLst>
                            <p:childTnLst>
                              <p:par>
                                <p:cTn id="51" presetID="55" presetClass="entr" presetSubtype="0" fill="hold" grpId="0" nodeType="afterEffect">
                                  <p:stCondLst>
                                    <p:cond delay="0"/>
                                  </p:stCondLst>
                                  <p:childTnLst>
                                    <p:set>
                                      <p:cBhvr>
                                        <p:cTn id="52" dur="1" fill="hold">
                                          <p:stCondLst>
                                            <p:cond delay="0"/>
                                          </p:stCondLst>
                                        </p:cTn>
                                        <p:tgtEl>
                                          <p:spTgt spid="21"/>
                                        </p:tgtEl>
                                        <p:attrNameLst>
                                          <p:attrName>style.visibility</p:attrName>
                                        </p:attrNameLst>
                                      </p:cBhvr>
                                      <p:to>
                                        <p:strVal val="visible"/>
                                      </p:to>
                                    </p:set>
                                    <p:anim calcmode="lin" valueType="num">
                                      <p:cBhvr>
                                        <p:cTn id="53" dur="1000" fill="hold"/>
                                        <p:tgtEl>
                                          <p:spTgt spid="21"/>
                                        </p:tgtEl>
                                        <p:attrNameLst>
                                          <p:attrName>ppt_w</p:attrName>
                                        </p:attrNameLst>
                                      </p:cBhvr>
                                      <p:tavLst>
                                        <p:tav tm="0">
                                          <p:val>
                                            <p:strVal val="#ppt_w*0.70"/>
                                          </p:val>
                                        </p:tav>
                                        <p:tav tm="100000">
                                          <p:val>
                                            <p:strVal val="#ppt_w"/>
                                          </p:val>
                                        </p:tav>
                                      </p:tavLst>
                                    </p:anim>
                                    <p:anim calcmode="lin" valueType="num">
                                      <p:cBhvr>
                                        <p:cTn id="54" dur="1000" fill="hold"/>
                                        <p:tgtEl>
                                          <p:spTgt spid="21"/>
                                        </p:tgtEl>
                                        <p:attrNameLst>
                                          <p:attrName>ppt_h</p:attrName>
                                        </p:attrNameLst>
                                      </p:cBhvr>
                                      <p:tavLst>
                                        <p:tav tm="0">
                                          <p:val>
                                            <p:strVal val="#ppt_h"/>
                                          </p:val>
                                        </p:tav>
                                        <p:tav tm="100000">
                                          <p:val>
                                            <p:strVal val="#ppt_h"/>
                                          </p:val>
                                        </p:tav>
                                      </p:tavLst>
                                    </p:anim>
                                    <p:animEffect transition="in" filter="fade">
                                      <p:cBhvr>
                                        <p:cTn id="55"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p:bldP spid="18" grpId="0" animBg="1"/>
      <p:bldP spid="19" grpId="0"/>
      <p:bldP spid="20" grpId="0"/>
      <p:bldP spid="2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1565438" y="1305447"/>
            <a:ext cx="6562603"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a:spcBef>
                  <a:spcPct val="0"/>
                </a:spcBef>
              </a:pPr>
              <a:r>
                <a:rPr lang="zh-CN" altLang="en-US" sz="2400" b="1" dirty="0">
                  <a:latin typeface="微软雅黑" panose="020B0503020204020204" pitchFamily="34" charset="-122"/>
                  <a:ea typeface="微软雅黑" panose="020B0503020204020204" pitchFamily="34" charset="-122"/>
                </a:rPr>
                <a:t>讲规矩、有纪律，这是共产党人的行为准则</a:t>
              </a: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sp>
        <p:nvSpPr>
          <p:cNvPr id="15" name="圆角矩形 7">
            <a:extLst>
              <a:ext uri="{FF2B5EF4-FFF2-40B4-BE49-F238E27FC236}">
                <a16:creationId xmlns="" xmlns:a16="http://schemas.microsoft.com/office/drawing/2014/main" id="{8111B911-8EFC-47B9-B8DF-5303D8A1E594}"/>
              </a:ext>
            </a:extLst>
          </p:cNvPr>
          <p:cNvSpPr/>
          <p:nvPr/>
        </p:nvSpPr>
        <p:spPr>
          <a:xfrm>
            <a:off x="759031" y="3099268"/>
            <a:ext cx="1982581" cy="3337449"/>
          </a:xfrm>
          <a:prstGeom prst="roundRect">
            <a:avLst>
              <a:gd name="adj" fmla="val 9812"/>
            </a:avLst>
          </a:prstGeom>
          <a:ln w="9525">
            <a:noFill/>
            <a:prstDash val="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6" name="圆角矩形 8">
            <a:extLst>
              <a:ext uri="{FF2B5EF4-FFF2-40B4-BE49-F238E27FC236}">
                <a16:creationId xmlns="" xmlns:a16="http://schemas.microsoft.com/office/drawing/2014/main" id="{D3D4CE68-F1FA-4789-921D-A2530C01880D}"/>
              </a:ext>
            </a:extLst>
          </p:cNvPr>
          <p:cNvSpPr/>
          <p:nvPr/>
        </p:nvSpPr>
        <p:spPr>
          <a:xfrm>
            <a:off x="2941982" y="3099268"/>
            <a:ext cx="1982581" cy="3337449"/>
          </a:xfrm>
          <a:prstGeom prst="roundRect">
            <a:avLst>
              <a:gd name="adj" fmla="val 8566"/>
            </a:avLst>
          </a:prstGeom>
          <a:ln w="9525">
            <a:noFill/>
            <a:prstDash val="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7" name="圆角矩形 12">
            <a:extLst>
              <a:ext uri="{FF2B5EF4-FFF2-40B4-BE49-F238E27FC236}">
                <a16:creationId xmlns="" xmlns:a16="http://schemas.microsoft.com/office/drawing/2014/main" id="{988DED6B-D82A-4960-AA35-696DAE62D266}"/>
              </a:ext>
            </a:extLst>
          </p:cNvPr>
          <p:cNvSpPr/>
          <p:nvPr/>
        </p:nvSpPr>
        <p:spPr>
          <a:xfrm>
            <a:off x="5124933" y="3099268"/>
            <a:ext cx="1982581" cy="3337449"/>
          </a:xfrm>
          <a:prstGeom prst="roundRect">
            <a:avLst>
              <a:gd name="adj" fmla="val 9189"/>
            </a:avLst>
          </a:prstGeom>
          <a:ln w="9525">
            <a:noFill/>
            <a:prstDash val="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8" name="圆角矩形 13">
            <a:extLst>
              <a:ext uri="{FF2B5EF4-FFF2-40B4-BE49-F238E27FC236}">
                <a16:creationId xmlns="" xmlns:a16="http://schemas.microsoft.com/office/drawing/2014/main" id="{A1CE2BB3-604F-4CDD-884F-08D6F9A950D9}"/>
              </a:ext>
            </a:extLst>
          </p:cNvPr>
          <p:cNvSpPr/>
          <p:nvPr/>
        </p:nvSpPr>
        <p:spPr>
          <a:xfrm>
            <a:off x="7307885" y="3099268"/>
            <a:ext cx="1982581" cy="3337449"/>
          </a:xfrm>
          <a:prstGeom prst="roundRect">
            <a:avLst>
              <a:gd name="adj" fmla="val 10435"/>
            </a:avLst>
          </a:prstGeom>
          <a:ln w="9525">
            <a:noFill/>
            <a:prstDash val="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9" name="圆角矩形 14">
            <a:extLst>
              <a:ext uri="{FF2B5EF4-FFF2-40B4-BE49-F238E27FC236}">
                <a16:creationId xmlns="" xmlns:a16="http://schemas.microsoft.com/office/drawing/2014/main" id="{64CBEA3C-DCF3-45A4-963D-58AF25245D31}"/>
              </a:ext>
            </a:extLst>
          </p:cNvPr>
          <p:cNvSpPr/>
          <p:nvPr/>
        </p:nvSpPr>
        <p:spPr>
          <a:xfrm>
            <a:off x="9490837" y="3099268"/>
            <a:ext cx="1982581" cy="3337449"/>
          </a:xfrm>
          <a:prstGeom prst="roundRect">
            <a:avLst>
              <a:gd name="adj" fmla="val 10435"/>
            </a:avLst>
          </a:prstGeom>
          <a:ln w="9525">
            <a:noFill/>
            <a:prstDash val="dash"/>
          </a:ln>
        </p:spPr>
        <p:style>
          <a:lnRef idx="1">
            <a:schemeClr val="accent1"/>
          </a:lnRef>
          <a:fillRef idx="0">
            <a:schemeClr val="accent1"/>
          </a:fillRef>
          <a:effectRef idx="0">
            <a:schemeClr val="accent1"/>
          </a:effectRef>
          <a:fontRef idx="minor">
            <a:schemeClr val="tx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grpSp>
        <p:nvGrpSpPr>
          <p:cNvPr id="20" name="组合 19">
            <a:extLst>
              <a:ext uri="{FF2B5EF4-FFF2-40B4-BE49-F238E27FC236}">
                <a16:creationId xmlns="" xmlns:a16="http://schemas.microsoft.com/office/drawing/2014/main" id="{3917F3AA-221C-49FA-9472-440CA66C2794}"/>
              </a:ext>
            </a:extLst>
          </p:cNvPr>
          <p:cNvGrpSpPr/>
          <p:nvPr/>
        </p:nvGrpSpPr>
        <p:grpSpPr>
          <a:xfrm>
            <a:off x="914400" y="2486836"/>
            <a:ext cx="1662906" cy="1185292"/>
            <a:chOff x="983432" y="2171700"/>
            <a:chExt cx="1709409" cy="1185292"/>
          </a:xfrm>
        </p:grpSpPr>
        <p:sp>
          <p:nvSpPr>
            <p:cNvPr id="21" name="圆角矩形 16">
              <a:extLst>
                <a:ext uri="{FF2B5EF4-FFF2-40B4-BE49-F238E27FC236}">
                  <a16:creationId xmlns="" xmlns:a16="http://schemas.microsoft.com/office/drawing/2014/main" id="{4A4915E0-8A0E-4B27-80CB-B9991C4F2525}"/>
                </a:ext>
              </a:extLst>
            </p:cNvPr>
            <p:cNvSpPr/>
            <p:nvPr/>
          </p:nvSpPr>
          <p:spPr>
            <a:xfrm>
              <a:off x="983432" y="2171700"/>
              <a:ext cx="1709409" cy="1185292"/>
            </a:xfrm>
            <a:prstGeom prst="ellipse">
              <a:avLst/>
            </a:prstGeom>
            <a:gradFill flip="none" rotWithShape="1">
              <a:gsLst>
                <a:gs pos="0">
                  <a:srgbClr val="E71E17"/>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22" name="矩形 17">
              <a:extLst>
                <a:ext uri="{FF2B5EF4-FFF2-40B4-BE49-F238E27FC236}">
                  <a16:creationId xmlns="" xmlns:a16="http://schemas.microsoft.com/office/drawing/2014/main" id="{76173F68-A4A2-450F-9E63-C75917ABF8C2}"/>
                </a:ext>
              </a:extLst>
            </p:cNvPr>
            <p:cNvSpPr/>
            <p:nvPr/>
          </p:nvSpPr>
          <p:spPr>
            <a:xfrm>
              <a:off x="1077981" y="2299913"/>
              <a:ext cx="1575393" cy="908864"/>
            </a:xfrm>
            <a:prstGeom prst="ellipse">
              <a:avLst/>
            </a:prstGeom>
            <a:ln>
              <a:noFill/>
            </a:ln>
            <a:effectLst/>
          </p:spPr>
          <p:txBody>
            <a:bodyPr vert="horz"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维护党中央权威</a:t>
              </a:r>
              <a:endParaRPr kumimoji="0" lang="zh-CN"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3" name="组合 22">
            <a:extLst>
              <a:ext uri="{FF2B5EF4-FFF2-40B4-BE49-F238E27FC236}">
                <a16:creationId xmlns="" xmlns:a16="http://schemas.microsoft.com/office/drawing/2014/main" id="{60DCAFA7-E86A-4121-8F00-614C2442F856}"/>
              </a:ext>
            </a:extLst>
          </p:cNvPr>
          <p:cNvGrpSpPr/>
          <p:nvPr/>
        </p:nvGrpSpPr>
        <p:grpSpPr>
          <a:xfrm>
            <a:off x="3097351" y="2486836"/>
            <a:ext cx="1662906" cy="1185292"/>
            <a:chOff x="3421832" y="2171700"/>
            <a:chExt cx="1709409" cy="1185292"/>
          </a:xfrm>
        </p:grpSpPr>
        <p:sp>
          <p:nvSpPr>
            <p:cNvPr id="24" name="圆角矩形 19">
              <a:extLst>
                <a:ext uri="{FF2B5EF4-FFF2-40B4-BE49-F238E27FC236}">
                  <a16:creationId xmlns="" xmlns:a16="http://schemas.microsoft.com/office/drawing/2014/main" id="{BD102BC4-EFD3-48F4-9268-F0A98350BA38}"/>
                </a:ext>
              </a:extLst>
            </p:cNvPr>
            <p:cNvSpPr/>
            <p:nvPr/>
          </p:nvSpPr>
          <p:spPr>
            <a:xfrm>
              <a:off x="3421832" y="2171700"/>
              <a:ext cx="1709409" cy="1185292"/>
            </a:xfrm>
            <a:prstGeom prst="ellipse">
              <a:avLst/>
            </a:prstGeom>
            <a:gradFill flip="none" rotWithShape="1">
              <a:gsLst>
                <a:gs pos="0">
                  <a:srgbClr val="E71E17"/>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25" name="矩形 20">
              <a:extLst>
                <a:ext uri="{FF2B5EF4-FFF2-40B4-BE49-F238E27FC236}">
                  <a16:creationId xmlns="" xmlns:a16="http://schemas.microsoft.com/office/drawing/2014/main" id="{2A6113A8-5FE1-4408-A8E0-CFC75EB38920}"/>
                </a:ext>
              </a:extLst>
            </p:cNvPr>
            <p:cNvSpPr/>
            <p:nvPr/>
          </p:nvSpPr>
          <p:spPr>
            <a:xfrm>
              <a:off x="3606296" y="2318883"/>
              <a:ext cx="1360636" cy="908864"/>
            </a:xfrm>
            <a:prstGeom prst="ellipse">
              <a:avLst/>
            </a:prstGeom>
            <a:ln>
              <a:noFill/>
            </a:ln>
            <a:effectLst/>
          </p:spPr>
          <p:txBody>
            <a:bodyPr vert="horz"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维护党的团结</a:t>
              </a:r>
              <a:endParaRPr kumimoji="0" lang="zh-CN"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6" name="组合 25">
            <a:extLst>
              <a:ext uri="{FF2B5EF4-FFF2-40B4-BE49-F238E27FC236}">
                <a16:creationId xmlns="" xmlns:a16="http://schemas.microsoft.com/office/drawing/2014/main" id="{1E75295A-8449-4B55-B0E9-4E89C83CB912}"/>
              </a:ext>
            </a:extLst>
          </p:cNvPr>
          <p:cNvGrpSpPr/>
          <p:nvPr/>
        </p:nvGrpSpPr>
        <p:grpSpPr>
          <a:xfrm>
            <a:off x="5280302" y="2486836"/>
            <a:ext cx="1662906" cy="1185292"/>
            <a:chOff x="5603057" y="2171700"/>
            <a:chExt cx="1709409" cy="1185292"/>
          </a:xfrm>
        </p:grpSpPr>
        <p:sp>
          <p:nvSpPr>
            <p:cNvPr id="27" name="圆角矩形 22">
              <a:extLst>
                <a:ext uri="{FF2B5EF4-FFF2-40B4-BE49-F238E27FC236}">
                  <a16:creationId xmlns="" xmlns:a16="http://schemas.microsoft.com/office/drawing/2014/main" id="{88B61904-0CB3-4E40-B74A-4B79A0433D53}"/>
                </a:ext>
              </a:extLst>
            </p:cNvPr>
            <p:cNvSpPr/>
            <p:nvPr/>
          </p:nvSpPr>
          <p:spPr>
            <a:xfrm>
              <a:off x="5603057" y="2171700"/>
              <a:ext cx="1709409" cy="1185292"/>
            </a:xfrm>
            <a:prstGeom prst="ellipse">
              <a:avLst/>
            </a:prstGeom>
            <a:gradFill flip="none" rotWithShape="1">
              <a:gsLst>
                <a:gs pos="0">
                  <a:srgbClr val="E71E17"/>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28" name="矩形 23">
              <a:extLst>
                <a:ext uri="{FF2B5EF4-FFF2-40B4-BE49-F238E27FC236}">
                  <a16:creationId xmlns="" xmlns:a16="http://schemas.microsoft.com/office/drawing/2014/main" id="{BCD2DD42-4587-474F-B206-3B20E2E387E3}"/>
                </a:ext>
              </a:extLst>
            </p:cNvPr>
            <p:cNvSpPr/>
            <p:nvPr/>
          </p:nvSpPr>
          <p:spPr>
            <a:xfrm>
              <a:off x="5749116" y="2309914"/>
              <a:ext cx="1466546" cy="908864"/>
            </a:xfrm>
            <a:prstGeom prst="ellipse">
              <a:avLst/>
            </a:prstGeom>
            <a:ln>
              <a:noFill/>
            </a:ln>
            <a:effectLst/>
          </p:spPr>
          <p:txBody>
            <a:bodyPr vert="horz"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遵循组织程序</a:t>
              </a:r>
              <a:endParaRPr kumimoji="0" lang="zh-CN"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9" name="组合 28">
            <a:extLst>
              <a:ext uri="{FF2B5EF4-FFF2-40B4-BE49-F238E27FC236}">
                <a16:creationId xmlns="" xmlns:a16="http://schemas.microsoft.com/office/drawing/2014/main" id="{5CDE86DA-3C44-4B26-9581-A8A56F736BB0}"/>
              </a:ext>
            </a:extLst>
          </p:cNvPr>
          <p:cNvGrpSpPr/>
          <p:nvPr/>
        </p:nvGrpSpPr>
        <p:grpSpPr>
          <a:xfrm>
            <a:off x="7463254" y="2486836"/>
            <a:ext cx="1662906" cy="1185292"/>
            <a:chOff x="7479482" y="2171700"/>
            <a:chExt cx="1709409" cy="1185292"/>
          </a:xfrm>
        </p:grpSpPr>
        <p:sp>
          <p:nvSpPr>
            <p:cNvPr id="30" name="圆角矩形 25">
              <a:extLst>
                <a:ext uri="{FF2B5EF4-FFF2-40B4-BE49-F238E27FC236}">
                  <a16:creationId xmlns="" xmlns:a16="http://schemas.microsoft.com/office/drawing/2014/main" id="{44688F5B-A165-45E0-AD54-5F998FEF1B7C}"/>
                </a:ext>
              </a:extLst>
            </p:cNvPr>
            <p:cNvSpPr/>
            <p:nvPr/>
          </p:nvSpPr>
          <p:spPr>
            <a:xfrm>
              <a:off x="7479482" y="2171700"/>
              <a:ext cx="1709409" cy="1185292"/>
            </a:xfrm>
            <a:prstGeom prst="ellipse">
              <a:avLst/>
            </a:prstGeom>
            <a:gradFill flip="none" rotWithShape="1">
              <a:gsLst>
                <a:gs pos="0">
                  <a:srgbClr val="E71E17"/>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31" name="矩形 26">
              <a:extLst>
                <a:ext uri="{FF2B5EF4-FFF2-40B4-BE49-F238E27FC236}">
                  <a16:creationId xmlns="" xmlns:a16="http://schemas.microsoft.com/office/drawing/2014/main" id="{264C6D65-123B-4011-A0C9-D0C95E4A580B}"/>
                </a:ext>
              </a:extLst>
            </p:cNvPr>
            <p:cNvSpPr/>
            <p:nvPr/>
          </p:nvSpPr>
          <p:spPr>
            <a:xfrm>
              <a:off x="7714872" y="2309914"/>
              <a:ext cx="1238628" cy="908864"/>
            </a:xfrm>
            <a:prstGeom prst="ellipse">
              <a:avLst/>
            </a:prstGeom>
            <a:ln>
              <a:noFill/>
            </a:ln>
            <a:effectLst/>
          </p:spPr>
          <p:txBody>
            <a:bodyPr vert="horz"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服从组织决定</a:t>
              </a:r>
              <a:endParaRPr kumimoji="0" lang="zh-CN"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32" name="组合 31">
            <a:extLst>
              <a:ext uri="{FF2B5EF4-FFF2-40B4-BE49-F238E27FC236}">
                <a16:creationId xmlns="" xmlns:a16="http://schemas.microsoft.com/office/drawing/2014/main" id="{A9615C8C-D5C1-4231-9703-CB16FFA55829}"/>
              </a:ext>
            </a:extLst>
          </p:cNvPr>
          <p:cNvGrpSpPr/>
          <p:nvPr/>
        </p:nvGrpSpPr>
        <p:grpSpPr>
          <a:xfrm>
            <a:off x="9646206" y="2486836"/>
            <a:ext cx="1662906" cy="1185292"/>
            <a:chOff x="9622607" y="2171700"/>
            <a:chExt cx="1709409" cy="1185292"/>
          </a:xfrm>
        </p:grpSpPr>
        <p:sp>
          <p:nvSpPr>
            <p:cNvPr id="33" name="圆角矩形 28">
              <a:extLst>
                <a:ext uri="{FF2B5EF4-FFF2-40B4-BE49-F238E27FC236}">
                  <a16:creationId xmlns="" xmlns:a16="http://schemas.microsoft.com/office/drawing/2014/main" id="{A8FF4AD2-C3AE-4BD2-896B-2B487D969005}"/>
                </a:ext>
              </a:extLst>
            </p:cNvPr>
            <p:cNvSpPr/>
            <p:nvPr/>
          </p:nvSpPr>
          <p:spPr>
            <a:xfrm>
              <a:off x="9622607" y="2171700"/>
              <a:ext cx="1709409" cy="1185292"/>
            </a:xfrm>
            <a:prstGeom prst="ellipse">
              <a:avLst/>
            </a:prstGeom>
            <a:gradFill flip="none" rotWithShape="1">
              <a:gsLst>
                <a:gs pos="0">
                  <a:srgbClr val="E71E17"/>
                </a:gs>
                <a:gs pos="100000">
                  <a:srgbClr val="C000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34" name="矩形 29">
              <a:extLst>
                <a:ext uri="{FF2B5EF4-FFF2-40B4-BE49-F238E27FC236}">
                  <a16:creationId xmlns="" xmlns:a16="http://schemas.microsoft.com/office/drawing/2014/main" id="{22CE0BEE-3471-4645-BD0B-C8E385B1E47C}"/>
                </a:ext>
              </a:extLst>
            </p:cNvPr>
            <p:cNvSpPr/>
            <p:nvPr/>
          </p:nvSpPr>
          <p:spPr>
            <a:xfrm>
              <a:off x="9805315" y="2278619"/>
              <a:ext cx="1343991" cy="908864"/>
            </a:xfrm>
            <a:prstGeom prst="ellipse">
              <a:avLst/>
            </a:prstGeom>
            <a:ln>
              <a:noFill/>
            </a:ln>
            <a:effectLst/>
          </p:spPr>
          <p:txBody>
            <a:bodyPr vert="horz"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管好  身边人</a:t>
              </a:r>
              <a:endParaRPr kumimoji="0" lang="zh-CN"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35" name="矩形 34">
            <a:extLst>
              <a:ext uri="{FF2B5EF4-FFF2-40B4-BE49-F238E27FC236}">
                <a16:creationId xmlns="" xmlns:a16="http://schemas.microsoft.com/office/drawing/2014/main" id="{863CE734-36BA-4844-8947-40308CE92F0E}"/>
              </a:ext>
            </a:extLst>
          </p:cNvPr>
          <p:cNvSpPr/>
          <p:nvPr/>
        </p:nvSpPr>
        <p:spPr>
          <a:xfrm>
            <a:off x="884906" y="4353588"/>
            <a:ext cx="1872685" cy="1461731"/>
          </a:xfrm>
          <a:prstGeom prst="rect">
            <a:avLst/>
          </a:prstGeom>
          <a:ln>
            <a:noFill/>
          </a:ln>
        </p:spPr>
        <p:txBody>
          <a:bodyPr/>
          <a:lstStyle/>
          <a:p>
            <a:pPr lvl="0" algn="just">
              <a:lnSpc>
                <a:spcPts val="2000"/>
              </a:lnSpc>
              <a:defRPr/>
            </a:pPr>
            <a:r>
              <a:rPr lang="zh-CN" altLang="en-US" sz="1600" dirty="0">
                <a:latin typeface="微软雅黑" panose="020B0503020204020204" pitchFamily="34" charset="-122"/>
                <a:ea typeface="微软雅黑" panose="020B0503020204020204" pitchFamily="34" charset="-122"/>
              </a:rPr>
              <a:t>必须维护党中央权威，在任何时候任何情况下都必须在思想上政治上行动上同党中央保持高度一致</a:t>
            </a:r>
            <a:endParaRPr kumimoji="0" lang="zh-CN" altLang="zh-CN" sz="160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anose="02010600030101010101" pitchFamily="2" charset="-122"/>
            </a:endParaRPr>
          </a:p>
        </p:txBody>
      </p:sp>
      <p:grpSp>
        <p:nvGrpSpPr>
          <p:cNvPr id="36" name="组合 35">
            <a:extLst>
              <a:ext uri="{FF2B5EF4-FFF2-40B4-BE49-F238E27FC236}">
                <a16:creationId xmlns="" xmlns:a16="http://schemas.microsoft.com/office/drawing/2014/main" id="{BEA29E8C-6229-497C-BEF3-E7BD9E8BDF7F}"/>
              </a:ext>
            </a:extLst>
          </p:cNvPr>
          <p:cNvGrpSpPr/>
          <p:nvPr/>
        </p:nvGrpSpPr>
        <p:grpSpPr>
          <a:xfrm rot="5400000">
            <a:off x="1589089" y="3784983"/>
            <a:ext cx="276077" cy="323782"/>
            <a:chOff x="3376487" y="2422308"/>
            <a:chExt cx="276077" cy="332837"/>
          </a:xfrm>
        </p:grpSpPr>
        <p:sp>
          <p:nvSpPr>
            <p:cNvPr id="37" name="燕尾形 33">
              <a:extLst>
                <a:ext uri="{FF2B5EF4-FFF2-40B4-BE49-F238E27FC236}">
                  <a16:creationId xmlns="" xmlns:a16="http://schemas.microsoft.com/office/drawing/2014/main" id="{349F0855-8669-4897-B878-029086A4EED1}"/>
                </a:ext>
              </a:extLst>
            </p:cNvPr>
            <p:cNvSpPr/>
            <p:nvPr/>
          </p:nvSpPr>
          <p:spPr>
            <a:xfrm>
              <a:off x="337648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38" name="燕尾形 34">
              <a:extLst>
                <a:ext uri="{FF2B5EF4-FFF2-40B4-BE49-F238E27FC236}">
                  <a16:creationId xmlns="" xmlns:a16="http://schemas.microsoft.com/office/drawing/2014/main" id="{AE479FCD-6BD4-4A2A-9BFC-2AA1DEDE26B2}"/>
                </a:ext>
              </a:extLst>
            </p:cNvPr>
            <p:cNvSpPr/>
            <p:nvPr/>
          </p:nvSpPr>
          <p:spPr>
            <a:xfrm>
              <a:off x="347173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grpSp>
      <p:sp>
        <p:nvSpPr>
          <p:cNvPr id="39" name="矩形 38">
            <a:extLst>
              <a:ext uri="{FF2B5EF4-FFF2-40B4-BE49-F238E27FC236}">
                <a16:creationId xmlns="" xmlns:a16="http://schemas.microsoft.com/office/drawing/2014/main" id="{87472C63-9F67-4359-B2F4-EF46CD106E77}"/>
              </a:ext>
            </a:extLst>
          </p:cNvPr>
          <p:cNvSpPr/>
          <p:nvPr/>
        </p:nvSpPr>
        <p:spPr>
          <a:xfrm>
            <a:off x="3067574" y="4353588"/>
            <a:ext cx="1731700" cy="1461731"/>
          </a:xfrm>
          <a:prstGeom prst="rect">
            <a:avLst/>
          </a:prstGeom>
          <a:ln>
            <a:noFill/>
          </a:ln>
        </p:spPr>
        <p:txBody>
          <a:bodyPr/>
          <a:lstStyle/>
          <a:p>
            <a:pPr lvl="0" algn="just">
              <a:lnSpc>
                <a:spcPts val="2000"/>
              </a:lnSpc>
              <a:defRPr/>
            </a:pPr>
            <a:r>
              <a:rPr lang="zh-CN" altLang="en-US" sz="1600" dirty="0">
                <a:latin typeface="微软雅黑" panose="020B0503020204020204" pitchFamily="34" charset="-122"/>
                <a:ea typeface="微软雅黑" panose="020B0503020204020204" pitchFamily="34" charset="-122"/>
              </a:rPr>
              <a:t>必须维护党的团结，坚持五湖四海，团结一切忠实于党的同志</a:t>
            </a:r>
            <a:r>
              <a:rPr lang="en-US" altLang="zh-CN" sz="1600" dirty="0">
                <a:latin typeface="微软雅黑" panose="020B0503020204020204" pitchFamily="34" charset="-122"/>
                <a:ea typeface="微软雅黑" panose="020B0503020204020204" pitchFamily="34" charset="-122"/>
              </a:rPr>
              <a:t>;</a:t>
            </a:r>
            <a:endParaRPr kumimoji="0" lang="zh-CN" altLang="zh-CN" sz="160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anose="02010600030101010101" pitchFamily="2" charset="-122"/>
            </a:endParaRPr>
          </a:p>
        </p:txBody>
      </p:sp>
      <p:grpSp>
        <p:nvGrpSpPr>
          <p:cNvPr id="40" name="组合 39">
            <a:extLst>
              <a:ext uri="{FF2B5EF4-FFF2-40B4-BE49-F238E27FC236}">
                <a16:creationId xmlns="" xmlns:a16="http://schemas.microsoft.com/office/drawing/2014/main" id="{5FB22D6D-3B55-489F-B40D-43F725D8BF0E}"/>
              </a:ext>
            </a:extLst>
          </p:cNvPr>
          <p:cNvGrpSpPr/>
          <p:nvPr/>
        </p:nvGrpSpPr>
        <p:grpSpPr>
          <a:xfrm rot="5400000">
            <a:off x="3775698" y="3784983"/>
            <a:ext cx="276077" cy="323782"/>
            <a:chOff x="3376487" y="2422308"/>
            <a:chExt cx="276077" cy="332837"/>
          </a:xfrm>
        </p:grpSpPr>
        <p:sp>
          <p:nvSpPr>
            <p:cNvPr id="41" name="燕尾形 37">
              <a:extLst>
                <a:ext uri="{FF2B5EF4-FFF2-40B4-BE49-F238E27FC236}">
                  <a16:creationId xmlns="" xmlns:a16="http://schemas.microsoft.com/office/drawing/2014/main" id="{60A6A48F-34B9-456A-B6CD-BAA22BEEE897}"/>
                </a:ext>
              </a:extLst>
            </p:cNvPr>
            <p:cNvSpPr/>
            <p:nvPr/>
          </p:nvSpPr>
          <p:spPr>
            <a:xfrm>
              <a:off x="337648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42" name="燕尾形 38">
              <a:extLst>
                <a:ext uri="{FF2B5EF4-FFF2-40B4-BE49-F238E27FC236}">
                  <a16:creationId xmlns="" xmlns:a16="http://schemas.microsoft.com/office/drawing/2014/main" id="{3923C451-0EE9-451F-A66B-BFAFDF63CBF1}"/>
                </a:ext>
              </a:extLst>
            </p:cNvPr>
            <p:cNvSpPr/>
            <p:nvPr/>
          </p:nvSpPr>
          <p:spPr>
            <a:xfrm>
              <a:off x="347173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grpSp>
      <p:sp>
        <p:nvSpPr>
          <p:cNvPr id="43" name="矩形 42">
            <a:extLst>
              <a:ext uri="{FF2B5EF4-FFF2-40B4-BE49-F238E27FC236}">
                <a16:creationId xmlns="" xmlns:a16="http://schemas.microsoft.com/office/drawing/2014/main" id="{CF213F75-0DDB-47BF-A3E4-7E1B2B93FF9F}"/>
              </a:ext>
            </a:extLst>
          </p:cNvPr>
          <p:cNvSpPr/>
          <p:nvPr/>
        </p:nvSpPr>
        <p:spPr>
          <a:xfrm>
            <a:off x="5246867" y="4353588"/>
            <a:ext cx="1731700" cy="1461731"/>
          </a:xfrm>
          <a:prstGeom prst="rect">
            <a:avLst/>
          </a:prstGeom>
          <a:ln>
            <a:noFill/>
          </a:ln>
        </p:spPr>
        <p:txBody>
          <a:bodyPr/>
          <a:lstStyle/>
          <a:p>
            <a:pPr algn="just">
              <a:defRPr/>
            </a:pPr>
            <a:r>
              <a:rPr lang="zh-CN" altLang="en-US" sz="1600" dirty="0">
                <a:latin typeface="微软雅黑" panose="020B0503020204020204" pitchFamily="34" charset="-122"/>
                <a:ea typeface="微软雅黑" panose="020B0503020204020204" pitchFamily="34" charset="-122"/>
              </a:rPr>
              <a:t>必须遵循组织程序，重大问题该请示的请示，该汇报的汇报，不允许超越权限办事</a:t>
            </a:r>
            <a:r>
              <a:rPr lang="en-US" altLang="zh-CN" sz="1600" dirty="0">
                <a:latin typeface="微软雅黑" panose="020B0503020204020204" pitchFamily="34" charset="-122"/>
                <a:ea typeface="微软雅黑" panose="020B0503020204020204" pitchFamily="34" charset="-122"/>
              </a:rPr>
              <a:t>;</a:t>
            </a:r>
          </a:p>
        </p:txBody>
      </p:sp>
      <p:grpSp>
        <p:nvGrpSpPr>
          <p:cNvPr id="44" name="组合 43">
            <a:extLst>
              <a:ext uri="{FF2B5EF4-FFF2-40B4-BE49-F238E27FC236}">
                <a16:creationId xmlns="" xmlns:a16="http://schemas.microsoft.com/office/drawing/2014/main" id="{B6A61E37-B2B8-462B-8791-5EACCA706620}"/>
              </a:ext>
            </a:extLst>
          </p:cNvPr>
          <p:cNvGrpSpPr/>
          <p:nvPr/>
        </p:nvGrpSpPr>
        <p:grpSpPr>
          <a:xfrm rot="5400000">
            <a:off x="5954991" y="3784983"/>
            <a:ext cx="276077" cy="323782"/>
            <a:chOff x="3376487" y="2422308"/>
            <a:chExt cx="276077" cy="332837"/>
          </a:xfrm>
        </p:grpSpPr>
        <p:sp>
          <p:nvSpPr>
            <p:cNvPr id="45" name="燕尾形 41">
              <a:extLst>
                <a:ext uri="{FF2B5EF4-FFF2-40B4-BE49-F238E27FC236}">
                  <a16:creationId xmlns="" xmlns:a16="http://schemas.microsoft.com/office/drawing/2014/main" id="{E9D01844-405D-4DC7-B83E-DC54411FCEC7}"/>
                </a:ext>
              </a:extLst>
            </p:cNvPr>
            <p:cNvSpPr/>
            <p:nvPr/>
          </p:nvSpPr>
          <p:spPr>
            <a:xfrm>
              <a:off x="337648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46" name="燕尾形 42">
              <a:extLst>
                <a:ext uri="{FF2B5EF4-FFF2-40B4-BE49-F238E27FC236}">
                  <a16:creationId xmlns="" xmlns:a16="http://schemas.microsoft.com/office/drawing/2014/main" id="{76CB5A9D-DEF2-4A89-ACF2-EDBBABE3C924}"/>
                </a:ext>
              </a:extLst>
            </p:cNvPr>
            <p:cNvSpPr/>
            <p:nvPr/>
          </p:nvSpPr>
          <p:spPr>
            <a:xfrm>
              <a:off x="347173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grpSp>
      <p:sp>
        <p:nvSpPr>
          <p:cNvPr id="47" name="矩形 46">
            <a:extLst>
              <a:ext uri="{FF2B5EF4-FFF2-40B4-BE49-F238E27FC236}">
                <a16:creationId xmlns="" xmlns:a16="http://schemas.microsoft.com/office/drawing/2014/main" id="{30B20C67-3E0E-4CAB-94F3-C6049CA33E4B}"/>
              </a:ext>
            </a:extLst>
          </p:cNvPr>
          <p:cNvSpPr/>
          <p:nvPr/>
        </p:nvSpPr>
        <p:spPr>
          <a:xfrm>
            <a:off x="7429819" y="4353588"/>
            <a:ext cx="1731700" cy="1461731"/>
          </a:xfrm>
          <a:prstGeom prst="rect">
            <a:avLst/>
          </a:prstGeom>
          <a:ln>
            <a:noFill/>
          </a:ln>
        </p:spPr>
        <p:txBody>
          <a:bodyPr/>
          <a:lstStyle/>
          <a:p>
            <a:pPr algn="just">
              <a:defRPr/>
            </a:pPr>
            <a:r>
              <a:rPr lang="zh-CN" altLang="en-US" sz="1600" dirty="0">
                <a:latin typeface="微软雅黑" panose="020B0503020204020204" pitchFamily="34" charset="-122"/>
                <a:ea typeface="微软雅黑" panose="020B0503020204020204" pitchFamily="34" charset="-122"/>
              </a:rPr>
              <a:t>必须服从组织决定，决不允许搞非组织活动，不得违背组织决定</a:t>
            </a:r>
            <a:r>
              <a:rPr lang="en-US" altLang="zh-CN" sz="1600" dirty="0">
                <a:latin typeface="微软雅黑" panose="020B0503020204020204" pitchFamily="34" charset="-122"/>
                <a:ea typeface="微软雅黑" panose="020B0503020204020204" pitchFamily="34" charset="-122"/>
              </a:rPr>
              <a:t>;</a:t>
            </a:r>
          </a:p>
        </p:txBody>
      </p:sp>
      <p:grpSp>
        <p:nvGrpSpPr>
          <p:cNvPr id="48" name="组合 47">
            <a:extLst>
              <a:ext uri="{FF2B5EF4-FFF2-40B4-BE49-F238E27FC236}">
                <a16:creationId xmlns="" xmlns:a16="http://schemas.microsoft.com/office/drawing/2014/main" id="{77206118-C3DB-462B-8E12-F610D40A6D30}"/>
              </a:ext>
            </a:extLst>
          </p:cNvPr>
          <p:cNvGrpSpPr/>
          <p:nvPr/>
        </p:nvGrpSpPr>
        <p:grpSpPr>
          <a:xfrm rot="5400000">
            <a:off x="8137943" y="3784983"/>
            <a:ext cx="276077" cy="323782"/>
            <a:chOff x="3376487" y="2422308"/>
            <a:chExt cx="276077" cy="332837"/>
          </a:xfrm>
        </p:grpSpPr>
        <p:sp>
          <p:nvSpPr>
            <p:cNvPr id="49" name="燕尾形 45">
              <a:extLst>
                <a:ext uri="{FF2B5EF4-FFF2-40B4-BE49-F238E27FC236}">
                  <a16:creationId xmlns="" xmlns:a16="http://schemas.microsoft.com/office/drawing/2014/main" id="{F513C7AE-3299-4ACE-95C3-394BAF24403D}"/>
                </a:ext>
              </a:extLst>
            </p:cNvPr>
            <p:cNvSpPr/>
            <p:nvPr/>
          </p:nvSpPr>
          <p:spPr>
            <a:xfrm>
              <a:off x="337648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50" name="燕尾形 46">
              <a:extLst>
                <a:ext uri="{FF2B5EF4-FFF2-40B4-BE49-F238E27FC236}">
                  <a16:creationId xmlns="" xmlns:a16="http://schemas.microsoft.com/office/drawing/2014/main" id="{1FC1A064-3307-472A-BC19-87A2E37A5565}"/>
                </a:ext>
              </a:extLst>
            </p:cNvPr>
            <p:cNvSpPr/>
            <p:nvPr/>
          </p:nvSpPr>
          <p:spPr>
            <a:xfrm>
              <a:off x="347173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grpSp>
      <p:sp>
        <p:nvSpPr>
          <p:cNvPr id="51" name="矩形 50">
            <a:extLst>
              <a:ext uri="{FF2B5EF4-FFF2-40B4-BE49-F238E27FC236}">
                <a16:creationId xmlns="" xmlns:a16="http://schemas.microsoft.com/office/drawing/2014/main" id="{5046A275-1759-4B0B-8C07-643BC9E2C781}"/>
              </a:ext>
            </a:extLst>
          </p:cNvPr>
          <p:cNvSpPr/>
          <p:nvPr/>
        </p:nvSpPr>
        <p:spPr>
          <a:xfrm>
            <a:off x="9612771" y="4353588"/>
            <a:ext cx="1731700" cy="1461731"/>
          </a:xfrm>
          <a:prstGeom prst="rect">
            <a:avLst/>
          </a:prstGeom>
          <a:ln>
            <a:noFill/>
          </a:ln>
        </p:spPr>
        <p:txBody>
          <a:bodyPr/>
          <a:lstStyle/>
          <a:p>
            <a:pPr lvl="0" algn="just">
              <a:lnSpc>
                <a:spcPts val="2000"/>
              </a:lnSpc>
              <a:defRPr/>
            </a:pPr>
            <a:r>
              <a:rPr lang="zh-CN" altLang="en-US" sz="1600" dirty="0">
                <a:latin typeface="微软雅黑" panose="020B0503020204020204" pitchFamily="34" charset="-122"/>
                <a:ea typeface="微软雅黑" panose="020B0503020204020204" pitchFamily="34" charset="-122"/>
              </a:rPr>
              <a:t>必须管好亲属和身边工作人员，不得默许他们利用特殊身份谋取非法利益。</a:t>
            </a:r>
            <a:endParaRPr kumimoji="0" lang="zh-CN" altLang="zh-CN" sz="1600" i="0" u="none" strike="noStrike" kern="0" cap="none" spc="0" normalizeH="0" baseline="0" noProof="0" dirty="0">
              <a:ln>
                <a:noFill/>
              </a:ln>
              <a:solidFill>
                <a:prstClr val="black">
                  <a:lumMod val="75000"/>
                  <a:lumOff val="25000"/>
                </a:prstClr>
              </a:solidFill>
              <a:effectLst/>
              <a:uLnTx/>
              <a:uFillTx/>
              <a:latin typeface="微软雅黑" pitchFamily="34" charset="-122"/>
              <a:ea typeface="微软雅黑" pitchFamily="34" charset="-122"/>
              <a:cs typeface="宋体" panose="02010600030101010101" pitchFamily="2" charset="-122"/>
            </a:endParaRPr>
          </a:p>
        </p:txBody>
      </p:sp>
      <p:grpSp>
        <p:nvGrpSpPr>
          <p:cNvPr id="52" name="组合 51">
            <a:extLst>
              <a:ext uri="{FF2B5EF4-FFF2-40B4-BE49-F238E27FC236}">
                <a16:creationId xmlns="" xmlns:a16="http://schemas.microsoft.com/office/drawing/2014/main" id="{735313C9-0B3C-4620-BD1D-D2351E2540B7}"/>
              </a:ext>
            </a:extLst>
          </p:cNvPr>
          <p:cNvGrpSpPr/>
          <p:nvPr/>
        </p:nvGrpSpPr>
        <p:grpSpPr>
          <a:xfrm rot="5400000">
            <a:off x="10320895" y="3784983"/>
            <a:ext cx="276077" cy="323782"/>
            <a:chOff x="3376487" y="2422308"/>
            <a:chExt cx="276077" cy="332837"/>
          </a:xfrm>
        </p:grpSpPr>
        <p:sp>
          <p:nvSpPr>
            <p:cNvPr id="53" name="燕尾形 49">
              <a:extLst>
                <a:ext uri="{FF2B5EF4-FFF2-40B4-BE49-F238E27FC236}">
                  <a16:creationId xmlns="" xmlns:a16="http://schemas.microsoft.com/office/drawing/2014/main" id="{83EB807D-30FF-4D72-876C-F5733BF52288}"/>
                </a:ext>
              </a:extLst>
            </p:cNvPr>
            <p:cNvSpPr/>
            <p:nvPr/>
          </p:nvSpPr>
          <p:spPr>
            <a:xfrm>
              <a:off x="337648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54" name="燕尾形 50">
              <a:extLst>
                <a:ext uri="{FF2B5EF4-FFF2-40B4-BE49-F238E27FC236}">
                  <a16:creationId xmlns="" xmlns:a16="http://schemas.microsoft.com/office/drawing/2014/main" id="{C9E5A402-D5D0-4CEC-B003-C52513E7CD41}"/>
                </a:ext>
              </a:extLst>
            </p:cNvPr>
            <p:cNvSpPr/>
            <p:nvPr/>
          </p:nvSpPr>
          <p:spPr>
            <a:xfrm>
              <a:off x="3471737" y="2422308"/>
              <a:ext cx="180827" cy="332837"/>
            </a:xfrm>
            <a:prstGeom prst="chevron">
              <a:avLst>
                <a:gd name="adj" fmla="val 72386"/>
              </a:avLst>
            </a:prstGeom>
            <a:solidFill>
              <a:srgbClr val="E71E1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grpSp>
    </p:spTree>
    <p:extLst>
      <p:ext uri="{BB962C8B-B14F-4D97-AF65-F5344CB8AC3E}">
        <p14:creationId xmlns:p14="http://schemas.microsoft.com/office/powerpoint/2010/main" val="223058534"/>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47" presetClass="entr" presetSubtype="0"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fade">
                                      <p:cBhvr>
                                        <p:cTn id="11" dur="700"/>
                                        <p:tgtEl>
                                          <p:spTgt spid="20"/>
                                        </p:tgtEl>
                                      </p:cBhvr>
                                    </p:animEffect>
                                    <p:anim calcmode="lin" valueType="num">
                                      <p:cBhvr>
                                        <p:cTn id="12" dur="700" fill="hold"/>
                                        <p:tgtEl>
                                          <p:spTgt spid="20"/>
                                        </p:tgtEl>
                                        <p:attrNameLst>
                                          <p:attrName>ppt_x</p:attrName>
                                        </p:attrNameLst>
                                      </p:cBhvr>
                                      <p:tavLst>
                                        <p:tav tm="0">
                                          <p:val>
                                            <p:strVal val="#ppt_x"/>
                                          </p:val>
                                        </p:tav>
                                        <p:tav tm="100000">
                                          <p:val>
                                            <p:strVal val="#ppt_x"/>
                                          </p:val>
                                        </p:tav>
                                      </p:tavLst>
                                    </p:anim>
                                    <p:anim calcmode="lin" valueType="num">
                                      <p:cBhvr>
                                        <p:cTn id="13" dur="700" fill="hold"/>
                                        <p:tgtEl>
                                          <p:spTgt spid="20"/>
                                        </p:tgtEl>
                                        <p:attrNameLst>
                                          <p:attrName>ppt_y</p:attrName>
                                        </p:attrNameLst>
                                      </p:cBhvr>
                                      <p:tavLst>
                                        <p:tav tm="0">
                                          <p:val>
                                            <p:strVal val="#ppt_y-.1"/>
                                          </p:val>
                                        </p:tav>
                                        <p:tav tm="100000">
                                          <p:val>
                                            <p:strVal val="#ppt_y"/>
                                          </p:val>
                                        </p:tav>
                                      </p:tavLst>
                                    </p:anim>
                                  </p:childTnLst>
                                </p:cTn>
                              </p:par>
                              <p:par>
                                <p:cTn id="14" presetID="47" presetClass="entr" presetSubtype="0" fill="hold" nodeType="withEffect">
                                  <p:stCondLst>
                                    <p:cond delay="20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700"/>
                                        <p:tgtEl>
                                          <p:spTgt spid="23"/>
                                        </p:tgtEl>
                                      </p:cBhvr>
                                    </p:animEffect>
                                    <p:anim calcmode="lin" valueType="num">
                                      <p:cBhvr>
                                        <p:cTn id="17" dur="700" fill="hold"/>
                                        <p:tgtEl>
                                          <p:spTgt spid="23"/>
                                        </p:tgtEl>
                                        <p:attrNameLst>
                                          <p:attrName>ppt_x</p:attrName>
                                        </p:attrNameLst>
                                      </p:cBhvr>
                                      <p:tavLst>
                                        <p:tav tm="0">
                                          <p:val>
                                            <p:strVal val="#ppt_x"/>
                                          </p:val>
                                        </p:tav>
                                        <p:tav tm="100000">
                                          <p:val>
                                            <p:strVal val="#ppt_x"/>
                                          </p:val>
                                        </p:tav>
                                      </p:tavLst>
                                    </p:anim>
                                    <p:anim calcmode="lin" valueType="num">
                                      <p:cBhvr>
                                        <p:cTn id="18" dur="700" fill="hold"/>
                                        <p:tgtEl>
                                          <p:spTgt spid="23"/>
                                        </p:tgtEl>
                                        <p:attrNameLst>
                                          <p:attrName>ppt_y</p:attrName>
                                        </p:attrNameLst>
                                      </p:cBhvr>
                                      <p:tavLst>
                                        <p:tav tm="0">
                                          <p:val>
                                            <p:strVal val="#ppt_y-.1"/>
                                          </p:val>
                                        </p:tav>
                                        <p:tav tm="100000">
                                          <p:val>
                                            <p:strVal val="#ppt_y"/>
                                          </p:val>
                                        </p:tav>
                                      </p:tavLst>
                                    </p:anim>
                                  </p:childTnLst>
                                </p:cTn>
                              </p:par>
                              <p:par>
                                <p:cTn id="19" presetID="47" presetClass="entr" presetSubtype="0" fill="hold" nodeType="withEffect">
                                  <p:stCondLst>
                                    <p:cond delay="40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700"/>
                                        <p:tgtEl>
                                          <p:spTgt spid="26"/>
                                        </p:tgtEl>
                                      </p:cBhvr>
                                    </p:animEffect>
                                    <p:anim calcmode="lin" valueType="num">
                                      <p:cBhvr>
                                        <p:cTn id="22" dur="700" fill="hold"/>
                                        <p:tgtEl>
                                          <p:spTgt spid="26"/>
                                        </p:tgtEl>
                                        <p:attrNameLst>
                                          <p:attrName>ppt_x</p:attrName>
                                        </p:attrNameLst>
                                      </p:cBhvr>
                                      <p:tavLst>
                                        <p:tav tm="0">
                                          <p:val>
                                            <p:strVal val="#ppt_x"/>
                                          </p:val>
                                        </p:tav>
                                        <p:tav tm="100000">
                                          <p:val>
                                            <p:strVal val="#ppt_x"/>
                                          </p:val>
                                        </p:tav>
                                      </p:tavLst>
                                    </p:anim>
                                    <p:anim calcmode="lin" valueType="num">
                                      <p:cBhvr>
                                        <p:cTn id="23" dur="700" fill="hold"/>
                                        <p:tgtEl>
                                          <p:spTgt spid="26"/>
                                        </p:tgtEl>
                                        <p:attrNameLst>
                                          <p:attrName>ppt_y</p:attrName>
                                        </p:attrNameLst>
                                      </p:cBhvr>
                                      <p:tavLst>
                                        <p:tav tm="0">
                                          <p:val>
                                            <p:strVal val="#ppt_y-.1"/>
                                          </p:val>
                                        </p:tav>
                                        <p:tav tm="100000">
                                          <p:val>
                                            <p:strVal val="#ppt_y"/>
                                          </p:val>
                                        </p:tav>
                                      </p:tavLst>
                                    </p:anim>
                                  </p:childTnLst>
                                </p:cTn>
                              </p:par>
                              <p:par>
                                <p:cTn id="24" presetID="47" presetClass="entr" presetSubtype="0" fill="hold" nodeType="withEffect">
                                  <p:stCondLst>
                                    <p:cond delay="60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700"/>
                                        <p:tgtEl>
                                          <p:spTgt spid="29"/>
                                        </p:tgtEl>
                                      </p:cBhvr>
                                    </p:animEffect>
                                    <p:anim calcmode="lin" valueType="num">
                                      <p:cBhvr>
                                        <p:cTn id="27" dur="700" fill="hold"/>
                                        <p:tgtEl>
                                          <p:spTgt spid="29"/>
                                        </p:tgtEl>
                                        <p:attrNameLst>
                                          <p:attrName>ppt_x</p:attrName>
                                        </p:attrNameLst>
                                      </p:cBhvr>
                                      <p:tavLst>
                                        <p:tav tm="0">
                                          <p:val>
                                            <p:strVal val="#ppt_x"/>
                                          </p:val>
                                        </p:tav>
                                        <p:tav tm="100000">
                                          <p:val>
                                            <p:strVal val="#ppt_x"/>
                                          </p:val>
                                        </p:tav>
                                      </p:tavLst>
                                    </p:anim>
                                    <p:anim calcmode="lin" valueType="num">
                                      <p:cBhvr>
                                        <p:cTn id="28" dur="700" fill="hold"/>
                                        <p:tgtEl>
                                          <p:spTgt spid="29"/>
                                        </p:tgtEl>
                                        <p:attrNameLst>
                                          <p:attrName>ppt_y</p:attrName>
                                        </p:attrNameLst>
                                      </p:cBhvr>
                                      <p:tavLst>
                                        <p:tav tm="0">
                                          <p:val>
                                            <p:strVal val="#ppt_y-.1"/>
                                          </p:val>
                                        </p:tav>
                                        <p:tav tm="100000">
                                          <p:val>
                                            <p:strVal val="#ppt_y"/>
                                          </p:val>
                                        </p:tav>
                                      </p:tavLst>
                                    </p:anim>
                                  </p:childTnLst>
                                </p:cTn>
                              </p:par>
                              <p:par>
                                <p:cTn id="29" presetID="47" presetClass="entr" presetSubtype="0" fill="hold" nodeType="withEffect">
                                  <p:stCondLst>
                                    <p:cond delay="80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700"/>
                                        <p:tgtEl>
                                          <p:spTgt spid="32"/>
                                        </p:tgtEl>
                                      </p:cBhvr>
                                    </p:animEffect>
                                    <p:anim calcmode="lin" valueType="num">
                                      <p:cBhvr>
                                        <p:cTn id="32" dur="700" fill="hold"/>
                                        <p:tgtEl>
                                          <p:spTgt spid="32"/>
                                        </p:tgtEl>
                                        <p:attrNameLst>
                                          <p:attrName>ppt_x</p:attrName>
                                        </p:attrNameLst>
                                      </p:cBhvr>
                                      <p:tavLst>
                                        <p:tav tm="0">
                                          <p:val>
                                            <p:strVal val="#ppt_x"/>
                                          </p:val>
                                        </p:tav>
                                        <p:tav tm="100000">
                                          <p:val>
                                            <p:strVal val="#ppt_x"/>
                                          </p:val>
                                        </p:tav>
                                      </p:tavLst>
                                    </p:anim>
                                    <p:anim calcmode="lin" valueType="num">
                                      <p:cBhvr>
                                        <p:cTn id="33" dur="700" fill="hold"/>
                                        <p:tgtEl>
                                          <p:spTgt spid="32"/>
                                        </p:tgtEl>
                                        <p:attrNameLst>
                                          <p:attrName>ppt_y</p:attrName>
                                        </p:attrNameLst>
                                      </p:cBhvr>
                                      <p:tavLst>
                                        <p:tav tm="0">
                                          <p:val>
                                            <p:strVal val="#ppt_y-.1"/>
                                          </p:val>
                                        </p:tav>
                                        <p:tav tm="100000">
                                          <p:val>
                                            <p:strVal val="#ppt_y"/>
                                          </p:val>
                                        </p:tav>
                                      </p:tavLst>
                                    </p:anim>
                                  </p:childTnLst>
                                </p:cTn>
                              </p:par>
                            </p:childTnLst>
                          </p:cTn>
                        </p:par>
                        <p:par>
                          <p:cTn id="34" fill="hold">
                            <p:stCondLst>
                              <p:cond delay="2000"/>
                            </p:stCondLst>
                            <p:childTnLst>
                              <p:par>
                                <p:cTn id="35" presetID="10" presetClass="entr" presetSubtype="0" fill="hold" grpId="0" nodeType="afterEffect" nodePh="1">
                                  <p:stCondLst>
                                    <p:cond delay="0"/>
                                  </p:stCondLst>
                                  <p:endCondLst>
                                    <p:cond evt="begin" delay="0">
                                      <p:tn val="35"/>
                                    </p:cond>
                                  </p:endCondLst>
                                  <p:childTnLst>
                                    <p:set>
                                      <p:cBhvr>
                                        <p:cTn id="36" dur="1" fill="hold">
                                          <p:stCondLst>
                                            <p:cond delay="0"/>
                                          </p:stCondLst>
                                        </p:cTn>
                                        <p:tgtEl>
                                          <p:spTgt spid="15"/>
                                        </p:tgtEl>
                                        <p:attrNameLst>
                                          <p:attrName>style.visibility</p:attrName>
                                        </p:attrNameLst>
                                      </p:cBhvr>
                                      <p:to>
                                        <p:strVal val="visible"/>
                                      </p:to>
                                    </p:set>
                                    <p:animEffect transition="in" filter="fade">
                                      <p:cBhvr>
                                        <p:cTn id="37" dur="500"/>
                                        <p:tgtEl>
                                          <p:spTgt spid="15"/>
                                        </p:tgtEl>
                                      </p:cBhvr>
                                    </p:animEffect>
                                  </p:childTnLst>
                                </p:cTn>
                              </p:par>
                            </p:childTnLst>
                          </p:cTn>
                        </p:par>
                        <p:par>
                          <p:cTn id="38" fill="hold">
                            <p:stCondLst>
                              <p:cond delay="2500"/>
                            </p:stCondLst>
                            <p:childTnLst>
                              <p:par>
                                <p:cTn id="39" presetID="1" presetClass="entr" presetSubtype="0" fill="hold" nodeType="afterEffect">
                                  <p:stCondLst>
                                    <p:cond delay="0"/>
                                  </p:stCondLst>
                                  <p:childTnLst>
                                    <p:set>
                                      <p:cBhvr>
                                        <p:cTn id="40" dur="1" fill="hold">
                                          <p:stCondLst>
                                            <p:cond delay="0"/>
                                          </p:stCondLst>
                                        </p:cTn>
                                        <p:tgtEl>
                                          <p:spTgt spid="36"/>
                                        </p:tgtEl>
                                        <p:attrNameLst>
                                          <p:attrName>style.visibility</p:attrName>
                                        </p:attrNameLst>
                                      </p:cBhvr>
                                      <p:to>
                                        <p:strVal val="visible"/>
                                      </p:to>
                                    </p:set>
                                  </p:childTnLst>
                                </p:cTn>
                              </p:par>
                              <p:par>
                                <p:cTn id="41" presetID="64" presetClass="path" presetSubtype="0" accel="50000" decel="50000" fill="hold" nodeType="withEffect">
                                  <p:stCondLst>
                                    <p:cond delay="0"/>
                                  </p:stCondLst>
                                  <p:childTnLst>
                                    <p:animMotion origin="layout" path="M 2.91667E-6 3.33333E-6 L 2.91667E-6 -0.06598 " pathEditMode="relative" rAng="0" ptsTypes="AA">
                                      <p:cBhvr>
                                        <p:cTn id="42" dur="800" spd="-100000" fill="hold"/>
                                        <p:tgtEl>
                                          <p:spTgt spid="36"/>
                                        </p:tgtEl>
                                        <p:attrNameLst>
                                          <p:attrName>ppt_x</p:attrName>
                                          <p:attrName>ppt_y</p:attrName>
                                        </p:attrNameLst>
                                      </p:cBhvr>
                                      <p:rCtr x="0" y="-3310"/>
                                    </p:animMotion>
                                  </p:childTnLst>
                                </p:cTn>
                              </p:par>
                            </p:childTnLst>
                          </p:cTn>
                        </p:par>
                        <p:par>
                          <p:cTn id="43" fill="hold">
                            <p:stCondLst>
                              <p:cond delay="3300"/>
                            </p:stCondLst>
                            <p:childTnLst>
                              <p:par>
                                <p:cTn id="44" presetID="18" presetClass="entr" presetSubtype="6" fill="hold" grpId="0" nodeType="afterEffect">
                                  <p:stCondLst>
                                    <p:cond delay="0"/>
                                  </p:stCondLst>
                                  <p:childTnLst>
                                    <p:set>
                                      <p:cBhvr>
                                        <p:cTn id="45" dur="1" fill="hold">
                                          <p:stCondLst>
                                            <p:cond delay="0"/>
                                          </p:stCondLst>
                                        </p:cTn>
                                        <p:tgtEl>
                                          <p:spTgt spid="35"/>
                                        </p:tgtEl>
                                        <p:attrNameLst>
                                          <p:attrName>style.visibility</p:attrName>
                                        </p:attrNameLst>
                                      </p:cBhvr>
                                      <p:to>
                                        <p:strVal val="visible"/>
                                      </p:to>
                                    </p:set>
                                    <p:animEffect transition="in" filter="strips(downRight)">
                                      <p:cBhvr>
                                        <p:cTn id="46" dur="1000"/>
                                        <p:tgtEl>
                                          <p:spTgt spid="35"/>
                                        </p:tgtEl>
                                      </p:cBhvr>
                                    </p:animEffect>
                                  </p:childTnLst>
                                </p:cTn>
                              </p:par>
                            </p:childTnLst>
                          </p:cTn>
                        </p:par>
                        <p:par>
                          <p:cTn id="47" fill="hold">
                            <p:stCondLst>
                              <p:cond delay="4300"/>
                            </p:stCondLst>
                            <p:childTnLst>
                              <p:par>
                                <p:cTn id="48" presetID="10" presetClass="entr" presetSubtype="0" fill="hold" grpId="0" nodeType="afterEffect" nodePh="1">
                                  <p:stCondLst>
                                    <p:cond delay="0"/>
                                  </p:stCondLst>
                                  <p:endCondLst>
                                    <p:cond evt="begin" delay="0">
                                      <p:tn val="48"/>
                                    </p:cond>
                                  </p:endCondLst>
                                  <p:childTnLst>
                                    <p:set>
                                      <p:cBhvr>
                                        <p:cTn id="49" dur="1" fill="hold">
                                          <p:stCondLst>
                                            <p:cond delay="0"/>
                                          </p:stCondLst>
                                        </p:cTn>
                                        <p:tgtEl>
                                          <p:spTgt spid="16"/>
                                        </p:tgtEl>
                                        <p:attrNameLst>
                                          <p:attrName>style.visibility</p:attrName>
                                        </p:attrNameLst>
                                      </p:cBhvr>
                                      <p:to>
                                        <p:strVal val="visible"/>
                                      </p:to>
                                    </p:set>
                                    <p:animEffect transition="in" filter="fade">
                                      <p:cBhvr>
                                        <p:cTn id="50" dur="500"/>
                                        <p:tgtEl>
                                          <p:spTgt spid="16"/>
                                        </p:tgtEl>
                                      </p:cBhvr>
                                    </p:animEffect>
                                  </p:childTnLst>
                                </p:cTn>
                              </p:par>
                            </p:childTnLst>
                          </p:cTn>
                        </p:par>
                        <p:par>
                          <p:cTn id="51" fill="hold">
                            <p:stCondLst>
                              <p:cond delay="4800"/>
                            </p:stCondLst>
                            <p:childTnLst>
                              <p:par>
                                <p:cTn id="52" presetID="1" presetClass="entr" presetSubtype="0" fill="hold" nodeType="afterEffect">
                                  <p:stCondLst>
                                    <p:cond delay="0"/>
                                  </p:stCondLst>
                                  <p:childTnLst>
                                    <p:set>
                                      <p:cBhvr>
                                        <p:cTn id="53" dur="1" fill="hold">
                                          <p:stCondLst>
                                            <p:cond delay="0"/>
                                          </p:stCondLst>
                                        </p:cTn>
                                        <p:tgtEl>
                                          <p:spTgt spid="40"/>
                                        </p:tgtEl>
                                        <p:attrNameLst>
                                          <p:attrName>style.visibility</p:attrName>
                                        </p:attrNameLst>
                                      </p:cBhvr>
                                      <p:to>
                                        <p:strVal val="visible"/>
                                      </p:to>
                                    </p:set>
                                  </p:childTnLst>
                                </p:cTn>
                              </p:par>
                              <p:par>
                                <p:cTn id="54" presetID="64" presetClass="path" presetSubtype="0" accel="50000" decel="50000" fill="hold" nodeType="withEffect">
                                  <p:stCondLst>
                                    <p:cond delay="0"/>
                                  </p:stCondLst>
                                  <p:childTnLst>
                                    <p:animMotion origin="layout" path="M -3.95833E-6 3.33333E-6 L -3.95833E-6 -0.06598 " pathEditMode="relative" rAng="0" ptsTypes="AA">
                                      <p:cBhvr>
                                        <p:cTn id="55" dur="800" spd="-100000" fill="hold"/>
                                        <p:tgtEl>
                                          <p:spTgt spid="40"/>
                                        </p:tgtEl>
                                        <p:attrNameLst>
                                          <p:attrName>ppt_x</p:attrName>
                                          <p:attrName>ppt_y</p:attrName>
                                        </p:attrNameLst>
                                      </p:cBhvr>
                                      <p:rCtr x="0" y="-3310"/>
                                    </p:animMotion>
                                  </p:childTnLst>
                                </p:cTn>
                              </p:par>
                            </p:childTnLst>
                          </p:cTn>
                        </p:par>
                        <p:par>
                          <p:cTn id="56" fill="hold">
                            <p:stCondLst>
                              <p:cond delay="5600"/>
                            </p:stCondLst>
                            <p:childTnLst>
                              <p:par>
                                <p:cTn id="57" presetID="18" presetClass="entr" presetSubtype="6" fill="hold" grpId="0" nodeType="afterEffect">
                                  <p:stCondLst>
                                    <p:cond delay="0"/>
                                  </p:stCondLst>
                                  <p:childTnLst>
                                    <p:set>
                                      <p:cBhvr>
                                        <p:cTn id="58" dur="1" fill="hold">
                                          <p:stCondLst>
                                            <p:cond delay="0"/>
                                          </p:stCondLst>
                                        </p:cTn>
                                        <p:tgtEl>
                                          <p:spTgt spid="39"/>
                                        </p:tgtEl>
                                        <p:attrNameLst>
                                          <p:attrName>style.visibility</p:attrName>
                                        </p:attrNameLst>
                                      </p:cBhvr>
                                      <p:to>
                                        <p:strVal val="visible"/>
                                      </p:to>
                                    </p:set>
                                    <p:animEffect transition="in" filter="strips(downRight)">
                                      <p:cBhvr>
                                        <p:cTn id="59" dur="1000"/>
                                        <p:tgtEl>
                                          <p:spTgt spid="39"/>
                                        </p:tgtEl>
                                      </p:cBhvr>
                                    </p:animEffect>
                                  </p:childTnLst>
                                </p:cTn>
                              </p:par>
                            </p:childTnLst>
                          </p:cTn>
                        </p:par>
                        <p:par>
                          <p:cTn id="60" fill="hold">
                            <p:stCondLst>
                              <p:cond delay="6600"/>
                            </p:stCondLst>
                            <p:childTnLst>
                              <p:par>
                                <p:cTn id="61" presetID="10" presetClass="entr" presetSubtype="0" fill="hold" grpId="0" nodeType="afterEffect" nodePh="1">
                                  <p:stCondLst>
                                    <p:cond delay="0"/>
                                  </p:stCondLst>
                                  <p:endCondLst>
                                    <p:cond evt="begin" delay="0">
                                      <p:tn val="61"/>
                                    </p:cond>
                                  </p:endCondLst>
                                  <p:childTnLst>
                                    <p:set>
                                      <p:cBhvr>
                                        <p:cTn id="62" dur="1" fill="hold">
                                          <p:stCondLst>
                                            <p:cond delay="0"/>
                                          </p:stCondLst>
                                        </p:cTn>
                                        <p:tgtEl>
                                          <p:spTgt spid="17"/>
                                        </p:tgtEl>
                                        <p:attrNameLst>
                                          <p:attrName>style.visibility</p:attrName>
                                        </p:attrNameLst>
                                      </p:cBhvr>
                                      <p:to>
                                        <p:strVal val="visible"/>
                                      </p:to>
                                    </p:set>
                                    <p:animEffect transition="in" filter="fade">
                                      <p:cBhvr>
                                        <p:cTn id="63" dur="500"/>
                                        <p:tgtEl>
                                          <p:spTgt spid="17"/>
                                        </p:tgtEl>
                                      </p:cBhvr>
                                    </p:animEffect>
                                  </p:childTnLst>
                                </p:cTn>
                              </p:par>
                            </p:childTnLst>
                          </p:cTn>
                        </p:par>
                        <p:par>
                          <p:cTn id="64" fill="hold">
                            <p:stCondLst>
                              <p:cond delay="7100"/>
                            </p:stCondLst>
                            <p:childTnLst>
                              <p:par>
                                <p:cTn id="65" presetID="1" presetClass="entr" presetSubtype="0" fill="hold" nodeType="afterEffect">
                                  <p:stCondLst>
                                    <p:cond delay="0"/>
                                  </p:stCondLst>
                                  <p:childTnLst>
                                    <p:set>
                                      <p:cBhvr>
                                        <p:cTn id="66" dur="1" fill="hold">
                                          <p:stCondLst>
                                            <p:cond delay="0"/>
                                          </p:stCondLst>
                                        </p:cTn>
                                        <p:tgtEl>
                                          <p:spTgt spid="44"/>
                                        </p:tgtEl>
                                        <p:attrNameLst>
                                          <p:attrName>style.visibility</p:attrName>
                                        </p:attrNameLst>
                                      </p:cBhvr>
                                      <p:to>
                                        <p:strVal val="visible"/>
                                      </p:to>
                                    </p:set>
                                  </p:childTnLst>
                                </p:cTn>
                              </p:par>
                              <p:par>
                                <p:cTn id="67" presetID="64" presetClass="path" presetSubtype="0" accel="50000" decel="50000" fill="hold" nodeType="withEffect">
                                  <p:stCondLst>
                                    <p:cond delay="0"/>
                                  </p:stCondLst>
                                  <p:childTnLst>
                                    <p:animMotion origin="layout" path="M 0 3.33333E-6 L 0 -0.06598 " pathEditMode="relative" rAng="0" ptsTypes="AA">
                                      <p:cBhvr>
                                        <p:cTn id="68" dur="800" spd="-100000" fill="hold"/>
                                        <p:tgtEl>
                                          <p:spTgt spid="44"/>
                                        </p:tgtEl>
                                        <p:attrNameLst>
                                          <p:attrName>ppt_x</p:attrName>
                                          <p:attrName>ppt_y</p:attrName>
                                        </p:attrNameLst>
                                      </p:cBhvr>
                                      <p:rCtr x="0" y="-3310"/>
                                    </p:animMotion>
                                  </p:childTnLst>
                                </p:cTn>
                              </p:par>
                            </p:childTnLst>
                          </p:cTn>
                        </p:par>
                        <p:par>
                          <p:cTn id="69" fill="hold">
                            <p:stCondLst>
                              <p:cond delay="7900"/>
                            </p:stCondLst>
                            <p:childTnLst>
                              <p:par>
                                <p:cTn id="70" presetID="18" presetClass="entr" presetSubtype="6" fill="hold" grpId="0" nodeType="after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strips(downRight)">
                                      <p:cBhvr>
                                        <p:cTn id="72" dur="1000"/>
                                        <p:tgtEl>
                                          <p:spTgt spid="43"/>
                                        </p:tgtEl>
                                      </p:cBhvr>
                                    </p:animEffect>
                                  </p:childTnLst>
                                </p:cTn>
                              </p:par>
                            </p:childTnLst>
                          </p:cTn>
                        </p:par>
                        <p:par>
                          <p:cTn id="73" fill="hold">
                            <p:stCondLst>
                              <p:cond delay="8900"/>
                            </p:stCondLst>
                            <p:childTnLst>
                              <p:par>
                                <p:cTn id="74" presetID="10" presetClass="entr" presetSubtype="0" fill="hold" grpId="0" nodeType="afterEffect" nodePh="1">
                                  <p:stCondLst>
                                    <p:cond delay="0"/>
                                  </p:stCondLst>
                                  <p:endCondLst>
                                    <p:cond evt="begin" delay="0">
                                      <p:tn val="74"/>
                                    </p:cond>
                                  </p:endCondLst>
                                  <p:childTnLst>
                                    <p:set>
                                      <p:cBhvr>
                                        <p:cTn id="75" dur="1" fill="hold">
                                          <p:stCondLst>
                                            <p:cond delay="0"/>
                                          </p:stCondLst>
                                        </p:cTn>
                                        <p:tgtEl>
                                          <p:spTgt spid="18"/>
                                        </p:tgtEl>
                                        <p:attrNameLst>
                                          <p:attrName>style.visibility</p:attrName>
                                        </p:attrNameLst>
                                      </p:cBhvr>
                                      <p:to>
                                        <p:strVal val="visible"/>
                                      </p:to>
                                    </p:set>
                                    <p:animEffect transition="in" filter="fade">
                                      <p:cBhvr>
                                        <p:cTn id="76" dur="500"/>
                                        <p:tgtEl>
                                          <p:spTgt spid="18"/>
                                        </p:tgtEl>
                                      </p:cBhvr>
                                    </p:animEffect>
                                  </p:childTnLst>
                                </p:cTn>
                              </p:par>
                            </p:childTnLst>
                          </p:cTn>
                        </p:par>
                        <p:par>
                          <p:cTn id="77" fill="hold">
                            <p:stCondLst>
                              <p:cond delay="9400"/>
                            </p:stCondLst>
                            <p:childTnLst>
                              <p:par>
                                <p:cTn id="78" presetID="1" presetClass="entr" presetSubtype="0" fill="hold" nodeType="afterEffect">
                                  <p:stCondLst>
                                    <p:cond delay="0"/>
                                  </p:stCondLst>
                                  <p:childTnLst>
                                    <p:set>
                                      <p:cBhvr>
                                        <p:cTn id="79" dur="1" fill="hold">
                                          <p:stCondLst>
                                            <p:cond delay="0"/>
                                          </p:stCondLst>
                                        </p:cTn>
                                        <p:tgtEl>
                                          <p:spTgt spid="48"/>
                                        </p:tgtEl>
                                        <p:attrNameLst>
                                          <p:attrName>style.visibility</p:attrName>
                                        </p:attrNameLst>
                                      </p:cBhvr>
                                      <p:to>
                                        <p:strVal val="visible"/>
                                      </p:to>
                                    </p:set>
                                  </p:childTnLst>
                                </p:cTn>
                              </p:par>
                              <p:par>
                                <p:cTn id="80" presetID="64" presetClass="path" presetSubtype="0" accel="50000" decel="50000" fill="hold" nodeType="withEffect">
                                  <p:stCondLst>
                                    <p:cond delay="0"/>
                                  </p:stCondLst>
                                  <p:childTnLst>
                                    <p:animMotion origin="layout" path="M 3.54167E-6 3.33333E-6 L 3.54167E-6 -0.06598 " pathEditMode="relative" rAng="0" ptsTypes="AA">
                                      <p:cBhvr>
                                        <p:cTn id="81" dur="800" spd="-100000" fill="hold"/>
                                        <p:tgtEl>
                                          <p:spTgt spid="48"/>
                                        </p:tgtEl>
                                        <p:attrNameLst>
                                          <p:attrName>ppt_x</p:attrName>
                                          <p:attrName>ppt_y</p:attrName>
                                        </p:attrNameLst>
                                      </p:cBhvr>
                                      <p:rCtr x="0" y="-3310"/>
                                    </p:animMotion>
                                  </p:childTnLst>
                                </p:cTn>
                              </p:par>
                            </p:childTnLst>
                          </p:cTn>
                        </p:par>
                        <p:par>
                          <p:cTn id="82" fill="hold">
                            <p:stCondLst>
                              <p:cond delay="10200"/>
                            </p:stCondLst>
                            <p:childTnLst>
                              <p:par>
                                <p:cTn id="83" presetID="18" presetClass="entr" presetSubtype="6" fill="hold" grpId="0" nodeType="after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strips(downRight)">
                                      <p:cBhvr>
                                        <p:cTn id="85" dur="1000"/>
                                        <p:tgtEl>
                                          <p:spTgt spid="47"/>
                                        </p:tgtEl>
                                      </p:cBhvr>
                                    </p:animEffect>
                                  </p:childTnLst>
                                </p:cTn>
                              </p:par>
                            </p:childTnLst>
                          </p:cTn>
                        </p:par>
                        <p:par>
                          <p:cTn id="86" fill="hold">
                            <p:stCondLst>
                              <p:cond delay="11200"/>
                            </p:stCondLst>
                            <p:childTnLst>
                              <p:par>
                                <p:cTn id="87" presetID="10" presetClass="entr" presetSubtype="0" fill="hold" grpId="0" nodeType="afterEffect" nodePh="1">
                                  <p:stCondLst>
                                    <p:cond delay="0"/>
                                  </p:stCondLst>
                                  <p:endCondLst>
                                    <p:cond evt="begin" delay="0">
                                      <p:tn val="87"/>
                                    </p:cond>
                                  </p:endCondLst>
                                  <p:childTnLst>
                                    <p:set>
                                      <p:cBhvr>
                                        <p:cTn id="88" dur="1" fill="hold">
                                          <p:stCondLst>
                                            <p:cond delay="0"/>
                                          </p:stCondLst>
                                        </p:cTn>
                                        <p:tgtEl>
                                          <p:spTgt spid="19"/>
                                        </p:tgtEl>
                                        <p:attrNameLst>
                                          <p:attrName>style.visibility</p:attrName>
                                        </p:attrNameLst>
                                      </p:cBhvr>
                                      <p:to>
                                        <p:strVal val="visible"/>
                                      </p:to>
                                    </p:set>
                                    <p:animEffect transition="in" filter="fade">
                                      <p:cBhvr>
                                        <p:cTn id="89" dur="500"/>
                                        <p:tgtEl>
                                          <p:spTgt spid="19"/>
                                        </p:tgtEl>
                                      </p:cBhvr>
                                    </p:animEffect>
                                  </p:childTnLst>
                                </p:cTn>
                              </p:par>
                            </p:childTnLst>
                          </p:cTn>
                        </p:par>
                        <p:par>
                          <p:cTn id="90" fill="hold">
                            <p:stCondLst>
                              <p:cond delay="11700"/>
                            </p:stCondLst>
                            <p:childTnLst>
                              <p:par>
                                <p:cTn id="91" presetID="1" presetClass="entr" presetSubtype="0" fill="hold" nodeType="afterEffect">
                                  <p:stCondLst>
                                    <p:cond delay="0"/>
                                  </p:stCondLst>
                                  <p:childTnLst>
                                    <p:set>
                                      <p:cBhvr>
                                        <p:cTn id="92" dur="1" fill="hold">
                                          <p:stCondLst>
                                            <p:cond delay="0"/>
                                          </p:stCondLst>
                                        </p:cTn>
                                        <p:tgtEl>
                                          <p:spTgt spid="52"/>
                                        </p:tgtEl>
                                        <p:attrNameLst>
                                          <p:attrName>style.visibility</p:attrName>
                                        </p:attrNameLst>
                                      </p:cBhvr>
                                      <p:to>
                                        <p:strVal val="visible"/>
                                      </p:to>
                                    </p:set>
                                  </p:childTnLst>
                                </p:cTn>
                              </p:par>
                              <p:par>
                                <p:cTn id="93" presetID="64" presetClass="path" presetSubtype="0" accel="50000" decel="50000" fill="hold" nodeType="withEffect">
                                  <p:stCondLst>
                                    <p:cond delay="0"/>
                                  </p:stCondLst>
                                  <p:childTnLst>
                                    <p:animMotion origin="layout" path="M -2.91667E-6 3.33333E-6 L -2.91667E-6 -0.06598 " pathEditMode="relative" rAng="0" ptsTypes="AA">
                                      <p:cBhvr>
                                        <p:cTn id="94" dur="800" spd="-100000" fill="hold"/>
                                        <p:tgtEl>
                                          <p:spTgt spid="52"/>
                                        </p:tgtEl>
                                        <p:attrNameLst>
                                          <p:attrName>ppt_x</p:attrName>
                                          <p:attrName>ppt_y</p:attrName>
                                        </p:attrNameLst>
                                      </p:cBhvr>
                                      <p:rCtr x="0" y="-3310"/>
                                    </p:animMotion>
                                  </p:childTnLst>
                                </p:cTn>
                              </p:par>
                            </p:childTnLst>
                          </p:cTn>
                        </p:par>
                        <p:par>
                          <p:cTn id="95" fill="hold">
                            <p:stCondLst>
                              <p:cond delay="12500"/>
                            </p:stCondLst>
                            <p:childTnLst>
                              <p:par>
                                <p:cTn id="96" presetID="18" presetClass="entr" presetSubtype="6"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strips(downRight)">
                                      <p:cBhvr>
                                        <p:cTn id="98" dur="10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35" grpId="0"/>
      <p:bldP spid="39" grpId="0"/>
      <p:bldP spid="43" grpId="0"/>
      <p:bldP spid="47" grpId="0"/>
      <p:bldP spid="5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14" name="组合 13">
            <a:extLst>
              <a:ext uri="{FF2B5EF4-FFF2-40B4-BE49-F238E27FC236}">
                <a16:creationId xmlns="" xmlns:a16="http://schemas.microsoft.com/office/drawing/2014/main" id="{13A9FA0F-AD85-46B1-89E6-67DE359025EF}"/>
              </a:ext>
            </a:extLst>
          </p:cNvPr>
          <p:cNvGrpSpPr/>
          <p:nvPr/>
        </p:nvGrpSpPr>
        <p:grpSpPr>
          <a:xfrm>
            <a:off x="1451345" y="1817540"/>
            <a:ext cx="6746126" cy="624995"/>
            <a:chOff x="1389792" y="1272435"/>
            <a:chExt cx="6746126" cy="624995"/>
          </a:xfrm>
        </p:grpSpPr>
        <p:sp>
          <p:nvSpPr>
            <p:cNvPr id="15" name="矩形 14">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讲道德、有品行，这是共产党人的情趣修养</a:t>
              </a:r>
              <a:endParaRPr kumimoji="0" lang="zh-CN" altLang="en-US" sz="2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6" name="组合 15">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7"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18" name="椭圆 17">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pic>
        <p:nvPicPr>
          <p:cNvPr id="19" name="Picture 2">
            <a:extLst>
              <a:ext uri="{FF2B5EF4-FFF2-40B4-BE49-F238E27FC236}">
                <a16:creationId xmlns="" xmlns:a16="http://schemas.microsoft.com/office/drawing/2014/main" id="{2B5B3E59-785D-48B7-BC14-85229A606D62}"/>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1126415" y="3315300"/>
            <a:ext cx="3355596" cy="21983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0" name="矩形 11">
            <a:extLst>
              <a:ext uri="{FF2B5EF4-FFF2-40B4-BE49-F238E27FC236}">
                <a16:creationId xmlns="" xmlns:a16="http://schemas.microsoft.com/office/drawing/2014/main" id="{E0880A5F-A6DE-4D90-8C0C-96B43E1DBB86}"/>
              </a:ext>
            </a:extLst>
          </p:cNvPr>
          <p:cNvSpPr>
            <a:spLocks noChangeArrowheads="1"/>
          </p:cNvSpPr>
          <p:nvPr/>
        </p:nvSpPr>
        <p:spPr bwMode="auto">
          <a:xfrm>
            <a:off x="1062121" y="5701431"/>
            <a:ext cx="3484183" cy="276999"/>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spcBef>
                <a:spcPct val="0"/>
              </a:spcBef>
              <a:buFontTx/>
              <a:buNone/>
            </a:pPr>
            <a:r>
              <a:rPr lang="en-US" altLang="zh-CN" sz="1200" dirty="0">
                <a:solidFill>
                  <a:srgbClr val="C60000"/>
                </a:solidFill>
                <a:latin typeface="微软雅黑" panose="020B0503020204020204" pitchFamily="34" charset="-122"/>
                <a:ea typeface="微软雅黑" panose="020B0503020204020204" pitchFamily="34" charset="-122"/>
              </a:rPr>
              <a:t>2014</a:t>
            </a:r>
            <a:r>
              <a:rPr lang="zh-CN" altLang="en-US" sz="1200" dirty="0">
                <a:solidFill>
                  <a:srgbClr val="C60000"/>
                </a:solidFill>
                <a:latin typeface="微软雅黑" panose="020B0503020204020204" pitchFamily="34" charset="-122"/>
                <a:ea typeface="微软雅黑" panose="020B0503020204020204" pitchFamily="34" charset="-122"/>
              </a:rPr>
              <a:t>年</a:t>
            </a:r>
            <a:r>
              <a:rPr lang="en-US" altLang="zh-CN" sz="1200" dirty="0">
                <a:solidFill>
                  <a:srgbClr val="C60000"/>
                </a:solidFill>
                <a:latin typeface="微软雅黑" panose="020B0503020204020204" pitchFamily="34" charset="-122"/>
                <a:ea typeface="微软雅黑" panose="020B0503020204020204" pitchFamily="34" charset="-122"/>
              </a:rPr>
              <a:t>1</a:t>
            </a:r>
            <a:r>
              <a:rPr lang="zh-CN" altLang="en-US" sz="1200" dirty="0">
                <a:solidFill>
                  <a:srgbClr val="C60000"/>
                </a:solidFill>
                <a:latin typeface="微软雅黑" panose="020B0503020204020204" pitchFamily="34" charset="-122"/>
                <a:ea typeface="微软雅黑" panose="020B0503020204020204" pitchFamily="34" charset="-122"/>
              </a:rPr>
              <a:t>月，习近平总书记在内蒙古自治区调研。</a:t>
            </a:r>
          </a:p>
        </p:txBody>
      </p:sp>
      <p:sp>
        <p:nvSpPr>
          <p:cNvPr id="21" name="圆角矩形 7">
            <a:extLst>
              <a:ext uri="{FF2B5EF4-FFF2-40B4-BE49-F238E27FC236}">
                <a16:creationId xmlns="" xmlns:a16="http://schemas.microsoft.com/office/drawing/2014/main" id="{DCBDAE24-F80F-40F6-8F97-85DD6BE89F2A}"/>
              </a:ext>
            </a:extLst>
          </p:cNvPr>
          <p:cNvSpPr/>
          <p:nvPr/>
        </p:nvSpPr>
        <p:spPr>
          <a:xfrm>
            <a:off x="4807989" y="3291045"/>
            <a:ext cx="6894021" cy="2687385"/>
          </a:xfrm>
          <a:prstGeom prst="roundRect">
            <a:avLst>
              <a:gd name="adj" fmla="val 9812"/>
            </a:avLst>
          </a:prstGeom>
          <a:noFill/>
          <a:ln w="9525" cap="flat" cmpd="sng" algn="ctr">
            <a:noFill/>
            <a:prstDash val="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22" name="矩形 10">
            <a:extLst>
              <a:ext uri="{FF2B5EF4-FFF2-40B4-BE49-F238E27FC236}">
                <a16:creationId xmlns="" xmlns:a16="http://schemas.microsoft.com/office/drawing/2014/main" id="{B9FD93D2-6F3C-48B6-9035-082D01096AA8}"/>
              </a:ext>
            </a:extLst>
          </p:cNvPr>
          <p:cNvSpPr>
            <a:spLocks noChangeArrowheads="1"/>
          </p:cNvSpPr>
          <p:nvPr/>
        </p:nvSpPr>
        <p:spPr bwMode="auto">
          <a:xfrm>
            <a:off x="4872282" y="3561000"/>
            <a:ext cx="6829728" cy="197695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spcBef>
                <a:spcPct val="0"/>
              </a:spcBef>
              <a:buFontTx/>
              <a:buNone/>
            </a:pPr>
            <a:r>
              <a:rPr lang="zh-CN" altLang="en-US" sz="2000" dirty="0">
                <a:solidFill>
                  <a:prstClr val="black"/>
                </a:solidFill>
                <a:latin typeface="微软雅黑" panose="020B0503020204020204" pitchFamily="34" charset="-122"/>
                <a:ea typeface="微软雅黑" panose="020B0503020204020204" pitchFamily="34" charset="-122"/>
              </a:rPr>
              <a:t> </a:t>
            </a:r>
            <a:r>
              <a:rPr lang="en-US" altLang="zh-CN" sz="2000" dirty="0">
                <a:solidFill>
                  <a:prstClr val="black"/>
                </a:solidFill>
                <a:latin typeface="微软雅黑" panose="020B0503020204020204" pitchFamily="34" charset="-122"/>
                <a:ea typeface="微软雅黑" panose="020B0503020204020204" pitchFamily="34" charset="-122"/>
              </a:rPr>
              <a:t>2014</a:t>
            </a:r>
            <a:r>
              <a:rPr lang="zh-CN" altLang="en-US" sz="2000" dirty="0">
                <a:solidFill>
                  <a:prstClr val="black"/>
                </a:solidFill>
                <a:latin typeface="微软雅黑" panose="020B0503020204020204" pitchFamily="34" charset="-122"/>
                <a:ea typeface="微软雅黑" panose="020B0503020204020204" pitchFamily="34" charset="-122"/>
              </a:rPr>
              <a:t>年</a:t>
            </a:r>
            <a:r>
              <a:rPr lang="en-US" altLang="zh-CN" sz="2000" dirty="0">
                <a:solidFill>
                  <a:prstClr val="black"/>
                </a:solidFill>
                <a:latin typeface="微软雅黑" panose="020B0503020204020204" pitchFamily="34" charset="-122"/>
                <a:ea typeface="微软雅黑" panose="020B0503020204020204" pitchFamily="34" charset="-122"/>
              </a:rPr>
              <a:t>1</a:t>
            </a:r>
            <a:r>
              <a:rPr lang="zh-CN" altLang="en-US" sz="2000" dirty="0">
                <a:solidFill>
                  <a:prstClr val="black"/>
                </a:solidFill>
                <a:latin typeface="微软雅黑" panose="020B0503020204020204" pitchFamily="34" charset="-122"/>
                <a:ea typeface="微软雅黑" panose="020B0503020204020204" pitchFamily="34" charset="-122"/>
              </a:rPr>
              <a:t>月，</a:t>
            </a:r>
            <a:r>
              <a:rPr lang="zh-CN" altLang="en-US" sz="2400" b="1" dirty="0">
                <a:solidFill>
                  <a:prstClr val="black"/>
                </a:solidFill>
                <a:latin typeface="微软雅黑" panose="020B0503020204020204" pitchFamily="34" charset="-122"/>
                <a:ea typeface="微软雅黑" panose="020B0503020204020204" pitchFamily="34" charset="-122"/>
              </a:rPr>
              <a:t>习近平总书记</a:t>
            </a:r>
            <a:r>
              <a:rPr lang="zh-CN" altLang="en-US" sz="2000" dirty="0">
                <a:solidFill>
                  <a:prstClr val="black"/>
                </a:solidFill>
                <a:latin typeface="微软雅黑" panose="020B0503020204020204" pitchFamily="34" charset="-122"/>
                <a:ea typeface="微软雅黑" panose="020B0503020204020204" pitchFamily="34" charset="-122"/>
              </a:rPr>
              <a:t>在内蒙古自治区调研时强调：</a:t>
            </a:r>
            <a:endParaRPr lang="en-US" altLang="zh-CN" sz="2000" dirty="0">
              <a:solidFill>
                <a:prstClr val="black"/>
              </a:solidFill>
              <a:latin typeface="微软雅黑" panose="020B0503020204020204" pitchFamily="34" charset="-122"/>
              <a:ea typeface="微软雅黑" panose="020B0503020204020204" pitchFamily="34" charset="-122"/>
            </a:endParaRPr>
          </a:p>
          <a:p>
            <a:pPr algn="just" eaLnBrk="1" hangingPunct="1">
              <a:lnSpc>
                <a:spcPct val="150000"/>
              </a:lnSpc>
              <a:spcBef>
                <a:spcPct val="0"/>
              </a:spcBef>
              <a:buFontTx/>
              <a:buNone/>
            </a:pPr>
            <a:r>
              <a:rPr lang="zh-CN" altLang="en-US" sz="2000" dirty="0">
                <a:solidFill>
                  <a:prstClr val="black"/>
                </a:solidFill>
                <a:latin typeface="微软雅黑" panose="020B0503020204020204" pitchFamily="34" charset="-122"/>
                <a:ea typeface="微软雅黑" panose="020B0503020204020204" pitchFamily="34" charset="-122"/>
              </a:rPr>
              <a:t>“全党同志特别是领导干部一定要</a:t>
            </a:r>
            <a:r>
              <a:rPr lang="zh-CN" altLang="en-US" sz="2000" b="1" dirty="0">
                <a:solidFill>
                  <a:srgbClr val="E00000"/>
                </a:solidFill>
                <a:latin typeface="微软雅黑" panose="020B0503020204020204" pitchFamily="34" charset="-122"/>
                <a:ea typeface="微软雅黑" panose="020B0503020204020204" pitchFamily="34" charset="-122"/>
              </a:rPr>
              <a:t>讲修养、讲道德、讲廉耻，追求积极向上</a:t>
            </a:r>
            <a:r>
              <a:rPr lang="zh-CN" altLang="en-US" sz="2000" dirty="0">
                <a:solidFill>
                  <a:prstClr val="black"/>
                </a:solidFill>
                <a:latin typeface="微软雅黑" panose="020B0503020204020204" pitchFamily="34" charset="-122"/>
                <a:ea typeface="微软雅黑" panose="020B0503020204020204" pitchFamily="34" charset="-122"/>
              </a:rPr>
              <a:t>的生活情趣，养成共产党人的高风亮节，做到富贵不能淫、贫贱不能移、威武不能屈。”</a:t>
            </a:r>
          </a:p>
        </p:txBody>
      </p:sp>
    </p:spTree>
    <p:extLst>
      <p:ext uri="{BB962C8B-B14F-4D97-AF65-F5344CB8AC3E}">
        <p14:creationId xmlns:p14="http://schemas.microsoft.com/office/powerpoint/2010/main" val="67269388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wipe(left)">
                                      <p:cBhvr>
                                        <p:cTn id="15" dur="500"/>
                                        <p:tgtEl>
                                          <p:spTgt spid="20"/>
                                        </p:tgtEl>
                                      </p:cBhvr>
                                    </p:animEffect>
                                  </p:childTnLst>
                                </p:cTn>
                              </p:par>
                            </p:childTnLst>
                          </p:cTn>
                        </p:par>
                        <p:par>
                          <p:cTn id="16" fill="hold">
                            <p:stCondLst>
                              <p:cond delay="1500"/>
                            </p:stCondLst>
                            <p:childTnLst>
                              <p:par>
                                <p:cTn id="17" presetID="10" presetClass="entr" presetSubtype="0" fill="hold" grpId="0" nodeType="afterEffect" nodePh="1">
                                  <p:stCondLst>
                                    <p:cond delay="0"/>
                                  </p:stCondLst>
                                  <p:endCondLst>
                                    <p:cond evt="begin" delay="0">
                                      <p:tn val="17"/>
                                    </p:cond>
                                  </p:end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wipe(left)">
                                      <p:cBhvr>
                                        <p:cTn id="23"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1389792" y="1472591"/>
            <a:ext cx="6746126"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a:spcBef>
                  <a:spcPct val="0"/>
                </a:spcBef>
              </a:pPr>
              <a:r>
                <a:rPr lang="zh-CN" altLang="en-US" sz="2400" b="1" dirty="0">
                  <a:latin typeface="微软雅黑" panose="020B0503020204020204" pitchFamily="34" charset="-122"/>
                  <a:ea typeface="微软雅黑" panose="020B0503020204020204" pitchFamily="34" charset="-122"/>
                </a:rPr>
                <a:t>讲道德、有品行，这是共产党人的情趣修养</a:t>
              </a:r>
              <a:endParaRPr lang="zh-CN" altLang="en-US" sz="2400" dirty="0">
                <a:latin typeface="微软雅黑" panose="020B0503020204020204" pitchFamily="34" charset="-122"/>
                <a:ea typeface="微软雅黑" panose="020B0503020204020204" pitchFamily="34" charset="-122"/>
              </a:endParaRP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grpSp>
        <p:nvGrpSpPr>
          <p:cNvPr id="15" name="组 18">
            <a:extLst>
              <a:ext uri="{FF2B5EF4-FFF2-40B4-BE49-F238E27FC236}">
                <a16:creationId xmlns="" xmlns:a16="http://schemas.microsoft.com/office/drawing/2014/main" id="{38D13B50-8C27-420A-A53E-713C442F47C6}"/>
              </a:ext>
            </a:extLst>
          </p:cNvPr>
          <p:cNvGrpSpPr/>
          <p:nvPr/>
        </p:nvGrpSpPr>
        <p:grpSpPr>
          <a:xfrm>
            <a:off x="2103497" y="4243076"/>
            <a:ext cx="1834552" cy="584775"/>
            <a:chOff x="739446" y="1598924"/>
            <a:chExt cx="1546555" cy="492975"/>
          </a:xfrm>
          <a:noFill/>
        </p:grpSpPr>
        <p:sp>
          <p:nvSpPr>
            <p:cNvPr id="16" name="圆角矩形 29">
              <a:extLst>
                <a:ext uri="{FF2B5EF4-FFF2-40B4-BE49-F238E27FC236}">
                  <a16:creationId xmlns="" xmlns:a16="http://schemas.microsoft.com/office/drawing/2014/main" id="{56581A24-A057-4F52-8CA9-404523CABDE3}"/>
                </a:ext>
              </a:extLst>
            </p:cNvPr>
            <p:cNvSpPr/>
            <p:nvPr/>
          </p:nvSpPr>
          <p:spPr>
            <a:xfrm>
              <a:off x="739446" y="1598924"/>
              <a:ext cx="1546555" cy="492975"/>
            </a:xfrm>
            <a:prstGeom prst="roundRect">
              <a:avLst/>
            </a:prstGeom>
            <a:grp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solidFill>
                  <a:srgbClr val="FF0000"/>
                </a:solidFill>
                <a:latin typeface="微软雅黑" panose="020B0503020204020204" pitchFamily="34" charset="-122"/>
                <a:ea typeface="微软雅黑" panose="020B0503020204020204" pitchFamily="34" charset="-122"/>
              </a:endParaRPr>
            </a:p>
          </p:txBody>
        </p:sp>
        <p:sp>
          <p:nvSpPr>
            <p:cNvPr id="17" name="文本框 16">
              <a:extLst>
                <a:ext uri="{FF2B5EF4-FFF2-40B4-BE49-F238E27FC236}">
                  <a16:creationId xmlns="" xmlns:a16="http://schemas.microsoft.com/office/drawing/2014/main" id="{1EC5112A-C0D5-4D31-9B53-EC3178A34910}"/>
                </a:ext>
              </a:extLst>
            </p:cNvPr>
            <p:cNvSpPr txBox="1"/>
            <p:nvPr/>
          </p:nvSpPr>
          <p:spPr>
            <a:xfrm>
              <a:off x="915965" y="1598924"/>
              <a:ext cx="1193517" cy="492975"/>
            </a:xfrm>
            <a:prstGeom prst="rect">
              <a:avLst/>
            </a:prstGeom>
            <a:grpFill/>
            <a:ln>
              <a:noFill/>
            </a:ln>
          </p:spPr>
          <p:txBody>
            <a:bodyPr wrap="none" rtlCol="0">
              <a:spAutoFit/>
            </a:bodyPr>
            <a:lstStyle/>
            <a:p>
              <a:r>
                <a:rPr kumimoji="1" lang="zh-CN" altLang="en-US" sz="3200" b="1" dirty="0">
                  <a:solidFill>
                    <a:srgbClr val="FF0000"/>
                  </a:solidFill>
                  <a:latin typeface="Arial" charset="0"/>
                  <a:ea typeface="Arial" charset="0"/>
                  <a:cs typeface="Arial" charset="0"/>
                </a:rPr>
                <a:t>讲修养</a:t>
              </a:r>
            </a:p>
          </p:txBody>
        </p:sp>
      </p:grpSp>
      <p:grpSp>
        <p:nvGrpSpPr>
          <p:cNvPr id="18" name="组合 17">
            <a:extLst>
              <a:ext uri="{FF2B5EF4-FFF2-40B4-BE49-F238E27FC236}">
                <a16:creationId xmlns="" xmlns:a16="http://schemas.microsoft.com/office/drawing/2014/main" id="{F64B75FA-8E05-43BA-99A0-13FAE9716B07}"/>
              </a:ext>
            </a:extLst>
          </p:cNvPr>
          <p:cNvGrpSpPr/>
          <p:nvPr/>
        </p:nvGrpSpPr>
        <p:grpSpPr>
          <a:xfrm>
            <a:off x="2103497" y="2653980"/>
            <a:ext cx="1709409" cy="1185292"/>
            <a:chOff x="983432" y="2171700"/>
            <a:chExt cx="1709409" cy="1185292"/>
          </a:xfrm>
        </p:grpSpPr>
        <p:sp>
          <p:nvSpPr>
            <p:cNvPr id="19" name="圆角矩形 16">
              <a:extLst>
                <a:ext uri="{FF2B5EF4-FFF2-40B4-BE49-F238E27FC236}">
                  <a16:creationId xmlns="" xmlns:a16="http://schemas.microsoft.com/office/drawing/2014/main" id="{AE24FB07-123C-48C1-8C16-C00F361F3B6D}"/>
                </a:ext>
              </a:extLst>
            </p:cNvPr>
            <p:cNvSpPr/>
            <p:nvPr/>
          </p:nvSpPr>
          <p:spPr>
            <a:xfrm>
              <a:off x="983432" y="2171700"/>
              <a:ext cx="1709409" cy="1185292"/>
            </a:xfrm>
            <a:prstGeom prst="ellipse">
              <a:avLst/>
            </a:prstGeom>
            <a:solidFill>
              <a:srgbClr val="C6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32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sp>
          <p:nvSpPr>
            <p:cNvPr id="20" name="矩形 17">
              <a:extLst>
                <a:ext uri="{FF2B5EF4-FFF2-40B4-BE49-F238E27FC236}">
                  <a16:creationId xmlns="" xmlns:a16="http://schemas.microsoft.com/office/drawing/2014/main" id="{3B758DF9-166B-4EEC-8230-1BE7FB9A0DEE}"/>
                </a:ext>
              </a:extLst>
            </p:cNvPr>
            <p:cNvSpPr/>
            <p:nvPr/>
          </p:nvSpPr>
          <p:spPr>
            <a:xfrm>
              <a:off x="1077981" y="2299913"/>
              <a:ext cx="1575393" cy="908864"/>
            </a:xfrm>
            <a:prstGeom prst="ellipse">
              <a:avLst/>
            </a:prstGeom>
            <a:ln>
              <a:noFill/>
            </a:ln>
            <a:effectLst/>
          </p:spPr>
          <p:txBody>
            <a:bodyPr vert="horz"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b="1" kern="0" dirty="0">
                  <a:solidFill>
                    <a:prstClr val="white"/>
                  </a:solidFill>
                  <a:latin typeface="微软雅黑" panose="020B0503020204020204" pitchFamily="34" charset="-122"/>
                  <a:ea typeface="微软雅黑" panose="020B0503020204020204" pitchFamily="34" charset="-122"/>
                </a:rPr>
                <a:t>修养</a:t>
              </a:r>
              <a:endParaRPr lang="en-US" altLang="zh-CN" b="1" kern="0" dirty="0">
                <a:solidFill>
                  <a:prstClr val="white"/>
                </a:solidFill>
                <a:latin typeface="微软雅黑" panose="020B0503020204020204" pitchFamily="34" charset="-122"/>
                <a:ea typeface="微软雅黑" panose="020B0503020204020204"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zh-CN" altLang="en-US" b="1" kern="0" dirty="0">
                  <a:solidFill>
                    <a:prstClr val="white"/>
                  </a:solidFill>
                  <a:latin typeface="微软雅黑" panose="020B0503020204020204" pitchFamily="34" charset="-122"/>
                  <a:ea typeface="微软雅黑" panose="020B0503020204020204" pitchFamily="34" charset="-122"/>
                </a:rPr>
                <a:t>标准</a:t>
              </a:r>
              <a:endParaRPr kumimoji="0" lang="zh-CN" altLang="zh-CN" sz="1800" b="0"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grpSp>
        <p:nvGrpSpPr>
          <p:cNvPr id="21" name="组 18">
            <a:extLst>
              <a:ext uri="{FF2B5EF4-FFF2-40B4-BE49-F238E27FC236}">
                <a16:creationId xmlns="" xmlns:a16="http://schemas.microsoft.com/office/drawing/2014/main" id="{D647D920-11F4-454C-9613-C69390ECB24F}"/>
              </a:ext>
            </a:extLst>
          </p:cNvPr>
          <p:cNvGrpSpPr/>
          <p:nvPr/>
        </p:nvGrpSpPr>
        <p:grpSpPr>
          <a:xfrm>
            <a:off x="2103497" y="5048619"/>
            <a:ext cx="1834552" cy="584775"/>
            <a:chOff x="739446" y="1598924"/>
            <a:chExt cx="1546555" cy="492975"/>
          </a:xfrm>
          <a:noFill/>
        </p:grpSpPr>
        <p:sp>
          <p:nvSpPr>
            <p:cNvPr id="22" name="圆角矩形 29">
              <a:extLst>
                <a:ext uri="{FF2B5EF4-FFF2-40B4-BE49-F238E27FC236}">
                  <a16:creationId xmlns="" xmlns:a16="http://schemas.microsoft.com/office/drawing/2014/main" id="{6A47817D-E73F-462B-833B-DD46FE950686}"/>
                </a:ext>
              </a:extLst>
            </p:cNvPr>
            <p:cNvSpPr/>
            <p:nvPr/>
          </p:nvSpPr>
          <p:spPr>
            <a:xfrm>
              <a:off x="739446" y="1598924"/>
              <a:ext cx="1546555" cy="492975"/>
            </a:xfrm>
            <a:prstGeom prst="roundRect">
              <a:avLst/>
            </a:prstGeom>
            <a:grp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solidFill>
                  <a:srgbClr val="FF0000"/>
                </a:solidFill>
                <a:latin typeface="微软雅黑" panose="020B0503020204020204" pitchFamily="34" charset="-122"/>
                <a:ea typeface="微软雅黑" panose="020B0503020204020204" pitchFamily="34" charset="-122"/>
              </a:endParaRPr>
            </a:p>
          </p:txBody>
        </p:sp>
        <p:sp>
          <p:nvSpPr>
            <p:cNvPr id="23" name="文本框 22">
              <a:extLst>
                <a:ext uri="{FF2B5EF4-FFF2-40B4-BE49-F238E27FC236}">
                  <a16:creationId xmlns="" xmlns:a16="http://schemas.microsoft.com/office/drawing/2014/main" id="{3C762AF2-5E4E-4E7E-B571-3D2F538B56AB}"/>
                </a:ext>
              </a:extLst>
            </p:cNvPr>
            <p:cNvSpPr txBox="1"/>
            <p:nvPr/>
          </p:nvSpPr>
          <p:spPr>
            <a:xfrm>
              <a:off x="915965" y="1598924"/>
              <a:ext cx="1193517" cy="492975"/>
            </a:xfrm>
            <a:prstGeom prst="rect">
              <a:avLst/>
            </a:prstGeom>
            <a:grpFill/>
            <a:ln>
              <a:noFill/>
            </a:ln>
          </p:spPr>
          <p:txBody>
            <a:bodyPr wrap="none" rtlCol="0">
              <a:spAutoFit/>
            </a:bodyPr>
            <a:lstStyle/>
            <a:p>
              <a:r>
                <a:rPr kumimoji="1" lang="zh-CN" altLang="en-US" sz="3200" b="1" dirty="0">
                  <a:solidFill>
                    <a:srgbClr val="FF0000"/>
                  </a:solidFill>
                  <a:latin typeface="Arial" charset="0"/>
                  <a:ea typeface="Arial" charset="0"/>
                  <a:cs typeface="Arial" charset="0"/>
                </a:rPr>
                <a:t>讲道德</a:t>
              </a:r>
            </a:p>
          </p:txBody>
        </p:sp>
      </p:grpSp>
      <p:grpSp>
        <p:nvGrpSpPr>
          <p:cNvPr id="24" name="组 18">
            <a:extLst>
              <a:ext uri="{FF2B5EF4-FFF2-40B4-BE49-F238E27FC236}">
                <a16:creationId xmlns="" xmlns:a16="http://schemas.microsoft.com/office/drawing/2014/main" id="{340E36E0-482A-49B8-89CF-1F6AE33F8F14}"/>
              </a:ext>
            </a:extLst>
          </p:cNvPr>
          <p:cNvGrpSpPr/>
          <p:nvPr/>
        </p:nvGrpSpPr>
        <p:grpSpPr>
          <a:xfrm>
            <a:off x="2103497" y="5859311"/>
            <a:ext cx="1834552" cy="584775"/>
            <a:chOff x="739446" y="1598924"/>
            <a:chExt cx="1546555" cy="492975"/>
          </a:xfrm>
          <a:noFill/>
        </p:grpSpPr>
        <p:sp>
          <p:nvSpPr>
            <p:cNvPr id="25" name="圆角矩形 29">
              <a:extLst>
                <a:ext uri="{FF2B5EF4-FFF2-40B4-BE49-F238E27FC236}">
                  <a16:creationId xmlns="" xmlns:a16="http://schemas.microsoft.com/office/drawing/2014/main" id="{EBA1EC3A-ACC4-4605-8C02-C74D1221B2E7}"/>
                </a:ext>
              </a:extLst>
            </p:cNvPr>
            <p:cNvSpPr/>
            <p:nvPr/>
          </p:nvSpPr>
          <p:spPr>
            <a:xfrm>
              <a:off x="739446" y="1598924"/>
              <a:ext cx="1546555" cy="492975"/>
            </a:xfrm>
            <a:prstGeom prst="roundRect">
              <a:avLst/>
            </a:prstGeom>
            <a:grp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solidFill>
                  <a:srgbClr val="FF0000"/>
                </a:solidFill>
                <a:latin typeface="微软雅黑" panose="020B0503020204020204" pitchFamily="34" charset="-122"/>
                <a:ea typeface="微软雅黑" panose="020B0503020204020204" pitchFamily="34" charset="-122"/>
              </a:endParaRPr>
            </a:p>
          </p:txBody>
        </p:sp>
        <p:sp>
          <p:nvSpPr>
            <p:cNvPr id="26" name="文本框 25">
              <a:extLst>
                <a:ext uri="{FF2B5EF4-FFF2-40B4-BE49-F238E27FC236}">
                  <a16:creationId xmlns="" xmlns:a16="http://schemas.microsoft.com/office/drawing/2014/main" id="{11705F6C-13A9-4163-9C4B-CBEDBE6F0548}"/>
                </a:ext>
              </a:extLst>
            </p:cNvPr>
            <p:cNvSpPr txBox="1"/>
            <p:nvPr/>
          </p:nvSpPr>
          <p:spPr>
            <a:xfrm>
              <a:off x="915965" y="1598924"/>
              <a:ext cx="1193517" cy="492975"/>
            </a:xfrm>
            <a:prstGeom prst="rect">
              <a:avLst/>
            </a:prstGeom>
            <a:grpFill/>
            <a:ln>
              <a:noFill/>
            </a:ln>
          </p:spPr>
          <p:txBody>
            <a:bodyPr wrap="none" rtlCol="0">
              <a:spAutoFit/>
            </a:bodyPr>
            <a:lstStyle/>
            <a:p>
              <a:r>
                <a:rPr kumimoji="1" lang="zh-CN" altLang="en-US" sz="3200" b="1" dirty="0">
                  <a:solidFill>
                    <a:srgbClr val="FF0000"/>
                  </a:solidFill>
                  <a:latin typeface="Arial" charset="0"/>
                  <a:ea typeface="Arial" charset="0"/>
                  <a:cs typeface="Arial" charset="0"/>
                </a:rPr>
                <a:t>讲廉耻</a:t>
              </a:r>
            </a:p>
          </p:txBody>
        </p:sp>
      </p:grpSp>
      <p:pic>
        <p:nvPicPr>
          <p:cNvPr id="27" name="图片 26">
            <a:extLst>
              <a:ext uri="{FF2B5EF4-FFF2-40B4-BE49-F238E27FC236}">
                <a16:creationId xmlns="" xmlns:a16="http://schemas.microsoft.com/office/drawing/2014/main" id="{DC0E55BE-B5CF-465C-B5CC-6F50A92DDA0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57360" y="2305749"/>
            <a:ext cx="6511196" cy="2229714"/>
          </a:xfrm>
          <a:prstGeom prst="rect">
            <a:avLst/>
          </a:prstGeom>
          <a:ln>
            <a:noFill/>
          </a:ln>
        </p:spPr>
      </p:pic>
      <p:sp>
        <p:nvSpPr>
          <p:cNvPr id="28" name="矩形 10">
            <a:extLst>
              <a:ext uri="{FF2B5EF4-FFF2-40B4-BE49-F238E27FC236}">
                <a16:creationId xmlns="" xmlns:a16="http://schemas.microsoft.com/office/drawing/2014/main" id="{11A3E7B2-7EE5-4D44-95B3-BA2A66C7524E}"/>
              </a:ext>
            </a:extLst>
          </p:cNvPr>
          <p:cNvSpPr>
            <a:spLocks noChangeArrowheads="1"/>
          </p:cNvSpPr>
          <p:nvPr/>
        </p:nvSpPr>
        <p:spPr bwMode="auto">
          <a:xfrm>
            <a:off x="4557360" y="4686922"/>
            <a:ext cx="6511196" cy="170540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spcBef>
                <a:spcPct val="0"/>
              </a:spcBef>
              <a:buFontTx/>
              <a:buNone/>
            </a:pPr>
            <a:r>
              <a:rPr lang="zh-CN" altLang="en-US" sz="1800" dirty="0">
                <a:latin typeface="微软雅黑" panose="020B0503020204020204" pitchFamily="34" charset="-122"/>
                <a:ea typeface="微软雅黑" panose="020B0503020204020204" pitchFamily="34" charset="-122"/>
              </a:rPr>
              <a:t> 这是对共产党人道德品行的集中阐释，深刻表达了维系世界观、人生观、价值观这个“总开关”的隐性要求，深化了党员干部的修养标准。讲修养、讲道德、讲廉耻，是共产党人坚守精神家园的正气，也是共产党人的情趣所在。</a:t>
            </a:r>
          </a:p>
        </p:txBody>
      </p:sp>
    </p:spTree>
    <p:extLst>
      <p:ext uri="{BB962C8B-B14F-4D97-AF65-F5344CB8AC3E}">
        <p14:creationId xmlns:p14="http://schemas.microsoft.com/office/powerpoint/2010/main" val="393337022"/>
      </p:ext>
    </p:extLst>
  </p:cSld>
  <p:clrMapOvr>
    <a:masterClrMapping/>
  </p:clrMapOvr>
  <p:transition spd="slow"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 presetClass="entr" presetSubtype="12" fill="hold" nodeType="afterEffect" p14:presetBounceEnd="50000">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14:bounceEnd="50000">
                                          <p:cBhvr additive="base">
                                            <p:cTn id="11" dur="1000" fill="hold"/>
                                            <p:tgtEl>
                                              <p:spTgt spid="15"/>
                                            </p:tgtEl>
                                            <p:attrNameLst>
                                              <p:attrName>ppt_x</p:attrName>
                                            </p:attrNameLst>
                                          </p:cBhvr>
                                          <p:tavLst>
                                            <p:tav tm="0">
                                              <p:val>
                                                <p:strVal val="0-#ppt_w/2"/>
                                              </p:val>
                                            </p:tav>
                                            <p:tav tm="100000">
                                              <p:val>
                                                <p:strVal val="#ppt_x"/>
                                              </p:val>
                                            </p:tav>
                                          </p:tavLst>
                                        </p:anim>
                                        <p:anim calcmode="lin" valueType="num" p14:bounceEnd="50000">
                                          <p:cBhvr additive="base">
                                            <p:cTn id="12" dur="10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2000"/>
                                </p:stCondLst>
                                <p:childTnLst>
                                  <p:par>
                                    <p:cTn id="18" presetID="2" presetClass="entr" presetSubtype="12" fill="hold" nodeType="afterEffect" p14:presetBounceEnd="50000">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14:bounceEnd="50000">
                                          <p:cBhvr additive="base">
                                            <p:cTn id="20" dur="1000" fill="hold"/>
                                            <p:tgtEl>
                                              <p:spTgt spid="21"/>
                                            </p:tgtEl>
                                            <p:attrNameLst>
                                              <p:attrName>ppt_x</p:attrName>
                                            </p:attrNameLst>
                                          </p:cBhvr>
                                          <p:tavLst>
                                            <p:tav tm="0">
                                              <p:val>
                                                <p:strVal val="0-#ppt_w/2"/>
                                              </p:val>
                                            </p:tav>
                                            <p:tav tm="100000">
                                              <p:val>
                                                <p:strVal val="#ppt_x"/>
                                              </p:val>
                                            </p:tav>
                                          </p:tavLst>
                                        </p:anim>
                                        <p:anim calcmode="lin" valueType="num" p14:bounceEnd="50000">
                                          <p:cBhvr additive="base">
                                            <p:cTn id="21" dur="1000" fill="hold"/>
                                            <p:tgtEl>
                                              <p:spTgt spid="21"/>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12" fill="hold" nodeType="afterEffect" p14:presetBounceEnd="50000">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14:bounceEnd="50000">
                                          <p:cBhvr additive="base">
                                            <p:cTn id="25" dur="1000" fill="hold"/>
                                            <p:tgtEl>
                                              <p:spTgt spid="24"/>
                                            </p:tgtEl>
                                            <p:attrNameLst>
                                              <p:attrName>ppt_x</p:attrName>
                                            </p:attrNameLst>
                                          </p:cBhvr>
                                          <p:tavLst>
                                            <p:tav tm="0">
                                              <p:val>
                                                <p:strVal val="0-#ppt_w/2"/>
                                              </p:val>
                                            </p:tav>
                                            <p:tav tm="100000">
                                              <p:val>
                                                <p:strVal val="#ppt_x"/>
                                              </p:val>
                                            </p:tav>
                                          </p:tavLst>
                                        </p:anim>
                                        <p:anim calcmode="lin" valueType="num" p14:bounceEnd="50000">
                                          <p:cBhvr additive="base">
                                            <p:cTn id="26" dur="10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 presetClass="entr" presetSubtype="12"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additive="base">
                                            <p:cTn id="11" dur="1000" fill="hold"/>
                                            <p:tgtEl>
                                              <p:spTgt spid="15"/>
                                            </p:tgtEl>
                                            <p:attrNameLst>
                                              <p:attrName>ppt_x</p:attrName>
                                            </p:attrNameLst>
                                          </p:cBhvr>
                                          <p:tavLst>
                                            <p:tav tm="0">
                                              <p:val>
                                                <p:strVal val="0-#ppt_w/2"/>
                                              </p:val>
                                            </p:tav>
                                            <p:tav tm="100000">
                                              <p:val>
                                                <p:strVal val="#ppt_x"/>
                                              </p:val>
                                            </p:tav>
                                          </p:tavLst>
                                        </p:anim>
                                        <p:anim calcmode="lin" valueType="num">
                                          <p:cBhvr additive="base">
                                            <p:cTn id="12" dur="1000" fill="hold"/>
                                            <p:tgtEl>
                                              <p:spTgt spid="15"/>
                                            </p:tgtEl>
                                            <p:attrNameLst>
                                              <p:attrName>ppt_y</p:attrName>
                                            </p:attrNameLst>
                                          </p:cBhvr>
                                          <p:tavLst>
                                            <p:tav tm="0">
                                              <p:val>
                                                <p:strVal val="1+#ppt_h/2"/>
                                              </p:val>
                                            </p:tav>
                                            <p:tav tm="100000">
                                              <p:val>
                                                <p:strVal val="#ppt_y"/>
                                              </p:val>
                                            </p:tav>
                                          </p:tavLst>
                                        </p:anim>
                                      </p:childTnLst>
                                    </p:cTn>
                                  </p:par>
                                </p:childTnLst>
                              </p:cTn>
                            </p:par>
                            <p:par>
                              <p:cTn id="13" fill="hold">
                                <p:stCondLst>
                                  <p:cond delay="1500"/>
                                </p:stCondLst>
                                <p:childTnLst>
                                  <p:par>
                                    <p:cTn id="14" presetID="10" presetClass="entr" presetSubtype="0"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fade">
                                          <p:cBhvr>
                                            <p:cTn id="16" dur="500"/>
                                            <p:tgtEl>
                                              <p:spTgt spid="18"/>
                                            </p:tgtEl>
                                          </p:cBhvr>
                                        </p:animEffect>
                                      </p:childTnLst>
                                    </p:cTn>
                                  </p:par>
                                </p:childTnLst>
                              </p:cTn>
                            </p:par>
                            <p:par>
                              <p:cTn id="17" fill="hold">
                                <p:stCondLst>
                                  <p:cond delay="2000"/>
                                </p:stCondLst>
                                <p:childTnLst>
                                  <p:par>
                                    <p:cTn id="18" presetID="2" presetClass="entr" presetSubtype="12" fill="hold" nodeType="afterEffect">
                                      <p:stCondLst>
                                        <p:cond delay="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1000" fill="hold"/>
                                            <p:tgtEl>
                                              <p:spTgt spid="21"/>
                                            </p:tgtEl>
                                            <p:attrNameLst>
                                              <p:attrName>ppt_x</p:attrName>
                                            </p:attrNameLst>
                                          </p:cBhvr>
                                          <p:tavLst>
                                            <p:tav tm="0">
                                              <p:val>
                                                <p:strVal val="0-#ppt_w/2"/>
                                              </p:val>
                                            </p:tav>
                                            <p:tav tm="100000">
                                              <p:val>
                                                <p:strVal val="#ppt_x"/>
                                              </p:val>
                                            </p:tav>
                                          </p:tavLst>
                                        </p:anim>
                                        <p:anim calcmode="lin" valueType="num">
                                          <p:cBhvr additive="base">
                                            <p:cTn id="21" dur="1000" fill="hold"/>
                                            <p:tgtEl>
                                              <p:spTgt spid="21"/>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12"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1000" fill="hold"/>
                                            <p:tgtEl>
                                              <p:spTgt spid="24"/>
                                            </p:tgtEl>
                                            <p:attrNameLst>
                                              <p:attrName>ppt_x</p:attrName>
                                            </p:attrNameLst>
                                          </p:cBhvr>
                                          <p:tavLst>
                                            <p:tav tm="0">
                                              <p:val>
                                                <p:strVal val="0-#ppt_w/2"/>
                                              </p:val>
                                            </p:tav>
                                            <p:tav tm="100000">
                                              <p:val>
                                                <p:strVal val="#ppt_x"/>
                                              </p:val>
                                            </p:tav>
                                          </p:tavLst>
                                        </p:anim>
                                        <p:anim calcmode="lin" valueType="num">
                                          <p:cBhvr additive="base">
                                            <p:cTn id="26" dur="10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
                                            <p:tgtEl>
                                              <p:spTgt spid="27"/>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iterate type="lt">
                                        <p:tmPct val="10000"/>
                                      </p:iterate>
                                      <p:childTnLst>
                                        <p:set>
                                          <p:cBhvr>
                                            <p:cTn id="35" dur="1" fill="hold">
                                              <p:stCondLst>
                                                <p:cond delay="0"/>
                                              </p:stCondLst>
                                            </p:cTn>
                                            <p:tgtEl>
                                              <p:spTgt spid="28"/>
                                            </p:tgtEl>
                                            <p:attrNameLst>
                                              <p:attrName>style.visibility</p:attrName>
                                            </p:attrNameLst>
                                          </p:cBhvr>
                                          <p:to>
                                            <p:strVal val="visible"/>
                                          </p:to>
                                        </p:set>
                                        <p:animEffect transition="in" filter="wipe(left)">
                                          <p:cBhvr>
                                            <p:cTn id="3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1361167" y="1437071"/>
            <a:ext cx="6746126"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a:spcBef>
                  <a:spcPct val="0"/>
                </a:spcBef>
              </a:pPr>
              <a:r>
                <a:rPr lang="zh-CN" altLang="en-US" sz="2400" b="1" dirty="0">
                  <a:latin typeface="微软雅黑" panose="020B0503020204020204" pitchFamily="34" charset="-122"/>
                  <a:ea typeface="微软雅黑" panose="020B0503020204020204" pitchFamily="34" charset="-122"/>
                </a:rPr>
                <a:t>讲道德、有品行，这是共产党人的情趣修养</a:t>
              </a:r>
              <a:endParaRPr lang="zh-CN" altLang="en-US" sz="2400" dirty="0">
                <a:latin typeface="微软雅黑" panose="020B0503020204020204" pitchFamily="34" charset="-122"/>
                <a:ea typeface="微软雅黑" panose="020B0503020204020204" pitchFamily="34" charset="-122"/>
              </a:endParaRP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grpSp>
        <p:nvGrpSpPr>
          <p:cNvPr id="15" name="组合 14">
            <a:extLst>
              <a:ext uri="{FF2B5EF4-FFF2-40B4-BE49-F238E27FC236}">
                <a16:creationId xmlns="" xmlns:a16="http://schemas.microsoft.com/office/drawing/2014/main" id="{9855096C-F570-46CC-820D-03ADEA57BB39}"/>
              </a:ext>
            </a:extLst>
          </p:cNvPr>
          <p:cNvGrpSpPr/>
          <p:nvPr/>
        </p:nvGrpSpPr>
        <p:grpSpPr>
          <a:xfrm>
            <a:off x="1085711" y="2380300"/>
            <a:ext cx="10258425" cy="1349575"/>
            <a:chOff x="3632199" y="1498599"/>
            <a:chExt cx="7881025" cy="1349575"/>
          </a:xfrm>
        </p:grpSpPr>
        <p:sp>
          <p:nvSpPr>
            <p:cNvPr id="16" name="圆角矩形 22">
              <a:extLst>
                <a:ext uri="{FF2B5EF4-FFF2-40B4-BE49-F238E27FC236}">
                  <a16:creationId xmlns="" xmlns:a16="http://schemas.microsoft.com/office/drawing/2014/main" id="{D43FD894-0C08-4BC4-AD1C-4F0F2381B413}"/>
                </a:ext>
              </a:extLst>
            </p:cNvPr>
            <p:cNvSpPr/>
            <p:nvPr/>
          </p:nvSpPr>
          <p:spPr>
            <a:xfrm>
              <a:off x="3632199" y="1498599"/>
              <a:ext cx="7881025" cy="1349575"/>
            </a:xfrm>
            <a:prstGeom prst="roundRect">
              <a:avLst/>
            </a:prstGeom>
            <a:solidFill>
              <a:srgbClr val="C21B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17" name="矩形 16">
              <a:extLst>
                <a:ext uri="{FF2B5EF4-FFF2-40B4-BE49-F238E27FC236}">
                  <a16:creationId xmlns="" xmlns:a16="http://schemas.microsoft.com/office/drawing/2014/main" id="{46565E8C-4CC8-4AAA-8497-F25D30D68300}"/>
                </a:ext>
              </a:extLst>
            </p:cNvPr>
            <p:cNvSpPr/>
            <p:nvPr/>
          </p:nvSpPr>
          <p:spPr>
            <a:xfrm>
              <a:off x="4302625" y="1498599"/>
              <a:ext cx="6891682" cy="1308884"/>
            </a:xfrm>
            <a:prstGeom prst="rect">
              <a:avLst/>
            </a:prstGeom>
            <a:ln>
              <a:noFill/>
            </a:ln>
          </p:spPr>
          <p:txBody>
            <a:bodyPr wrap="square">
              <a:spAutoFit/>
            </a:bodyPr>
            <a:lstStyle/>
            <a:p>
              <a:pPr lvl="0">
                <a:lnSpc>
                  <a:spcPct val="150000"/>
                </a:lnSpc>
              </a:pPr>
              <a:r>
                <a:rPr lang="zh-CN" altLang="en-US" sz="2800" b="1" dirty="0">
                  <a:solidFill>
                    <a:schemeClr val="bg1"/>
                  </a:solidFill>
                  <a:latin typeface="微软雅黑" panose="020B0503020204020204" pitchFamily="34" charset="-122"/>
                  <a:ea typeface="微软雅黑" panose="020B0503020204020204" pitchFamily="34" charset="-122"/>
                </a:rPr>
                <a:t>学习弘扬焦裕禄同志艰苦朴素、廉洁奉公、任何时候都不搞特殊化的道德情操</a:t>
              </a:r>
            </a:p>
          </p:txBody>
        </p:sp>
      </p:grpSp>
      <p:pic>
        <p:nvPicPr>
          <p:cNvPr id="18" name="图片 17">
            <a:extLst>
              <a:ext uri="{FF2B5EF4-FFF2-40B4-BE49-F238E27FC236}">
                <a16:creationId xmlns="" xmlns:a16="http://schemas.microsoft.com/office/drawing/2014/main" id="{9347BECD-0F6E-4F7C-91A6-9B8A7FEAC2F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5723" y="4084336"/>
            <a:ext cx="4326566" cy="2658242"/>
          </a:xfrm>
          <a:prstGeom prst="rect">
            <a:avLst/>
          </a:prstGeom>
          <a:ln>
            <a:noFill/>
          </a:ln>
        </p:spPr>
      </p:pic>
      <p:sp>
        <p:nvSpPr>
          <p:cNvPr id="19" name="矩形 5">
            <a:extLst>
              <a:ext uri="{FF2B5EF4-FFF2-40B4-BE49-F238E27FC236}">
                <a16:creationId xmlns="" xmlns:a16="http://schemas.microsoft.com/office/drawing/2014/main" id="{18610B3B-5CCC-45A7-B9E7-0668962E87DA}"/>
              </a:ext>
            </a:extLst>
          </p:cNvPr>
          <p:cNvSpPr>
            <a:spLocks noChangeArrowheads="1"/>
          </p:cNvSpPr>
          <p:nvPr/>
        </p:nvSpPr>
        <p:spPr bwMode="auto">
          <a:xfrm>
            <a:off x="5791009" y="4457947"/>
            <a:ext cx="5553127" cy="170540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spcBef>
                <a:spcPct val="0"/>
              </a:spcBef>
              <a:buFontTx/>
              <a:buNone/>
            </a:pPr>
            <a:r>
              <a:rPr lang="zh-CN" altLang="en-US" sz="1800" dirty="0">
                <a:latin typeface="微软雅黑" panose="020B0503020204020204" pitchFamily="34" charset="-122"/>
                <a:ea typeface="微软雅黑" panose="020B0503020204020204" pitchFamily="34" charset="-122"/>
              </a:rPr>
              <a:t>道德修养不是抽象的，而是有实实在在内容的。习近平总书记在河南兰考调研指导党的群众路线教育实践活动时指出，要特别学习弘扬焦裕禄同志艰苦朴素、廉洁奉公、任何时候都不搞特殊化的道德情操。</a:t>
            </a:r>
          </a:p>
        </p:txBody>
      </p:sp>
    </p:spTree>
    <p:extLst>
      <p:ext uri="{BB962C8B-B14F-4D97-AF65-F5344CB8AC3E}">
        <p14:creationId xmlns:p14="http://schemas.microsoft.com/office/powerpoint/2010/main" val="386387918"/>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animEffect transition="in" filter="fade">
                                      <p:cBhvr>
                                        <p:cTn id="13" dur="500"/>
                                        <p:tgtEl>
                                          <p:spTgt spid="15"/>
                                        </p:tgtEl>
                                      </p:cBhvr>
                                    </p:animEffect>
                                  </p:childTnLst>
                                </p:cTn>
                              </p:par>
                            </p:childTnLst>
                          </p:cTn>
                        </p:par>
                        <p:par>
                          <p:cTn id="14" fill="hold">
                            <p:stCondLst>
                              <p:cond delay="1000"/>
                            </p:stCondLst>
                            <p:childTnLst>
                              <p:par>
                                <p:cTn id="15" presetID="53" presetClass="entr" presetSubtype="16" fill="hold" grpId="0" nodeType="after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Effect transition="in" filter="fade">
                                      <p:cBhvr>
                                        <p:cTn id="19"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1407377" y="1437071"/>
            <a:ext cx="6746126"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讲道德、有品行，这是共产党人的情趣修养</a:t>
              </a:r>
              <a:endParaRPr kumimoji="0" lang="zh-CN" altLang="en-US" sz="2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grpSp>
        <p:nvGrpSpPr>
          <p:cNvPr id="15" name="组合 14">
            <a:extLst>
              <a:ext uri="{FF2B5EF4-FFF2-40B4-BE49-F238E27FC236}">
                <a16:creationId xmlns="" xmlns:a16="http://schemas.microsoft.com/office/drawing/2014/main" id="{FC5A04BA-352B-4E61-8F07-72E574A8A4CF}"/>
              </a:ext>
            </a:extLst>
          </p:cNvPr>
          <p:cNvGrpSpPr/>
          <p:nvPr/>
        </p:nvGrpSpPr>
        <p:grpSpPr>
          <a:xfrm>
            <a:off x="1173839" y="2363852"/>
            <a:ext cx="8713459" cy="626476"/>
            <a:chOff x="1156254" y="1957748"/>
            <a:chExt cx="8713459" cy="626476"/>
          </a:xfrm>
        </p:grpSpPr>
        <p:grpSp>
          <p:nvGrpSpPr>
            <p:cNvPr id="16" name="组 18">
              <a:extLst>
                <a:ext uri="{FF2B5EF4-FFF2-40B4-BE49-F238E27FC236}">
                  <a16:creationId xmlns="" xmlns:a16="http://schemas.microsoft.com/office/drawing/2014/main" id="{0D4705F7-7789-4810-B55E-9D87A3DACFB8}"/>
                </a:ext>
              </a:extLst>
            </p:cNvPr>
            <p:cNvGrpSpPr/>
            <p:nvPr/>
          </p:nvGrpSpPr>
          <p:grpSpPr>
            <a:xfrm>
              <a:off x="1156254" y="1959229"/>
              <a:ext cx="1874310" cy="624994"/>
              <a:chOff x="880750" y="821669"/>
              <a:chExt cx="1546555" cy="1008205"/>
            </a:xfrm>
          </p:grpSpPr>
          <p:sp>
            <p:nvSpPr>
              <p:cNvPr id="19" name="圆角矩形 18">
                <a:extLst>
                  <a:ext uri="{FF2B5EF4-FFF2-40B4-BE49-F238E27FC236}">
                    <a16:creationId xmlns="" xmlns:a16="http://schemas.microsoft.com/office/drawing/2014/main" id="{42D1719A-13F6-4AD6-B64C-9F2C7606C17B}"/>
                  </a:ext>
                </a:extLst>
              </p:cNvPr>
              <p:cNvSpPr/>
              <p:nvPr/>
            </p:nvSpPr>
            <p:spPr>
              <a:xfrm>
                <a:off x="880750" y="821669"/>
                <a:ext cx="1546555" cy="1008205"/>
              </a:xfrm>
              <a:prstGeom prst="roundRect">
                <a:avLst/>
              </a:prstGeom>
              <a:solidFill>
                <a:srgbClr val="CB0102"/>
              </a:solidFill>
              <a:ln w="12700" cap="flat" cmpd="sng" algn="ctr">
                <a:noFill/>
                <a:prstDash val="solid"/>
                <a:miter lim="800000"/>
              </a:ln>
              <a:effectLst>
                <a:outerShdw blurRad="203200" dist="101600" dir="2700000" algn="tl"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a:extLst>
                  <a:ext uri="{FF2B5EF4-FFF2-40B4-BE49-F238E27FC236}">
                    <a16:creationId xmlns="" xmlns:a16="http://schemas.microsoft.com/office/drawing/2014/main" id="{CCA942B6-E691-4DCD-8CA4-C80A85AE8C35}"/>
                  </a:ext>
                </a:extLst>
              </p:cNvPr>
              <p:cNvSpPr txBox="1"/>
              <p:nvPr/>
            </p:nvSpPr>
            <p:spPr>
              <a:xfrm>
                <a:off x="1247555" y="822104"/>
                <a:ext cx="829591" cy="943325"/>
              </a:xfrm>
              <a:prstGeom prst="rect">
                <a:avLst/>
              </a:prstGeom>
              <a:no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DFB"/>
                    </a:solidFill>
                    <a:effectLst/>
                    <a:uLnTx/>
                    <a:uFillTx/>
                    <a:latin typeface="微软雅黑" panose="020B0503020204020204" pitchFamily="34" charset="-122"/>
                    <a:ea typeface="微软雅黑" panose="020B0503020204020204" pitchFamily="34" charset="-122"/>
                  </a:rPr>
                  <a:t>判断</a:t>
                </a:r>
              </a:p>
            </p:txBody>
          </p:sp>
        </p:grpSp>
        <p:sp>
          <p:nvSpPr>
            <p:cNvPr id="17" name="圆角矩形 29">
              <a:extLst>
                <a:ext uri="{FF2B5EF4-FFF2-40B4-BE49-F238E27FC236}">
                  <a16:creationId xmlns="" xmlns:a16="http://schemas.microsoft.com/office/drawing/2014/main" id="{2F79BE2D-00A7-46C9-9C1D-C12CCCFD79D1}"/>
                </a:ext>
              </a:extLst>
            </p:cNvPr>
            <p:cNvSpPr/>
            <p:nvPr/>
          </p:nvSpPr>
          <p:spPr>
            <a:xfrm>
              <a:off x="1186906" y="1959229"/>
              <a:ext cx="8682807" cy="624995"/>
            </a:xfrm>
            <a:prstGeom prst="roundRect">
              <a:avLst/>
            </a:prstGeom>
            <a:noFill/>
            <a:ln w="12700" cap="flat" cmpd="sng" algn="ctr">
              <a:noFill/>
              <a:prstDash val="solid"/>
              <a:miter lim="800000"/>
            </a:ln>
            <a:effectLst>
              <a:outerShdw blurRad="203200" dist="101600" dir="2700000" algn="tl"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文本框 17">
              <a:extLst>
                <a:ext uri="{FF2B5EF4-FFF2-40B4-BE49-F238E27FC236}">
                  <a16:creationId xmlns="" xmlns:a16="http://schemas.microsoft.com/office/drawing/2014/main" id="{94A44AE6-0107-4CD4-9773-35C8B1DFA9DD}"/>
                </a:ext>
              </a:extLst>
            </p:cNvPr>
            <p:cNvSpPr txBox="1"/>
            <p:nvPr/>
          </p:nvSpPr>
          <p:spPr>
            <a:xfrm>
              <a:off x="3140881" y="1957748"/>
              <a:ext cx="6618514" cy="584775"/>
            </a:xfrm>
            <a:prstGeom prst="rect">
              <a:avLst/>
            </a:prstGeom>
            <a:noFill/>
            <a:ln>
              <a:noFill/>
            </a:ln>
          </p:spPr>
          <p:txBody>
            <a:bodyPr wrap="square" rtlCol="0" anchor="ctr">
              <a:spAutoFit/>
            </a:bodyPr>
            <a:lstStyle>
              <a:defPPr>
                <a:defRPr lang="zh-CN"/>
              </a:defPPr>
              <a:lvl1pPr algn="just">
                <a:spcAft>
                  <a:spcPts val="500"/>
                </a:spcAft>
                <a:defRPr sz="2800" b="1">
                  <a:solidFill>
                    <a:schemeClr val="accent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500"/>
                </a:spcAft>
                <a:buClrTx/>
                <a:buSzTx/>
                <a:buFontTx/>
                <a:buNone/>
                <a:tabLst/>
                <a:defRPr/>
              </a:pPr>
              <a:r>
                <a:rPr kumimoji="0" lang="zh-CN" altLang="en-US" sz="3200" b="1" i="0" u="none" strike="noStrike" kern="0" cap="none" spc="0" normalizeH="0" baseline="0" noProof="0" dirty="0">
                  <a:ln>
                    <a:noFill/>
                  </a:ln>
                  <a:solidFill>
                    <a:srgbClr val="C60000"/>
                  </a:solidFill>
                  <a:effectLst/>
                  <a:uLnTx/>
                  <a:uFillTx/>
                  <a:latin typeface="微软雅黑" panose="020B0503020204020204" pitchFamily="34" charset="-122"/>
                  <a:ea typeface="微软雅黑" panose="020B0503020204020204" pitchFamily="34" charset="-122"/>
                </a:rPr>
                <a:t>什么是合格的党员</a:t>
              </a:r>
            </a:p>
          </p:txBody>
        </p:sp>
      </p:grpSp>
      <p:sp>
        <p:nvSpPr>
          <p:cNvPr id="21" name="矩形 20">
            <a:extLst>
              <a:ext uri="{FF2B5EF4-FFF2-40B4-BE49-F238E27FC236}">
                <a16:creationId xmlns="" xmlns:a16="http://schemas.microsoft.com/office/drawing/2014/main" id="{77508227-E571-4361-93A0-675F87F60927}"/>
              </a:ext>
            </a:extLst>
          </p:cNvPr>
          <p:cNvSpPr/>
          <p:nvPr/>
        </p:nvSpPr>
        <p:spPr>
          <a:xfrm>
            <a:off x="1204491" y="3571335"/>
            <a:ext cx="4430123" cy="2346283"/>
          </a:xfrm>
          <a:prstGeom prst="rect">
            <a:avLst/>
          </a:prstGeom>
          <a:ln>
            <a:noFill/>
          </a:ln>
        </p:spPr>
        <p:txBody>
          <a:bodyPr wrap="square">
            <a:spAutoFit/>
          </a:bodyPr>
          <a:lstStyle/>
          <a:p>
            <a:pPr>
              <a:lnSpc>
                <a:spcPct val="150000"/>
              </a:lnSpc>
            </a:pPr>
            <a:r>
              <a:rPr lang="en-US" altLang="zh-CN" sz="2000" dirty="0">
                <a:solidFill>
                  <a:prstClr val="black"/>
                </a:solidFill>
                <a:latin typeface="微软雅黑" panose="020B0503020204020204" pitchFamily="34" charset="-122"/>
                <a:ea typeface="微软雅黑" panose="020B0503020204020204" pitchFamily="34" charset="-122"/>
              </a:rPr>
              <a:t> </a:t>
            </a:r>
            <a:r>
              <a:rPr lang="zh-CN" altLang="zh-CN" sz="2000" dirty="0">
                <a:solidFill>
                  <a:prstClr val="black"/>
                </a:solidFill>
                <a:latin typeface="微软雅黑" panose="020B0503020204020204" pitchFamily="34" charset="-122"/>
                <a:ea typeface="微软雅黑" panose="020B0503020204020204" pitchFamily="34" charset="-122"/>
              </a:rPr>
              <a:t>合格的党员，就是要不断提高</a:t>
            </a:r>
            <a:r>
              <a:rPr lang="zh-CN" altLang="zh-CN" sz="2000" b="1" dirty="0">
                <a:solidFill>
                  <a:srgbClr val="E00000"/>
                </a:solidFill>
                <a:latin typeface="微软雅黑" panose="020B0503020204020204" pitchFamily="34" charset="-122"/>
                <a:ea typeface="微软雅黑" panose="020B0503020204020204" pitchFamily="34" charset="-122"/>
              </a:rPr>
              <a:t>道德实践能力</a:t>
            </a:r>
            <a:r>
              <a:rPr lang="zh-CN" altLang="zh-CN" sz="2000" dirty="0">
                <a:solidFill>
                  <a:prstClr val="black"/>
                </a:solidFill>
                <a:latin typeface="微软雅黑" panose="020B0503020204020204" pitchFamily="34" charset="-122"/>
                <a:ea typeface="微软雅黑" panose="020B0503020204020204" pitchFamily="34" charset="-122"/>
              </a:rPr>
              <a:t>，用自己的模范行为和高尚人格感召群众、带动群众，引导人们向往和追求讲道德、守道德的生活，</a:t>
            </a:r>
            <a:r>
              <a:rPr lang="zh-CN" altLang="zh-CN" sz="2000" b="1" dirty="0">
                <a:solidFill>
                  <a:srgbClr val="E00000"/>
                </a:solidFill>
                <a:latin typeface="微软雅黑" panose="020B0503020204020204" pitchFamily="34" charset="-122"/>
                <a:ea typeface="微软雅黑" panose="020B0503020204020204" pitchFamily="34" charset="-122"/>
              </a:rPr>
              <a:t>形成向上向善的力量</a:t>
            </a:r>
            <a:r>
              <a:rPr lang="zh-CN" altLang="zh-CN" sz="2000" dirty="0">
                <a:solidFill>
                  <a:prstClr val="black"/>
                </a:solidFill>
                <a:latin typeface="微软雅黑" panose="020B0503020204020204" pitchFamily="34" charset="-122"/>
                <a:ea typeface="微软雅黑" panose="020B0503020204020204" pitchFamily="34" charset="-122"/>
              </a:rPr>
              <a:t>。</a:t>
            </a:r>
            <a:endParaRPr lang="zh-CN" altLang="en-US" sz="2000" dirty="0">
              <a:solidFill>
                <a:prstClr val="black"/>
              </a:solidFill>
              <a:latin typeface="微软雅黑" panose="020B0503020204020204" pitchFamily="34" charset="-122"/>
              <a:ea typeface="微软雅黑" panose="020B0503020204020204" pitchFamily="34" charset="-122"/>
            </a:endParaRPr>
          </a:p>
        </p:txBody>
      </p:sp>
      <p:pic>
        <p:nvPicPr>
          <p:cNvPr id="22" name="图片 21">
            <a:extLst>
              <a:ext uri="{FF2B5EF4-FFF2-40B4-BE49-F238E27FC236}">
                <a16:creationId xmlns="" xmlns:a16="http://schemas.microsoft.com/office/drawing/2014/main" id="{ABA09CFA-BAD6-4179-AF48-552C28E7BE0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823300" y="3342941"/>
            <a:ext cx="4852571" cy="2729571"/>
          </a:xfrm>
          <a:prstGeom prst="rect">
            <a:avLst/>
          </a:prstGeom>
          <a:ln>
            <a:noFill/>
          </a:ln>
        </p:spPr>
      </p:pic>
    </p:spTree>
    <p:extLst>
      <p:ext uri="{BB962C8B-B14F-4D97-AF65-F5344CB8AC3E}">
        <p14:creationId xmlns:p14="http://schemas.microsoft.com/office/powerpoint/2010/main" val="779354194"/>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2471784" y="1509302"/>
            <a:ext cx="6746126"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marL="0" marR="0" lvl="0" indent="0" defTabSz="914400" eaLnBrk="1" fontAlgn="auto" latinLnBrk="0" hangingPunct="1">
                <a:lnSpc>
                  <a:spcPct val="100000"/>
                </a:lnSpc>
                <a:spcBef>
                  <a:spcPct val="0"/>
                </a:spcBef>
                <a:spcAft>
                  <a:spcPts val="0"/>
                </a:spcAft>
                <a:buClrTx/>
                <a:buSzTx/>
                <a:buFontTx/>
                <a:buNone/>
                <a:tabLst/>
                <a:defRPr/>
              </a:pPr>
              <a:r>
                <a:rPr kumimoji="0" lang="zh-CN" altLang="en-US" sz="2400" b="1"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rPr>
                <a:t>讲道德、有品行，这是共产党人的情趣修养</a:t>
              </a:r>
              <a:endParaRPr kumimoji="0" lang="zh-CN" altLang="en-US" sz="2400" b="0" i="0" u="none" strike="noStrike" kern="0" cap="none" spc="0" normalizeH="0" baseline="0" noProof="0" dirty="0" smtClean="0">
                <a:ln>
                  <a:noFill/>
                </a:ln>
                <a:solidFill>
                  <a:prstClr val="black"/>
                </a:solidFill>
                <a:effectLst/>
                <a:uLnTx/>
                <a:uFillTx/>
                <a:latin typeface="微软雅黑" panose="020B0503020204020204" pitchFamily="34" charset="-122"/>
                <a:ea typeface="微软雅黑" panose="020B0503020204020204" pitchFamily="34" charset="-122"/>
              </a:endParaRP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grpSp>
        <p:nvGrpSpPr>
          <p:cNvPr id="15" name="组合 14">
            <a:extLst>
              <a:ext uri="{FF2B5EF4-FFF2-40B4-BE49-F238E27FC236}">
                <a16:creationId xmlns="" xmlns:a16="http://schemas.microsoft.com/office/drawing/2014/main" id="{FC5A04BA-352B-4E61-8F07-72E574A8A4CF}"/>
              </a:ext>
            </a:extLst>
          </p:cNvPr>
          <p:cNvGrpSpPr/>
          <p:nvPr/>
        </p:nvGrpSpPr>
        <p:grpSpPr>
          <a:xfrm>
            <a:off x="2047354" y="2534730"/>
            <a:ext cx="8713459" cy="626476"/>
            <a:chOff x="1156254" y="1957748"/>
            <a:chExt cx="8713459" cy="626476"/>
          </a:xfrm>
        </p:grpSpPr>
        <p:grpSp>
          <p:nvGrpSpPr>
            <p:cNvPr id="16" name="组 18">
              <a:extLst>
                <a:ext uri="{FF2B5EF4-FFF2-40B4-BE49-F238E27FC236}">
                  <a16:creationId xmlns="" xmlns:a16="http://schemas.microsoft.com/office/drawing/2014/main" id="{0D4705F7-7789-4810-B55E-9D87A3DACFB8}"/>
                </a:ext>
              </a:extLst>
            </p:cNvPr>
            <p:cNvGrpSpPr/>
            <p:nvPr/>
          </p:nvGrpSpPr>
          <p:grpSpPr>
            <a:xfrm>
              <a:off x="1156254" y="1959229"/>
              <a:ext cx="1874310" cy="624994"/>
              <a:chOff x="880750" y="821669"/>
              <a:chExt cx="1546555" cy="1008205"/>
            </a:xfrm>
          </p:grpSpPr>
          <p:sp>
            <p:nvSpPr>
              <p:cNvPr id="19" name="圆角矩形 18">
                <a:extLst>
                  <a:ext uri="{FF2B5EF4-FFF2-40B4-BE49-F238E27FC236}">
                    <a16:creationId xmlns="" xmlns:a16="http://schemas.microsoft.com/office/drawing/2014/main" id="{42D1719A-13F6-4AD6-B64C-9F2C7606C17B}"/>
                  </a:ext>
                </a:extLst>
              </p:cNvPr>
              <p:cNvSpPr/>
              <p:nvPr/>
            </p:nvSpPr>
            <p:spPr>
              <a:xfrm>
                <a:off x="880750" y="821669"/>
                <a:ext cx="1546555" cy="1008205"/>
              </a:xfrm>
              <a:prstGeom prst="roundRect">
                <a:avLst/>
              </a:prstGeom>
              <a:solidFill>
                <a:srgbClr val="CB0102"/>
              </a:solidFill>
              <a:ln w="12700" cap="flat" cmpd="sng" algn="ctr">
                <a:noFill/>
                <a:prstDash val="solid"/>
                <a:miter lim="800000"/>
              </a:ln>
              <a:effectLst>
                <a:outerShdw blurRad="203200" dist="101600" dir="2700000" algn="tl"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20" name="文本框 19">
                <a:extLst>
                  <a:ext uri="{FF2B5EF4-FFF2-40B4-BE49-F238E27FC236}">
                    <a16:creationId xmlns="" xmlns:a16="http://schemas.microsoft.com/office/drawing/2014/main" id="{CCA942B6-E691-4DCD-8CA4-C80A85AE8C35}"/>
                  </a:ext>
                </a:extLst>
              </p:cNvPr>
              <p:cNvSpPr txBox="1"/>
              <p:nvPr/>
            </p:nvSpPr>
            <p:spPr>
              <a:xfrm>
                <a:off x="1247555" y="822105"/>
                <a:ext cx="829591" cy="943326"/>
              </a:xfrm>
              <a:prstGeom prst="rect">
                <a:avLst/>
              </a:prstGeom>
              <a:noFill/>
              <a:ln>
                <a:noFill/>
              </a:ln>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200" b="1" i="0" u="none" strike="noStrike" kern="0" cap="none" spc="0" normalizeH="0" baseline="0" noProof="0" dirty="0">
                    <a:ln>
                      <a:noFill/>
                    </a:ln>
                    <a:solidFill>
                      <a:srgbClr val="FFFDFB"/>
                    </a:solidFill>
                    <a:effectLst/>
                    <a:uLnTx/>
                    <a:uFillTx/>
                    <a:latin typeface="微软雅黑" panose="020B0503020204020204" pitchFamily="34" charset="-122"/>
                    <a:ea typeface="微软雅黑" panose="020B0503020204020204" pitchFamily="34" charset="-122"/>
                  </a:rPr>
                  <a:t>阐释</a:t>
                </a:r>
              </a:p>
            </p:txBody>
          </p:sp>
        </p:grpSp>
        <p:sp>
          <p:nvSpPr>
            <p:cNvPr id="17" name="圆角矩形 29">
              <a:extLst>
                <a:ext uri="{FF2B5EF4-FFF2-40B4-BE49-F238E27FC236}">
                  <a16:creationId xmlns="" xmlns:a16="http://schemas.microsoft.com/office/drawing/2014/main" id="{2F79BE2D-00A7-46C9-9C1D-C12CCCFD79D1}"/>
                </a:ext>
              </a:extLst>
            </p:cNvPr>
            <p:cNvSpPr/>
            <p:nvPr/>
          </p:nvSpPr>
          <p:spPr>
            <a:xfrm>
              <a:off x="1186906" y="1959229"/>
              <a:ext cx="8682807" cy="624995"/>
            </a:xfrm>
            <a:prstGeom prst="roundRect">
              <a:avLst/>
            </a:prstGeom>
            <a:noFill/>
            <a:ln w="12700" cap="flat" cmpd="sng" algn="ctr">
              <a:noFill/>
              <a:prstDash val="solid"/>
              <a:miter lim="800000"/>
            </a:ln>
            <a:effectLst>
              <a:outerShdw blurRad="203200" dist="101600" dir="2700000" algn="tl" rotWithShape="0">
                <a:prstClr val="black">
                  <a:alpha val="6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3600" b="1" i="0" u="none" strike="noStrike" kern="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18" name="文本框 17">
              <a:extLst>
                <a:ext uri="{FF2B5EF4-FFF2-40B4-BE49-F238E27FC236}">
                  <a16:creationId xmlns="" xmlns:a16="http://schemas.microsoft.com/office/drawing/2014/main" id="{94A44AE6-0107-4CD4-9773-35C8B1DFA9DD}"/>
                </a:ext>
              </a:extLst>
            </p:cNvPr>
            <p:cNvSpPr txBox="1"/>
            <p:nvPr/>
          </p:nvSpPr>
          <p:spPr>
            <a:xfrm>
              <a:off x="3140881" y="1957748"/>
              <a:ext cx="6618514" cy="584775"/>
            </a:xfrm>
            <a:prstGeom prst="rect">
              <a:avLst/>
            </a:prstGeom>
            <a:noFill/>
            <a:ln>
              <a:noFill/>
            </a:ln>
          </p:spPr>
          <p:txBody>
            <a:bodyPr wrap="square" rtlCol="0" anchor="ctr">
              <a:spAutoFit/>
            </a:bodyPr>
            <a:lstStyle>
              <a:defPPr>
                <a:defRPr lang="zh-CN"/>
              </a:defPPr>
              <a:lvl1pPr algn="just">
                <a:spcAft>
                  <a:spcPts val="500"/>
                </a:spcAft>
                <a:defRPr sz="2800" b="1">
                  <a:solidFill>
                    <a:schemeClr val="accent1"/>
                  </a:solidFill>
                  <a:latin typeface="微软雅黑" panose="020B0503020204020204" pitchFamily="34" charset="-122"/>
                  <a:ea typeface="微软雅黑" panose="020B0503020204020204" pitchFamily="34" charset="-122"/>
                </a:defRPr>
              </a:lvl1pPr>
            </a:lstStyle>
            <a:p>
              <a:pPr marL="0" marR="0" lvl="0" indent="0" algn="just" defTabSz="914400" eaLnBrk="1" fontAlgn="auto" latinLnBrk="0" hangingPunct="1">
                <a:lnSpc>
                  <a:spcPct val="100000"/>
                </a:lnSpc>
                <a:spcBef>
                  <a:spcPts val="0"/>
                </a:spcBef>
                <a:spcAft>
                  <a:spcPts val="500"/>
                </a:spcAft>
                <a:buClrTx/>
                <a:buSzTx/>
                <a:buFontTx/>
                <a:buNone/>
                <a:tabLst/>
                <a:defRPr/>
              </a:pPr>
              <a:r>
                <a:rPr kumimoji="0" lang="zh-CN" altLang="en-US" sz="3200" b="1" i="0" u="none" strike="noStrike" kern="0" cap="none" spc="0" normalizeH="0" baseline="0" noProof="0" dirty="0">
                  <a:ln>
                    <a:noFill/>
                  </a:ln>
                  <a:solidFill>
                    <a:srgbClr val="C60000"/>
                  </a:solidFill>
                  <a:effectLst/>
                  <a:uLnTx/>
                  <a:uFillTx/>
                  <a:latin typeface="微软雅黑" panose="020B0503020204020204" pitchFamily="34" charset="-122"/>
                  <a:ea typeface="微软雅黑" panose="020B0503020204020204" pitchFamily="34" charset="-122"/>
                </a:rPr>
                <a:t>讲奉献，有作为</a:t>
              </a:r>
              <a:r>
                <a:rPr kumimoji="0" lang="en-US" altLang="zh-CN" sz="3200" b="1" i="0" u="none" strike="noStrike" kern="0" cap="none" spc="0" normalizeH="0" baseline="0" noProof="0" dirty="0">
                  <a:ln>
                    <a:noFill/>
                  </a:ln>
                  <a:solidFill>
                    <a:srgbClr val="C60000"/>
                  </a:solidFill>
                  <a:effectLst/>
                  <a:uLnTx/>
                  <a:uFillTx/>
                  <a:latin typeface="微软雅黑" panose="020B0503020204020204" pitchFamily="34" charset="-122"/>
                  <a:ea typeface="微软雅黑" panose="020B0503020204020204" pitchFamily="34" charset="-122"/>
                </a:rPr>
                <a:t>——</a:t>
              </a:r>
              <a:r>
                <a:rPr kumimoji="0" lang="zh-CN" altLang="en-US" sz="3200" b="1" i="0" u="none" strike="noStrike" kern="0" cap="none" spc="0" normalizeH="0" baseline="0" noProof="0" dirty="0">
                  <a:ln>
                    <a:noFill/>
                  </a:ln>
                  <a:solidFill>
                    <a:srgbClr val="C60000"/>
                  </a:solidFill>
                  <a:effectLst/>
                  <a:uLnTx/>
                  <a:uFillTx/>
                  <a:latin typeface="微软雅黑" panose="020B0503020204020204" pitchFamily="34" charset="-122"/>
                  <a:ea typeface="微软雅黑" panose="020B0503020204020204" pitchFamily="34" charset="-122"/>
                </a:rPr>
                <a:t>宗旨意识</a:t>
              </a:r>
            </a:p>
          </p:txBody>
        </p:sp>
      </p:grpSp>
      <p:sp>
        <p:nvSpPr>
          <p:cNvPr id="21" name="矩形 20">
            <a:extLst>
              <a:ext uri="{FF2B5EF4-FFF2-40B4-BE49-F238E27FC236}">
                <a16:creationId xmlns="" xmlns:a16="http://schemas.microsoft.com/office/drawing/2014/main" id="{04F33AB3-E7A1-47D0-B497-4AF1CBAA5887}"/>
              </a:ext>
            </a:extLst>
          </p:cNvPr>
          <p:cNvSpPr/>
          <p:nvPr/>
        </p:nvSpPr>
        <p:spPr>
          <a:xfrm>
            <a:off x="2645274" y="3535893"/>
            <a:ext cx="6004233" cy="2998065"/>
          </a:xfrm>
          <a:prstGeom prst="rect">
            <a:avLst/>
          </a:prstGeom>
          <a:ln>
            <a:noFill/>
          </a:ln>
        </p:spPr>
        <p:txBody>
          <a:bodyPr wrap="square">
            <a:spAutoFit/>
          </a:bodyPr>
          <a:lstStyle/>
          <a:p>
            <a:pPr algn="just">
              <a:lnSpc>
                <a:spcPct val="150000"/>
              </a:lnSpc>
              <a:spcBef>
                <a:spcPct val="0"/>
              </a:spcBef>
            </a:pPr>
            <a:r>
              <a:rPr lang="zh-CN" altLang="en-US" b="1" dirty="0">
                <a:solidFill>
                  <a:prstClr val="black"/>
                </a:solidFill>
                <a:latin typeface="微软雅黑" panose="020B0503020204020204" pitchFamily="34" charset="-122"/>
                <a:ea typeface="微软雅黑" panose="020B0503020204020204" pitchFamily="34" charset="-122"/>
              </a:rPr>
              <a:t>习近平总书记倡导共产党人要讲奉献、有作为，主要从宗旨意识和增强本领两方面阐释。</a:t>
            </a:r>
          </a:p>
          <a:p>
            <a:pPr algn="just">
              <a:lnSpc>
                <a:spcPct val="150000"/>
              </a:lnSpc>
              <a:spcBef>
                <a:spcPct val="0"/>
              </a:spcBef>
            </a:pPr>
            <a:r>
              <a:rPr lang="zh-CN" altLang="en-US" b="1" dirty="0">
                <a:solidFill>
                  <a:prstClr val="black"/>
                </a:solidFill>
                <a:latin typeface="微软雅黑" panose="020B0503020204020204" pitchFamily="34" charset="-122"/>
                <a:ea typeface="微软雅黑" panose="020B0503020204020204" pitchFamily="34" charset="-122"/>
              </a:rPr>
              <a:t>       </a:t>
            </a:r>
            <a:endParaRPr lang="en-US" altLang="zh-CN" b="1" dirty="0">
              <a:solidFill>
                <a:prstClr val="black"/>
              </a:solidFill>
              <a:latin typeface="微软雅黑" panose="020B0503020204020204" pitchFamily="34" charset="-122"/>
              <a:ea typeface="微软雅黑" panose="020B0503020204020204" pitchFamily="34" charset="-122"/>
            </a:endParaRPr>
          </a:p>
          <a:p>
            <a:pPr algn="just">
              <a:lnSpc>
                <a:spcPct val="150000"/>
              </a:lnSpc>
              <a:spcBef>
                <a:spcPct val="0"/>
              </a:spcBef>
            </a:pPr>
            <a:r>
              <a:rPr lang="zh-CN" altLang="en-US" sz="2000" b="1" dirty="0">
                <a:solidFill>
                  <a:srgbClr val="E00000"/>
                </a:solidFill>
                <a:latin typeface="微软雅黑" panose="020B0503020204020204" pitchFamily="34" charset="-122"/>
                <a:ea typeface="微软雅黑" panose="020B0503020204020204" pitchFamily="34" charset="-122"/>
              </a:rPr>
              <a:t>在宗旨意识方面，</a:t>
            </a:r>
            <a:r>
              <a:rPr lang="zh-CN" altLang="en-US" dirty="0">
                <a:solidFill>
                  <a:prstClr val="black"/>
                </a:solidFill>
                <a:latin typeface="微软雅黑" panose="020B0503020204020204" pitchFamily="34" charset="-122"/>
                <a:ea typeface="微软雅黑" panose="020B0503020204020204" pitchFamily="34" charset="-122"/>
              </a:rPr>
              <a:t>他多次谈到为官之理在于讲奉献，当共产党的“官”要造福于民，就得讲奉献，做到先天下之忧而忧、后天下之乐而乐。共产党员要始终在党爱党、在党为党，心系人民、情系人民，忠诚一辈子，奉献一辈子。</a:t>
            </a:r>
          </a:p>
        </p:txBody>
      </p:sp>
    </p:spTree>
    <p:extLst>
      <p:ext uri="{BB962C8B-B14F-4D97-AF65-F5344CB8AC3E}">
        <p14:creationId xmlns:p14="http://schemas.microsoft.com/office/powerpoint/2010/main" val="376197222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3" presetClass="entr" presetSubtype="16"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grpSp>
        <p:nvGrpSpPr>
          <p:cNvPr id="9" name="组合 8">
            <a:extLst>
              <a:ext uri="{FF2B5EF4-FFF2-40B4-BE49-F238E27FC236}">
                <a16:creationId xmlns="" xmlns:a16="http://schemas.microsoft.com/office/drawing/2014/main" id="{13A9FA0F-AD85-46B1-89E6-67DE359025EF}"/>
              </a:ext>
            </a:extLst>
          </p:cNvPr>
          <p:cNvGrpSpPr/>
          <p:nvPr/>
        </p:nvGrpSpPr>
        <p:grpSpPr>
          <a:xfrm>
            <a:off x="2379689" y="1526518"/>
            <a:ext cx="6746126" cy="624995"/>
            <a:chOff x="1389792" y="1272435"/>
            <a:chExt cx="6746126" cy="624995"/>
          </a:xfrm>
        </p:grpSpPr>
        <p:sp>
          <p:nvSpPr>
            <p:cNvPr id="11" name="矩形 10">
              <a:extLst>
                <a:ext uri="{FF2B5EF4-FFF2-40B4-BE49-F238E27FC236}">
                  <a16:creationId xmlns="" xmlns:a16="http://schemas.microsoft.com/office/drawing/2014/main" id="{95ABBD3E-64C7-4617-A7E4-CF82397D8692}"/>
                </a:ext>
              </a:extLst>
            </p:cNvPr>
            <p:cNvSpPr/>
            <p:nvPr/>
          </p:nvSpPr>
          <p:spPr>
            <a:xfrm>
              <a:off x="2103497" y="1389393"/>
              <a:ext cx="6032421" cy="461665"/>
            </a:xfrm>
            <a:prstGeom prst="rect">
              <a:avLst/>
            </a:prstGeom>
            <a:ln>
              <a:noFill/>
            </a:ln>
          </p:spPr>
          <p:txBody>
            <a:bodyPr wrap="none">
              <a:spAutoFit/>
            </a:bodyPr>
            <a:lstStyle/>
            <a:p>
              <a:pPr>
                <a:spcBef>
                  <a:spcPct val="0"/>
                </a:spcBef>
              </a:pPr>
              <a:r>
                <a:rPr lang="zh-CN" altLang="en-US" sz="2400" b="1" dirty="0">
                  <a:latin typeface="微软雅黑" panose="020B0503020204020204" pitchFamily="34" charset="-122"/>
                  <a:ea typeface="微软雅黑" panose="020B0503020204020204" pitchFamily="34" charset="-122"/>
                </a:rPr>
                <a:t>讲道德、有品行，这是共产党人的情趣修养</a:t>
              </a:r>
              <a:endParaRPr lang="zh-CN" altLang="en-US" sz="2400" dirty="0">
                <a:latin typeface="微软雅黑" panose="020B0503020204020204" pitchFamily="34" charset="-122"/>
                <a:ea typeface="微软雅黑" panose="020B0503020204020204" pitchFamily="34" charset="-122"/>
              </a:endParaRPr>
            </a:p>
          </p:txBody>
        </p:sp>
        <p:grpSp>
          <p:nvGrpSpPr>
            <p:cNvPr id="12" name="组合 11">
              <a:extLst>
                <a:ext uri="{FF2B5EF4-FFF2-40B4-BE49-F238E27FC236}">
                  <a16:creationId xmlns="" xmlns:a16="http://schemas.microsoft.com/office/drawing/2014/main" id="{9C22EEE5-DCBB-4303-9B54-CA0B80D6A0F8}"/>
                </a:ext>
              </a:extLst>
            </p:cNvPr>
            <p:cNvGrpSpPr/>
            <p:nvPr/>
          </p:nvGrpSpPr>
          <p:grpSpPr>
            <a:xfrm>
              <a:off x="1389792" y="1272435"/>
              <a:ext cx="624995" cy="624995"/>
              <a:chOff x="-1733888" y="2136280"/>
              <a:chExt cx="1878710" cy="1878710"/>
            </a:xfrm>
          </p:grpSpPr>
          <p:sp>
            <p:nvSpPr>
              <p:cNvPr id="13" name="Freeform 29">
                <a:extLst>
                  <a:ext uri="{FF2B5EF4-FFF2-40B4-BE49-F238E27FC236}">
                    <a16:creationId xmlns="" xmlns:a16="http://schemas.microsoft.com/office/drawing/2014/main" id="{2CE585D1-BDF7-422C-91EB-9A132A609303}"/>
                  </a:ext>
                </a:extLst>
              </p:cNvPr>
              <p:cNvSpPr/>
              <p:nvPr/>
            </p:nvSpPr>
            <p:spPr bwMode="auto">
              <a:xfrm>
                <a:off x="-1467229" y="2325710"/>
                <a:ext cx="1514854" cy="1353666"/>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60000"/>
              </a:solidFill>
              <a:ln>
                <a:noFill/>
              </a:ln>
              <a:extLst/>
            </p:spPr>
            <p:txBody>
              <a:bodyPr vert="horz" wrap="square" lIns="91440" tIns="45720" rIns="91440" bIns="45720" numCol="1" anchor="t" anchorCtr="0" compatLnSpc="1"/>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4" name="椭圆 13">
                <a:extLst>
                  <a:ext uri="{FF2B5EF4-FFF2-40B4-BE49-F238E27FC236}">
                    <a16:creationId xmlns="" xmlns:a16="http://schemas.microsoft.com/office/drawing/2014/main" id="{15B1F2CE-1D43-4AE2-9868-3746B9174AD5}"/>
                  </a:ext>
                </a:extLst>
              </p:cNvPr>
              <p:cNvSpPr/>
              <p:nvPr/>
            </p:nvSpPr>
            <p:spPr>
              <a:xfrm>
                <a:off x="-1733888" y="2136280"/>
                <a:ext cx="1878710" cy="1878710"/>
              </a:xfrm>
              <a:prstGeom prst="ellipse">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latin typeface="Calibri" panose="020F0502020204030204"/>
                  <a:ea typeface="微软雅黑" panose="020B0503020204020204" pitchFamily="34" charset="-122"/>
                  <a:cs typeface="+mn-cs"/>
                </a:endParaRPr>
              </a:p>
            </p:txBody>
          </p:sp>
        </p:grpSp>
      </p:grpSp>
      <p:grpSp>
        <p:nvGrpSpPr>
          <p:cNvPr id="15" name="组合 14">
            <a:extLst>
              <a:ext uri="{FF2B5EF4-FFF2-40B4-BE49-F238E27FC236}">
                <a16:creationId xmlns="" xmlns:a16="http://schemas.microsoft.com/office/drawing/2014/main" id="{FC5A04BA-352B-4E61-8F07-72E574A8A4CF}"/>
              </a:ext>
            </a:extLst>
          </p:cNvPr>
          <p:cNvGrpSpPr/>
          <p:nvPr/>
        </p:nvGrpSpPr>
        <p:grpSpPr>
          <a:xfrm>
            <a:off x="1833587" y="2443958"/>
            <a:ext cx="8713459" cy="626476"/>
            <a:chOff x="1156254" y="1957748"/>
            <a:chExt cx="8713459" cy="626476"/>
          </a:xfrm>
        </p:grpSpPr>
        <p:grpSp>
          <p:nvGrpSpPr>
            <p:cNvPr id="16" name="组 18">
              <a:extLst>
                <a:ext uri="{FF2B5EF4-FFF2-40B4-BE49-F238E27FC236}">
                  <a16:creationId xmlns="" xmlns:a16="http://schemas.microsoft.com/office/drawing/2014/main" id="{0D4705F7-7789-4810-B55E-9D87A3DACFB8}"/>
                </a:ext>
              </a:extLst>
            </p:cNvPr>
            <p:cNvGrpSpPr/>
            <p:nvPr/>
          </p:nvGrpSpPr>
          <p:grpSpPr>
            <a:xfrm>
              <a:off x="1156254" y="1959229"/>
              <a:ext cx="1874310" cy="624994"/>
              <a:chOff x="880750" y="821669"/>
              <a:chExt cx="1546555" cy="1008205"/>
            </a:xfrm>
          </p:grpSpPr>
          <p:sp>
            <p:nvSpPr>
              <p:cNvPr id="19" name="圆角矩形 18">
                <a:extLst>
                  <a:ext uri="{FF2B5EF4-FFF2-40B4-BE49-F238E27FC236}">
                    <a16:creationId xmlns="" xmlns:a16="http://schemas.microsoft.com/office/drawing/2014/main" id="{42D1719A-13F6-4AD6-B64C-9F2C7606C17B}"/>
                  </a:ext>
                </a:extLst>
              </p:cNvPr>
              <p:cNvSpPr/>
              <p:nvPr/>
            </p:nvSpPr>
            <p:spPr>
              <a:xfrm>
                <a:off x="880750" y="821669"/>
                <a:ext cx="1546555" cy="1008205"/>
              </a:xfrm>
              <a:prstGeom prst="roundRect">
                <a:avLst/>
              </a:prstGeom>
              <a:solidFill>
                <a:srgbClr val="CB0102"/>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latin typeface="微软雅黑" panose="020B0503020204020204" pitchFamily="34" charset="-122"/>
                  <a:ea typeface="微软雅黑" panose="020B0503020204020204" pitchFamily="34" charset="-122"/>
                </a:endParaRPr>
              </a:p>
            </p:txBody>
          </p:sp>
          <p:sp>
            <p:nvSpPr>
              <p:cNvPr id="20" name="文本框 19">
                <a:extLst>
                  <a:ext uri="{FF2B5EF4-FFF2-40B4-BE49-F238E27FC236}">
                    <a16:creationId xmlns="" xmlns:a16="http://schemas.microsoft.com/office/drawing/2014/main" id="{CCA942B6-E691-4DCD-8CA4-C80A85AE8C35}"/>
                  </a:ext>
                </a:extLst>
              </p:cNvPr>
              <p:cNvSpPr txBox="1"/>
              <p:nvPr/>
            </p:nvSpPr>
            <p:spPr>
              <a:xfrm>
                <a:off x="1247555" y="822105"/>
                <a:ext cx="829591" cy="943326"/>
              </a:xfrm>
              <a:prstGeom prst="rect">
                <a:avLst/>
              </a:prstGeom>
              <a:noFill/>
              <a:ln>
                <a:noFill/>
              </a:ln>
            </p:spPr>
            <p:txBody>
              <a:bodyPr wrap="none" rtlCol="0">
                <a:spAutoFit/>
              </a:bodyPr>
              <a:lstStyle/>
              <a:p>
                <a:pPr lvl="0" algn="ctr">
                  <a:defRPr/>
                </a:pPr>
                <a:r>
                  <a:rPr lang="zh-CN" altLang="en-US" sz="3200" b="1" dirty="0">
                    <a:solidFill>
                      <a:srgbClr val="FFFDFB"/>
                    </a:solidFill>
                    <a:latin typeface="微软雅黑" panose="020B0503020204020204" pitchFamily="34" charset="-122"/>
                    <a:ea typeface="微软雅黑" panose="020B0503020204020204" pitchFamily="34" charset="-122"/>
                  </a:rPr>
                  <a:t>阐释</a:t>
                </a:r>
              </a:p>
            </p:txBody>
          </p:sp>
        </p:grpSp>
        <p:sp>
          <p:nvSpPr>
            <p:cNvPr id="17" name="圆角矩形 29">
              <a:extLst>
                <a:ext uri="{FF2B5EF4-FFF2-40B4-BE49-F238E27FC236}">
                  <a16:creationId xmlns="" xmlns:a16="http://schemas.microsoft.com/office/drawing/2014/main" id="{2F79BE2D-00A7-46C9-9C1D-C12CCCFD79D1}"/>
                </a:ext>
              </a:extLst>
            </p:cNvPr>
            <p:cNvSpPr/>
            <p:nvPr/>
          </p:nvSpPr>
          <p:spPr>
            <a:xfrm>
              <a:off x="1186906" y="1959229"/>
              <a:ext cx="8682807" cy="624995"/>
            </a:xfrm>
            <a:prstGeom prst="roundRect">
              <a:avLst/>
            </a:prstGeom>
            <a:no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600" b="1" dirty="0">
                <a:latin typeface="微软雅黑" panose="020B0503020204020204" pitchFamily="34" charset="-122"/>
                <a:ea typeface="微软雅黑" panose="020B0503020204020204" pitchFamily="34" charset="-122"/>
              </a:endParaRPr>
            </a:p>
          </p:txBody>
        </p:sp>
        <p:sp>
          <p:nvSpPr>
            <p:cNvPr id="18" name="文本框 17">
              <a:extLst>
                <a:ext uri="{FF2B5EF4-FFF2-40B4-BE49-F238E27FC236}">
                  <a16:creationId xmlns="" xmlns:a16="http://schemas.microsoft.com/office/drawing/2014/main" id="{94A44AE6-0107-4CD4-9773-35C8B1DFA9DD}"/>
                </a:ext>
              </a:extLst>
            </p:cNvPr>
            <p:cNvSpPr txBox="1"/>
            <p:nvPr/>
          </p:nvSpPr>
          <p:spPr>
            <a:xfrm>
              <a:off x="3140881" y="1957748"/>
              <a:ext cx="6618514" cy="584775"/>
            </a:xfrm>
            <a:prstGeom prst="rect">
              <a:avLst/>
            </a:prstGeom>
            <a:noFill/>
            <a:ln>
              <a:noFill/>
            </a:ln>
          </p:spPr>
          <p:txBody>
            <a:bodyPr wrap="square" rtlCol="0" anchor="ctr">
              <a:spAutoFit/>
            </a:bodyPr>
            <a:lstStyle>
              <a:defPPr>
                <a:defRPr lang="zh-CN"/>
              </a:defPPr>
              <a:lvl1pPr algn="just">
                <a:spcAft>
                  <a:spcPts val="500"/>
                </a:spcAft>
                <a:defRPr sz="2800" b="1">
                  <a:solidFill>
                    <a:schemeClr val="accent1"/>
                  </a:solidFill>
                  <a:latin typeface="微软雅黑" panose="020B0503020204020204" pitchFamily="34" charset="-122"/>
                  <a:ea typeface="微软雅黑" panose="020B0503020204020204" pitchFamily="34" charset="-122"/>
                </a:defRPr>
              </a:lvl1pPr>
            </a:lstStyle>
            <a:p>
              <a:pPr lvl="0">
                <a:defRPr/>
              </a:pPr>
              <a:r>
                <a:rPr lang="zh-CN" altLang="en-US" sz="3200" dirty="0">
                  <a:solidFill>
                    <a:srgbClr val="DA0000"/>
                  </a:solidFill>
                </a:rPr>
                <a:t>讲奉献，有作为</a:t>
              </a:r>
              <a:r>
                <a:rPr lang="en-US" altLang="zh-CN" sz="3200" dirty="0">
                  <a:solidFill>
                    <a:srgbClr val="DA0000"/>
                  </a:solidFill>
                </a:rPr>
                <a:t>——</a:t>
              </a:r>
              <a:r>
                <a:rPr lang="zh-CN" altLang="en-US" sz="3200" dirty="0">
                  <a:solidFill>
                    <a:srgbClr val="DA0000"/>
                  </a:solidFill>
                </a:rPr>
                <a:t>增强本领</a:t>
              </a:r>
            </a:p>
          </p:txBody>
        </p:sp>
      </p:grpSp>
      <p:sp>
        <p:nvSpPr>
          <p:cNvPr id="21" name="矩形 20">
            <a:extLst>
              <a:ext uri="{FF2B5EF4-FFF2-40B4-BE49-F238E27FC236}">
                <a16:creationId xmlns="" xmlns:a16="http://schemas.microsoft.com/office/drawing/2014/main" id="{74E3B8D9-E11C-4A5D-A5FC-0537CF8618AB}"/>
              </a:ext>
            </a:extLst>
          </p:cNvPr>
          <p:cNvSpPr/>
          <p:nvPr/>
        </p:nvSpPr>
        <p:spPr>
          <a:xfrm>
            <a:off x="2874007" y="3293594"/>
            <a:ext cx="5757491" cy="3413563"/>
          </a:xfrm>
          <a:prstGeom prst="rect">
            <a:avLst/>
          </a:prstGeom>
          <a:ln>
            <a:noFill/>
          </a:ln>
        </p:spPr>
        <p:txBody>
          <a:bodyPr wrap="square">
            <a:spAutoFit/>
          </a:bodyPr>
          <a:lstStyle/>
          <a:p>
            <a:pPr algn="just">
              <a:lnSpc>
                <a:spcPct val="150000"/>
              </a:lnSpc>
              <a:spcBef>
                <a:spcPct val="0"/>
              </a:spcBef>
            </a:pPr>
            <a:r>
              <a:rPr lang="zh-CN" altLang="en-US" b="1" dirty="0">
                <a:latin typeface="Arial" panose="020B0604020202020204" pitchFamily="34" charset="0"/>
              </a:rPr>
              <a:t> </a:t>
            </a:r>
            <a:r>
              <a:rPr lang="zh-CN" altLang="en-US" dirty="0">
                <a:latin typeface="微软雅黑" panose="020B0503020204020204" pitchFamily="34" charset="-122"/>
                <a:ea typeface="微软雅黑" panose="020B0503020204020204" pitchFamily="34" charset="-122"/>
              </a:rPr>
              <a:t>在</a:t>
            </a:r>
            <a:r>
              <a:rPr lang="zh-CN" altLang="en-US" sz="2000" b="1" dirty="0">
                <a:solidFill>
                  <a:srgbClr val="E00000"/>
                </a:solidFill>
                <a:latin typeface="微软雅黑" panose="020B0503020204020204" pitchFamily="34" charset="-122"/>
                <a:ea typeface="微软雅黑" panose="020B0503020204020204" pitchFamily="34" charset="-122"/>
              </a:rPr>
              <a:t>增强本领</a:t>
            </a:r>
            <a:r>
              <a:rPr lang="zh-CN" altLang="en-US" dirty="0">
                <a:latin typeface="微软雅黑" panose="020B0503020204020204" pitchFamily="34" charset="-122"/>
                <a:ea typeface="微软雅黑" panose="020B0503020204020204" pitchFamily="34" charset="-122"/>
              </a:rPr>
              <a:t>方面，习近平总书记强调全党同志不论是新问题还是老问题，不论是长期存在的老问题还是改变了表现形式的老问题，要认识好、解决好，</a:t>
            </a:r>
            <a:r>
              <a:rPr lang="zh-CN" altLang="en-US" b="1" dirty="0">
                <a:solidFill>
                  <a:srgbClr val="E00000"/>
                </a:solidFill>
                <a:latin typeface="微软雅黑" panose="020B0503020204020204" pitchFamily="34" charset="-122"/>
                <a:ea typeface="微软雅黑" panose="020B0503020204020204" pitchFamily="34" charset="-122"/>
              </a:rPr>
              <a:t>唯一的途径就是增强自己的本领</a:t>
            </a:r>
            <a:r>
              <a:rPr lang="zh-CN" altLang="en-US" dirty="0">
                <a:latin typeface="微软雅黑" panose="020B0503020204020204" pitchFamily="34" charset="-122"/>
                <a:ea typeface="微软雅黑" panose="020B0503020204020204" pitchFamily="34" charset="-122"/>
              </a:rPr>
              <a:t>，强调全党同志特别是各级领导干部，都要有本领不够的危机感，都要努力增强本领，都要一刻不停地增强本领。只有全党本领不断增强了，“两个一百年”的奋斗目标才能实现，中华民族伟大复兴的中国梦才能梦想成真。</a:t>
            </a:r>
          </a:p>
        </p:txBody>
      </p:sp>
    </p:spTree>
    <p:extLst>
      <p:ext uri="{BB962C8B-B14F-4D97-AF65-F5344CB8AC3E}">
        <p14:creationId xmlns:p14="http://schemas.microsoft.com/office/powerpoint/2010/main" val="603748425"/>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sp>
        <p:nvSpPr>
          <p:cNvPr id="9" name="矩形 8">
            <a:extLst>
              <a:ext uri="{FF2B5EF4-FFF2-40B4-BE49-F238E27FC236}">
                <a16:creationId xmlns="" xmlns:a16="http://schemas.microsoft.com/office/drawing/2014/main" id="{9DE019F7-1303-490E-83AD-6E289B06C992}"/>
              </a:ext>
            </a:extLst>
          </p:cNvPr>
          <p:cNvSpPr>
            <a:spLocks noChangeArrowheads="1"/>
          </p:cNvSpPr>
          <p:nvPr/>
        </p:nvSpPr>
        <p:spPr bwMode="auto">
          <a:xfrm>
            <a:off x="2810232" y="2094070"/>
            <a:ext cx="71609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Calibri" panose="020F0502020204030204" pitchFamily="34" charset="0"/>
                <a:ea typeface="宋体" panose="02010600030101010101" pitchFamily="2" charset="-122"/>
              </a:defRPr>
            </a:lvl1pPr>
            <a:lvl2pPr marL="742950" indent="-285750" eaLnBrk="0" hangingPunct="0">
              <a:spcBef>
                <a:spcPct val="20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2pPr>
            <a:lvl3pPr marL="1143000" indent="-228600" eaLnBrk="0" hangingPunct="0">
              <a:spcBef>
                <a:spcPct val="200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3pPr>
            <a:lvl4pPr marL="16002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4pPr>
            <a:lvl5pPr marL="2057400" indent="-228600" eaLnBrk="0" hangingPunct="0">
              <a:spcBef>
                <a:spcPct val="200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9pPr>
          </a:lstStyle>
          <a:p>
            <a:pPr eaLnBrk="1" hangingPunct="1">
              <a:spcBef>
                <a:spcPct val="0"/>
              </a:spcBef>
              <a:buFontTx/>
              <a:buNone/>
            </a:pPr>
            <a:r>
              <a:rPr lang="zh-CN" altLang="en-US" b="1" dirty="0">
                <a:solidFill>
                  <a:prstClr val="black"/>
                </a:solidFill>
                <a:latin typeface="微软雅黑" panose="020B0503020204020204" pitchFamily="34" charset="-122"/>
                <a:ea typeface="微软雅黑" panose="020B0503020204020204" pitchFamily="34" charset="-122"/>
              </a:rPr>
              <a:t>倡议“</a:t>
            </a:r>
            <a:r>
              <a:rPr lang="zh-CN" altLang="en-US" b="1" dirty="0">
                <a:solidFill>
                  <a:srgbClr val="C60000"/>
                </a:solidFill>
                <a:latin typeface="微软雅黑" panose="020B0503020204020204" pitchFamily="34" charset="-122"/>
                <a:ea typeface="微软雅黑" panose="020B0503020204020204" pitchFamily="34" charset="-122"/>
              </a:rPr>
              <a:t>三个自觉做到</a:t>
            </a:r>
            <a:r>
              <a:rPr lang="zh-CN" altLang="en-US" b="1" dirty="0">
                <a:solidFill>
                  <a:prstClr val="black"/>
                </a:solidFill>
                <a:latin typeface="微软雅黑" panose="020B0503020204020204" pitchFamily="34" charset="-122"/>
                <a:ea typeface="微软雅黑" panose="020B0503020204020204" pitchFamily="34" charset="-122"/>
              </a:rPr>
              <a:t>”，同大家共勉：</a:t>
            </a:r>
          </a:p>
        </p:txBody>
      </p:sp>
      <p:sp>
        <p:nvSpPr>
          <p:cNvPr id="11" name="圆角矩形 13">
            <a:extLst>
              <a:ext uri="{FF2B5EF4-FFF2-40B4-BE49-F238E27FC236}">
                <a16:creationId xmlns="" xmlns:a16="http://schemas.microsoft.com/office/drawing/2014/main" id="{0C246350-2BFD-4632-813D-E847FFAD162B}"/>
              </a:ext>
            </a:extLst>
          </p:cNvPr>
          <p:cNvSpPr/>
          <p:nvPr/>
        </p:nvSpPr>
        <p:spPr>
          <a:xfrm>
            <a:off x="2980402" y="3283804"/>
            <a:ext cx="2113642" cy="512891"/>
          </a:xfrm>
          <a:prstGeom prst="roundRect">
            <a:avLst/>
          </a:prstGeom>
          <a:solidFill>
            <a:srgbClr val="C60000"/>
          </a:solidFill>
        </p:spPr>
        <p:txBody>
          <a:bodyPr wrap="none" anchor="ctr">
            <a:noAutofit/>
          </a:bodyPr>
          <a:lstStyle/>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自觉做到</a:t>
            </a:r>
          </a:p>
        </p:txBody>
      </p:sp>
      <p:sp>
        <p:nvSpPr>
          <p:cNvPr id="12" name="圆角矩形 14">
            <a:extLst>
              <a:ext uri="{FF2B5EF4-FFF2-40B4-BE49-F238E27FC236}">
                <a16:creationId xmlns="" xmlns:a16="http://schemas.microsoft.com/office/drawing/2014/main" id="{9CE1DAE4-02AF-4305-89E2-535A4B71461F}"/>
              </a:ext>
            </a:extLst>
          </p:cNvPr>
          <p:cNvSpPr/>
          <p:nvPr/>
        </p:nvSpPr>
        <p:spPr>
          <a:xfrm>
            <a:off x="2980401" y="4237303"/>
            <a:ext cx="2113643" cy="512890"/>
          </a:xfrm>
          <a:prstGeom prst="roundRect">
            <a:avLst/>
          </a:prstGeom>
          <a:solidFill>
            <a:srgbClr val="C60000"/>
          </a:solidFill>
        </p:spPr>
        <p:txBody>
          <a:bodyPr wrap="none" anchor="ctr">
            <a:noAutofit/>
          </a:bodyPr>
          <a:lstStyle/>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自觉做到</a:t>
            </a:r>
          </a:p>
        </p:txBody>
      </p:sp>
      <p:sp>
        <p:nvSpPr>
          <p:cNvPr id="13" name="圆角矩形 15">
            <a:extLst>
              <a:ext uri="{FF2B5EF4-FFF2-40B4-BE49-F238E27FC236}">
                <a16:creationId xmlns="" xmlns:a16="http://schemas.microsoft.com/office/drawing/2014/main" id="{07B60BDA-8F8E-40F2-B8E5-9FDF69592F99}"/>
              </a:ext>
            </a:extLst>
          </p:cNvPr>
          <p:cNvSpPr/>
          <p:nvPr/>
        </p:nvSpPr>
        <p:spPr>
          <a:xfrm>
            <a:off x="2980401" y="5219177"/>
            <a:ext cx="2113642" cy="503177"/>
          </a:xfrm>
          <a:prstGeom prst="roundRect">
            <a:avLst/>
          </a:prstGeom>
          <a:solidFill>
            <a:srgbClr val="C60000"/>
          </a:solidFill>
        </p:spPr>
        <p:txBody>
          <a:bodyPr wrap="none" anchor="ctr">
            <a:noAutofit/>
          </a:bodyPr>
          <a:lstStyle/>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自觉做到</a:t>
            </a:r>
          </a:p>
        </p:txBody>
      </p:sp>
      <p:sp>
        <p:nvSpPr>
          <p:cNvPr id="14" name="矩形 13">
            <a:extLst>
              <a:ext uri="{FF2B5EF4-FFF2-40B4-BE49-F238E27FC236}">
                <a16:creationId xmlns="" xmlns:a16="http://schemas.microsoft.com/office/drawing/2014/main" id="{94E35B60-4506-4793-BD5D-E415DC28C918}"/>
              </a:ext>
            </a:extLst>
          </p:cNvPr>
          <p:cNvSpPr/>
          <p:nvPr/>
        </p:nvSpPr>
        <p:spPr>
          <a:xfrm>
            <a:off x="5094045" y="4129951"/>
            <a:ext cx="4885500" cy="662554"/>
          </a:xfrm>
          <a:prstGeom prst="rect">
            <a:avLst/>
          </a:prstGeom>
          <a:noFill/>
        </p:spPr>
        <p:txBody>
          <a:bodyPr wrap="square" rtlCol="0">
            <a:spAutoFit/>
          </a:bodyPr>
          <a:lstStyle/>
          <a:p>
            <a:pPr>
              <a:lnSpc>
                <a:spcPct val="150000"/>
              </a:lnSpc>
              <a:spcAft>
                <a:spcPts val="500"/>
              </a:spcAft>
            </a:pPr>
            <a:r>
              <a:rPr lang="zh-CN" altLang="en-US" sz="2800" b="1" dirty="0">
                <a:solidFill>
                  <a:srgbClr val="C60000"/>
                </a:solidFill>
                <a:latin typeface="微软雅黑" panose="020B0503020204020204" pitchFamily="34" charset="-122"/>
                <a:ea typeface="微软雅黑" panose="020B0503020204020204" pitchFamily="34" charset="-122"/>
              </a:rPr>
              <a:t>“坚持学习，坚定信念”</a:t>
            </a:r>
          </a:p>
        </p:txBody>
      </p:sp>
      <p:sp>
        <p:nvSpPr>
          <p:cNvPr id="15" name="矩形 14">
            <a:extLst>
              <a:ext uri="{FF2B5EF4-FFF2-40B4-BE49-F238E27FC236}">
                <a16:creationId xmlns="" xmlns:a16="http://schemas.microsoft.com/office/drawing/2014/main" id="{125829FE-9B12-45C5-AF9B-343F53F784C1}"/>
              </a:ext>
            </a:extLst>
          </p:cNvPr>
          <p:cNvSpPr/>
          <p:nvPr/>
        </p:nvSpPr>
        <p:spPr>
          <a:xfrm>
            <a:off x="5094043" y="3134141"/>
            <a:ext cx="5029201" cy="662554"/>
          </a:xfrm>
          <a:prstGeom prst="rect">
            <a:avLst/>
          </a:prstGeom>
          <a:noFill/>
        </p:spPr>
        <p:txBody>
          <a:bodyPr wrap="square" rtlCol="0">
            <a:spAutoFit/>
          </a:bodyPr>
          <a:lstStyle/>
          <a:p>
            <a:pPr>
              <a:lnSpc>
                <a:spcPct val="150000"/>
              </a:lnSpc>
              <a:spcAft>
                <a:spcPts val="500"/>
              </a:spcAft>
            </a:pPr>
            <a:r>
              <a:rPr lang="zh-CN" altLang="en-US" sz="2800" b="1" dirty="0">
                <a:solidFill>
                  <a:srgbClr val="C60000"/>
                </a:solidFill>
                <a:latin typeface="微软雅黑" panose="020B0503020204020204" pitchFamily="34" charset="-122"/>
                <a:ea typeface="微软雅黑" panose="020B0503020204020204" pitchFamily="34" charset="-122"/>
              </a:rPr>
              <a:t>“干净做人，一身正气”</a:t>
            </a:r>
          </a:p>
        </p:txBody>
      </p:sp>
      <p:sp>
        <p:nvSpPr>
          <p:cNvPr id="16" name="矩形 15">
            <a:extLst>
              <a:ext uri="{FF2B5EF4-FFF2-40B4-BE49-F238E27FC236}">
                <a16:creationId xmlns="" xmlns:a16="http://schemas.microsoft.com/office/drawing/2014/main" id="{63BAF403-DD7E-4E0B-A4F9-83F337FC61D0}"/>
              </a:ext>
            </a:extLst>
          </p:cNvPr>
          <p:cNvSpPr/>
          <p:nvPr/>
        </p:nvSpPr>
        <p:spPr>
          <a:xfrm>
            <a:off x="5094043" y="5222305"/>
            <a:ext cx="4764341" cy="523220"/>
          </a:xfrm>
          <a:prstGeom prst="rect">
            <a:avLst/>
          </a:prstGeom>
        </p:spPr>
        <p:txBody>
          <a:bodyPr wrap="square">
            <a:spAutoFit/>
          </a:bodyPr>
          <a:lstStyle/>
          <a:p>
            <a:pPr>
              <a:spcBef>
                <a:spcPct val="0"/>
              </a:spcBef>
            </a:pPr>
            <a:r>
              <a:rPr lang="zh-CN" altLang="en-US" sz="2800" b="1" dirty="0">
                <a:solidFill>
                  <a:srgbClr val="C60000"/>
                </a:solidFill>
                <a:latin typeface="微软雅黑" panose="020B0503020204020204" pitchFamily="34" charset="-122"/>
                <a:ea typeface="微软雅黑" panose="020B0503020204020204" pitchFamily="34" charset="-122"/>
              </a:rPr>
              <a:t>“知行统一，彰显忠诚”</a:t>
            </a:r>
          </a:p>
        </p:txBody>
      </p:sp>
    </p:spTree>
    <p:extLst>
      <p:ext uri="{BB962C8B-B14F-4D97-AF65-F5344CB8AC3E}">
        <p14:creationId xmlns:p14="http://schemas.microsoft.com/office/powerpoint/2010/main" val="1902745334"/>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animEffect transition="in" filter="fade">
                                      <p:cBhvr>
                                        <p:cTn id="13" dur="500"/>
                                        <p:tgtEl>
                                          <p:spTgt spid="11"/>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350"/>
                                        <p:tgtEl>
                                          <p:spTgt spid="15"/>
                                        </p:tgtEl>
                                      </p:cBhvr>
                                    </p:animEffect>
                                  </p:childTnLst>
                                </p:cTn>
                              </p:par>
                            </p:childTnLst>
                          </p:cTn>
                        </p:par>
                        <p:par>
                          <p:cTn id="18" fill="hold">
                            <p:stCondLst>
                              <p:cond delay="1350"/>
                            </p:stCondLst>
                            <p:childTnLst>
                              <p:par>
                                <p:cTn id="19" presetID="53" presetClass="entr" presetSubtype="16"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 calcmode="lin" valueType="num">
                                      <p:cBhvr>
                                        <p:cTn id="21" dur="500" fill="hold"/>
                                        <p:tgtEl>
                                          <p:spTgt spid="12"/>
                                        </p:tgtEl>
                                        <p:attrNameLst>
                                          <p:attrName>ppt_w</p:attrName>
                                        </p:attrNameLst>
                                      </p:cBhvr>
                                      <p:tavLst>
                                        <p:tav tm="0">
                                          <p:val>
                                            <p:fltVal val="0"/>
                                          </p:val>
                                        </p:tav>
                                        <p:tav tm="100000">
                                          <p:val>
                                            <p:strVal val="#ppt_w"/>
                                          </p:val>
                                        </p:tav>
                                      </p:tavLst>
                                    </p:anim>
                                    <p:anim calcmode="lin" valueType="num">
                                      <p:cBhvr>
                                        <p:cTn id="22" dur="500" fill="hold"/>
                                        <p:tgtEl>
                                          <p:spTgt spid="12"/>
                                        </p:tgtEl>
                                        <p:attrNameLst>
                                          <p:attrName>ppt_h</p:attrName>
                                        </p:attrNameLst>
                                      </p:cBhvr>
                                      <p:tavLst>
                                        <p:tav tm="0">
                                          <p:val>
                                            <p:fltVal val="0"/>
                                          </p:val>
                                        </p:tav>
                                        <p:tav tm="100000">
                                          <p:val>
                                            <p:strVal val="#ppt_h"/>
                                          </p:val>
                                        </p:tav>
                                      </p:tavLst>
                                    </p:anim>
                                    <p:animEffect transition="in" filter="fade">
                                      <p:cBhvr>
                                        <p:cTn id="23" dur="500"/>
                                        <p:tgtEl>
                                          <p:spTgt spid="12"/>
                                        </p:tgtEl>
                                      </p:cBhvr>
                                    </p:animEffect>
                                  </p:childTnLst>
                                </p:cTn>
                              </p:par>
                            </p:childTnLst>
                          </p:cTn>
                        </p:par>
                        <p:par>
                          <p:cTn id="24" fill="hold">
                            <p:stCondLst>
                              <p:cond delay="1850"/>
                            </p:stCondLst>
                            <p:childTnLst>
                              <p:par>
                                <p:cTn id="25" presetID="22" presetClass="entr" presetSubtype="8"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350"/>
                                        <p:tgtEl>
                                          <p:spTgt spid="14"/>
                                        </p:tgtEl>
                                      </p:cBhvr>
                                    </p:animEffect>
                                  </p:childTnLst>
                                </p:cTn>
                              </p:par>
                            </p:childTnLst>
                          </p:cTn>
                        </p:par>
                        <p:par>
                          <p:cTn id="28" fill="hold">
                            <p:stCondLst>
                              <p:cond delay="2200"/>
                            </p:stCondLst>
                            <p:childTnLst>
                              <p:par>
                                <p:cTn id="29" presetID="53" presetClass="entr" presetSubtype="16"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p:cTn id="31" dur="500" fill="hold"/>
                                        <p:tgtEl>
                                          <p:spTgt spid="13"/>
                                        </p:tgtEl>
                                        <p:attrNameLst>
                                          <p:attrName>ppt_w</p:attrName>
                                        </p:attrNameLst>
                                      </p:cBhvr>
                                      <p:tavLst>
                                        <p:tav tm="0">
                                          <p:val>
                                            <p:fltVal val="0"/>
                                          </p:val>
                                        </p:tav>
                                        <p:tav tm="100000">
                                          <p:val>
                                            <p:strVal val="#ppt_w"/>
                                          </p:val>
                                        </p:tav>
                                      </p:tavLst>
                                    </p:anim>
                                    <p:anim calcmode="lin" valueType="num">
                                      <p:cBhvr>
                                        <p:cTn id="32" dur="500" fill="hold"/>
                                        <p:tgtEl>
                                          <p:spTgt spid="13"/>
                                        </p:tgtEl>
                                        <p:attrNameLst>
                                          <p:attrName>ppt_h</p:attrName>
                                        </p:attrNameLst>
                                      </p:cBhvr>
                                      <p:tavLst>
                                        <p:tav tm="0">
                                          <p:val>
                                            <p:fltVal val="0"/>
                                          </p:val>
                                        </p:tav>
                                        <p:tav tm="100000">
                                          <p:val>
                                            <p:strVal val="#ppt_h"/>
                                          </p:val>
                                        </p:tav>
                                      </p:tavLst>
                                    </p:anim>
                                    <p:animEffect transition="in" filter="fade">
                                      <p:cBhvr>
                                        <p:cTn id="33" dur="500"/>
                                        <p:tgtEl>
                                          <p:spTgt spid="13"/>
                                        </p:tgtEl>
                                      </p:cBhvr>
                                    </p:animEffect>
                                  </p:childTnLst>
                                </p:cTn>
                              </p:par>
                            </p:childTnLst>
                          </p:cTn>
                        </p:par>
                        <p:par>
                          <p:cTn id="34" fill="hold">
                            <p:stCondLst>
                              <p:cond delay="270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3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animBg="1"/>
      <p:bldP spid="12" grpId="0" animBg="1"/>
      <p:bldP spid="13" grpId="0" animBg="1"/>
      <p:bldP spid="14" grpId="0"/>
      <p:bldP spid="15"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sp>
        <p:nvSpPr>
          <p:cNvPr id="9" name="圆角矩形 13">
            <a:extLst>
              <a:ext uri="{FF2B5EF4-FFF2-40B4-BE49-F238E27FC236}">
                <a16:creationId xmlns="" xmlns:a16="http://schemas.microsoft.com/office/drawing/2014/main" id="{FF25AB5D-684C-4EB9-93A6-DDA85B574B8A}"/>
              </a:ext>
            </a:extLst>
          </p:cNvPr>
          <p:cNvSpPr/>
          <p:nvPr/>
        </p:nvSpPr>
        <p:spPr>
          <a:xfrm>
            <a:off x="2959098" y="1957611"/>
            <a:ext cx="2113642" cy="512891"/>
          </a:xfrm>
          <a:prstGeom prst="roundRect">
            <a:avLst/>
          </a:prstGeom>
          <a:solidFill>
            <a:srgbClr val="C60000"/>
          </a:solidFill>
          <a:ln>
            <a:noFill/>
          </a:ln>
        </p:spPr>
        <p:txBody>
          <a:bodyPr wrap="none" anchor="ctr">
            <a:noAutofit/>
          </a:bodyPr>
          <a:lstStyle/>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自觉做到</a:t>
            </a:r>
          </a:p>
        </p:txBody>
      </p:sp>
      <p:sp>
        <p:nvSpPr>
          <p:cNvPr id="11" name="矩形 10">
            <a:extLst>
              <a:ext uri="{FF2B5EF4-FFF2-40B4-BE49-F238E27FC236}">
                <a16:creationId xmlns="" xmlns:a16="http://schemas.microsoft.com/office/drawing/2014/main" id="{98A87359-8024-4171-BB13-6E17D3C5454D}"/>
              </a:ext>
            </a:extLst>
          </p:cNvPr>
          <p:cNvSpPr/>
          <p:nvPr/>
        </p:nvSpPr>
        <p:spPr>
          <a:xfrm>
            <a:off x="5072740" y="1807948"/>
            <a:ext cx="5029201" cy="662554"/>
          </a:xfrm>
          <a:prstGeom prst="rect">
            <a:avLst/>
          </a:prstGeom>
          <a:noFill/>
          <a:ln>
            <a:noFill/>
          </a:ln>
        </p:spPr>
        <p:txBody>
          <a:bodyPr wrap="square" rtlCol="0">
            <a:spAutoFit/>
          </a:bodyPr>
          <a:lstStyle/>
          <a:p>
            <a:pPr>
              <a:lnSpc>
                <a:spcPct val="150000"/>
              </a:lnSpc>
              <a:spcAft>
                <a:spcPts val="500"/>
              </a:spcAft>
            </a:pPr>
            <a:r>
              <a:rPr lang="zh-CN" altLang="en-US" sz="2800" b="1" dirty="0">
                <a:solidFill>
                  <a:srgbClr val="C60000"/>
                </a:solidFill>
                <a:latin typeface="微软雅黑" panose="020B0503020204020204" pitchFamily="34" charset="-122"/>
                <a:ea typeface="微软雅黑" panose="020B0503020204020204" pitchFamily="34" charset="-122"/>
              </a:rPr>
              <a:t>“干净做人，一身正气”</a:t>
            </a:r>
          </a:p>
        </p:txBody>
      </p:sp>
      <p:sp>
        <p:nvSpPr>
          <p:cNvPr id="12" name="圆角矩形 7">
            <a:extLst>
              <a:ext uri="{FF2B5EF4-FFF2-40B4-BE49-F238E27FC236}">
                <a16:creationId xmlns="" xmlns:a16="http://schemas.microsoft.com/office/drawing/2014/main" id="{0FC8B0EB-6DB9-4C77-89AF-DF1CFB17BD53}"/>
              </a:ext>
            </a:extLst>
          </p:cNvPr>
          <p:cNvSpPr/>
          <p:nvPr/>
        </p:nvSpPr>
        <p:spPr>
          <a:xfrm>
            <a:off x="4701734" y="2792884"/>
            <a:ext cx="6894021" cy="3736671"/>
          </a:xfrm>
          <a:prstGeom prst="roundRect">
            <a:avLst>
              <a:gd name="adj" fmla="val 9812"/>
            </a:avLst>
          </a:prstGeom>
          <a:noFill/>
          <a:ln w="9525" cap="flat" cmpd="sng" algn="ctr">
            <a:noFill/>
            <a:prstDash val="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3" name="矩形 12">
            <a:extLst>
              <a:ext uri="{FF2B5EF4-FFF2-40B4-BE49-F238E27FC236}">
                <a16:creationId xmlns="" xmlns:a16="http://schemas.microsoft.com/office/drawing/2014/main" id="{2A273269-EB4F-4502-A6A7-436A7225A05F}"/>
              </a:ext>
            </a:extLst>
          </p:cNvPr>
          <p:cNvSpPr/>
          <p:nvPr/>
        </p:nvSpPr>
        <p:spPr>
          <a:xfrm>
            <a:off x="2612777" y="2998666"/>
            <a:ext cx="6605133" cy="2536400"/>
          </a:xfrm>
          <a:prstGeom prst="rect">
            <a:avLst/>
          </a:prstGeom>
          <a:ln>
            <a:noFill/>
          </a:ln>
        </p:spPr>
        <p:txBody>
          <a:bodyPr wrap="square">
            <a:spAutoFit/>
          </a:bodyPr>
          <a:lstStyle/>
          <a:p>
            <a:pPr>
              <a:lnSpc>
                <a:spcPct val="150000"/>
              </a:lnSpc>
            </a:pPr>
            <a:r>
              <a:rPr lang="zh-CN" altLang="en-US" dirty="0">
                <a:solidFill>
                  <a:prstClr val="black"/>
                </a:solidFill>
                <a:latin typeface="微软雅黑" panose="020B0503020204020204" pitchFamily="34" charset="-122"/>
                <a:ea typeface="微软雅黑" panose="020B0503020204020204" pitchFamily="34" charset="-122"/>
              </a:rPr>
              <a:t>一个私字当头、心怀鬼胎、利欲熏心，入党动机就不纯的人，何来浩然正气？何谈对党忠诚？</a:t>
            </a:r>
            <a:endParaRPr lang="en-US" altLang="zh-CN" dirty="0">
              <a:solidFill>
                <a:prstClr val="black"/>
              </a:solidFill>
              <a:latin typeface="微软雅黑" panose="020B0503020204020204" pitchFamily="34" charset="-122"/>
              <a:ea typeface="微软雅黑" panose="020B0503020204020204" pitchFamily="34" charset="-122"/>
            </a:endParaRPr>
          </a:p>
          <a:p>
            <a:pPr>
              <a:lnSpc>
                <a:spcPct val="150000"/>
              </a:lnSpc>
            </a:pPr>
            <a:r>
              <a:rPr lang="zh-CN" altLang="en-US" dirty="0">
                <a:solidFill>
                  <a:prstClr val="black"/>
                </a:solidFill>
                <a:latin typeface="微软雅黑" panose="020B0503020204020204" pitchFamily="34" charset="-122"/>
                <a:ea typeface="微软雅黑" panose="020B0503020204020204" pitchFamily="34" charset="-122"/>
              </a:rPr>
              <a:t>个人干净的人才有一身正气，浩然正气之人才能敢于担当。只有这样的人，才会在工作中敢于坚持原则，在大是大非面前敢于亮剑，在矛盾和危机面前敢于挺身而出，在歪风邪气面前敢于斗争，在失误和错误面前勇于担责。</a:t>
            </a:r>
          </a:p>
        </p:txBody>
      </p:sp>
      <p:sp>
        <p:nvSpPr>
          <p:cNvPr id="14" name="矩形 13">
            <a:extLst>
              <a:ext uri="{FF2B5EF4-FFF2-40B4-BE49-F238E27FC236}">
                <a16:creationId xmlns="" xmlns:a16="http://schemas.microsoft.com/office/drawing/2014/main" id="{F593421F-BAED-42F2-BE96-A9EE430ADE5C}"/>
              </a:ext>
            </a:extLst>
          </p:cNvPr>
          <p:cNvSpPr/>
          <p:nvPr/>
        </p:nvSpPr>
        <p:spPr>
          <a:xfrm>
            <a:off x="2745244" y="5857448"/>
            <a:ext cx="6340197" cy="400110"/>
          </a:xfrm>
          <a:prstGeom prst="rect">
            <a:avLst/>
          </a:prstGeom>
          <a:ln>
            <a:noFill/>
          </a:ln>
        </p:spPr>
        <p:txBody>
          <a:bodyPr wrap="none">
            <a:spAutoFit/>
          </a:bodyPr>
          <a:lstStyle/>
          <a:p>
            <a:r>
              <a:rPr lang="zh-CN" altLang="en-US" sz="2000" b="1" dirty="0">
                <a:solidFill>
                  <a:srgbClr val="E00000"/>
                </a:solidFill>
                <a:latin typeface="微软雅黑" panose="020B0503020204020204" pitchFamily="34" charset="-122"/>
                <a:ea typeface="微软雅黑" panose="020B0503020204020204" pitchFamily="34" charset="-122"/>
              </a:rPr>
              <a:t>在歪风邪气面前敢于斗争，在失误和错误面前勇于担责</a:t>
            </a:r>
            <a:endParaRPr lang="zh-CN" altLang="en-US" sz="2000" b="1" dirty="0">
              <a:solidFill>
                <a:srgbClr val="E00000"/>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538738166"/>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350"/>
                                        <p:tgtEl>
                                          <p:spTgt spid="11"/>
                                        </p:tgtEl>
                                      </p:cBhvr>
                                    </p:animEffect>
                                  </p:childTnLst>
                                </p:cTn>
                              </p:par>
                            </p:childTnLst>
                          </p:cTn>
                        </p:par>
                        <p:par>
                          <p:cTn id="14" fill="hold">
                            <p:stCondLst>
                              <p:cond delay="850"/>
                            </p:stCondLst>
                            <p:childTnLst>
                              <p:par>
                                <p:cTn id="15" presetID="10" presetClass="entr" presetSubtype="0" fill="hold" grpId="0" nodeType="afterEffect" nodePh="1">
                                  <p:stCondLst>
                                    <p:cond delay="0"/>
                                  </p:stCondLst>
                                  <p:endCondLst>
                                    <p:cond evt="begin" delay="0">
                                      <p:tn val="15"/>
                                    </p:cond>
                                  </p:end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P spid="13"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1847" y="2255588"/>
            <a:ext cx="5788306" cy="5788306"/>
          </a:xfrm>
          <a:custGeom>
            <a:avLst/>
            <a:gdLst>
              <a:gd name="connsiteX0" fmla="*/ 0 w 6766475"/>
              <a:gd name="connsiteY0" fmla="*/ 0 h 2542875"/>
              <a:gd name="connsiteX1" fmla="*/ 6766475 w 6766475"/>
              <a:gd name="connsiteY1" fmla="*/ 0 h 2542875"/>
              <a:gd name="connsiteX2" fmla="*/ 6766475 w 6766475"/>
              <a:gd name="connsiteY2" fmla="*/ 2542875 h 2542875"/>
              <a:gd name="connsiteX3" fmla="*/ 0 w 6766475"/>
              <a:gd name="connsiteY3" fmla="*/ 2542875 h 2542875"/>
            </a:gdLst>
            <a:ahLst/>
            <a:cxnLst>
              <a:cxn ang="0">
                <a:pos x="connsiteX0" y="connsiteY0"/>
              </a:cxn>
              <a:cxn ang="0">
                <a:pos x="connsiteX1" y="connsiteY1"/>
              </a:cxn>
              <a:cxn ang="0">
                <a:pos x="connsiteX2" y="connsiteY2"/>
              </a:cxn>
              <a:cxn ang="0">
                <a:pos x="connsiteX3" y="connsiteY3"/>
              </a:cxn>
            </a:cxnLst>
            <a:rect l="l" t="t" r="r" b="b"/>
            <a:pathLst>
              <a:path w="6766475" h="2542875">
                <a:moveTo>
                  <a:pt x="0" y="0"/>
                </a:moveTo>
                <a:lnTo>
                  <a:pt x="6766475" y="0"/>
                </a:lnTo>
                <a:lnTo>
                  <a:pt x="6766475" y="2542875"/>
                </a:lnTo>
                <a:lnTo>
                  <a:pt x="0" y="2542875"/>
                </a:lnTo>
                <a:close/>
              </a:path>
            </a:pathLst>
          </a:custGeom>
        </p:spPr>
      </p:pic>
      <p:pic>
        <p:nvPicPr>
          <p:cNvPr id="14" name="图片 13"/>
          <p:cNvPicPr>
            <a:picLocks noChangeAspect="1"/>
          </p:cNvPicPr>
          <p:nvPr/>
        </p:nvPicPr>
        <p:blipFill rotWithShape="1">
          <a:blip r:embed="rId4">
            <a:extLst>
              <a:ext uri="{28A0092B-C50C-407E-A947-70E740481C1C}">
                <a14:useLocalDpi xmlns:a14="http://schemas.microsoft.com/office/drawing/2010/main" val="0"/>
              </a:ext>
            </a:extLst>
          </a:blip>
          <a:srcRect t="66448" b="550"/>
          <a:stretch/>
        </p:blipFill>
        <p:spPr>
          <a:xfrm>
            <a:off x="0" y="4752307"/>
            <a:ext cx="12192000" cy="2009105"/>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6342" y="3705578"/>
            <a:ext cx="1725743" cy="1999186"/>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15944" y="3810967"/>
            <a:ext cx="1945484" cy="1597666"/>
          </a:xfrm>
          <a:prstGeom prst="rect">
            <a:avLst/>
          </a:prstGeom>
        </p:spPr>
      </p:pic>
      <p:pic>
        <p:nvPicPr>
          <p:cNvPr id="12" name="图片 11"/>
          <p:cNvPicPr>
            <a:picLocks noChangeAspect="1"/>
          </p:cNvPicPr>
          <p:nvPr/>
        </p:nvPicPr>
        <p:blipFill rotWithShape="1">
          <a:blip r:embed="rId7">
            <a:extLst>
              <a:ext uri="{28A0092B-C50C-407E-A947-70E740481C1C}">
                <a14:useLocalDpi xmlns:a14="http://schemas.microsoft.com/office/drawing/2010/main" val="0"/>
              </a:ext>
            </a:extLst>
          </a:blip>
          <a:srcRect t="63063" r="53838" b="3300"/>
          <a:stretch/>
        </p:blipFill>
        <p:spPr>
          <a:xfrm flipH="1">
            <a:off x="6563932" y="4518343"/>
            <a:ext cx="5628068" cy="2047741"/>
          </a:xfrm>
          <a:prstGeom prst="rect">
            <a:avLst/>
          </a:prstGeom>
        </p:spPr>
      </p:pic>
      <p:pic>
        <p:nvPicPr>
          <p:cNvPr id="13" name="图片 12"/>
          <p:cNvPicPr>
            <a:picLocks noChangeAspect="1"/>
          </p:cNvPicPr>
          <p:nvPr/>
        </p:nvPicPr>
        <p:blipFill rotWithShape="1">
          <a:blip r:embed="rId7">
            <a:extLst>
              <a:ext uri="{28A0092B-C50C-407E-A947-70E740481C1C}">
                <a14:useLocalDpi xmlns:a14="http://schemas.microsoft.com/office/drawing/2010/main" val="0"/>
              </a:ext>
            </a:extLst>
          </a:blip>
          <a:srcRect t="63063" r="53838" b="3300"/>
          <a:stretch/>
        </p:blipFill>
        <p:spPr>
          <a:xfrm>
            <a:off x="0" y="4546245"/>
            <a:ext cx="5628068" cy="2047741"/>
          </a:xfrm>
          <a:prstGeom prst="rect">
            <a:avLst/>
          </a:prstGeom>
        </p:spPr>
      </p:pic>
      <p:pic>
        <p:nvPicPr>
          <p:cNvPr id="16" name="图片 15"/>
          <p:cNvPicPr>
            <a:picLocks noChangeAspect="1"/>
          </p:cNvPicPr>
          <p:nvPr/>
        </p:nvPicPr>
        <p:blipFill rotWithShape="1">
          <a:blip r:embed="rId8">
            <a:extLst>
              <a:ext uri="{28A0092B-C50C-407E-A947-70E740481C1C}">
                <a14:useLocalDpi xmlns:a14="http://schemas.microsoft.com/office/drawing/2010/main" val="0"/>
              </a:ext>
            </a:extLst>
          </a:blip>
          <a:srcRect l="984" t="70252" r="71475" b="5863"/>
          <a:stretch/>
        </p:blipFill>
        <p:spPr>
          <a:xfrm flipH="1">
            <a:off x="7368580" y="4739428"/>
            <a:ext cx="3357798" cy="1454047"/>
          </a:xfrm>
          <a:prstGeom prst="rect">
            <a:avLst/>
          </a:prstGeom>
        </p:spPr>
      </p:pic>
      <p:pic>
        <p:nvPicPr>
          <p:cNvPr id="15" name="图片 14"/>
          <p:cNvPicPr>
            <a:picLocks noChangeAspect="1"/>
          </p:cNvPicPr>
          <p:nvPr/>
        </p:nvPicPr>
        <p:blipFill rotWithShape="1">
          <a:blip r:embed="rId8">
            <a:extLst>
              <a:ext uri="{28A0092B-C50C-407E-A947-70E740481C1C}">
                <a14:useLocalDpi xmlns:a14="http://schemas.microsoft.com/office/drawing/2010/main" val="0"/>
              </a:ext>
            </a:extLst>
          </a:blip>
          <a:srcRect l="984" t="70252" r="71475" b="5863"/>
          <a:stretch/>
        </p:blipFill>
        <p:spPr>
          <a:xfrm>
            <a:off x="1356292" y="4815189"/>
            <a:ext cx="3357798" cy="1454047"/>
          </a:xfrm>
          <a:prstGeom prst="rect">
            <a:avLst/>
          </a:prstGeom>
        </p:spPr>
      </p:pic>
      <p:pic>
        <p:nvPicPr>
          <p:cNvPr id="18" name="图片 17"/>
          <p:cNvPicPr>
            <a:picLocks noChangeAspect="1"/>
          </p:cNvPicPr>
          <p:nvPr/>
        </p:nvPicPr>
        <p:blipFill rotWithShape="1">
          <a:blip r:embed="rId9">
            <a:extLst>
              <a:ext uri="{28A0092B-C50C-407E-A947-70E740481C1C}">
                <a14:useLocalDpi xmlns:a14="http://schemas.microsoft.com/office/drawing/2010/main" val="0"/>
              </a:ext>
            </a:extLst>
          </a:blip>
          <a:srcRect l="7801" t="9680" r="80082" b="76650"/>
          <a:stretch/>
        </p:blipFill>
        <p:spPr>
          <a:xfrm>
            <a:off x="6345379" y="359155"/>
            <a:ext cx="2852792" cy="1607163"/>
          </a:xfrm>
          <a:custGeom>
            <a:avLst/>
            <a:gdLst>
              <a:gd name="connsiteX0" fmla="*/ 0 w 1477288"/>
              <a:gd name="connsiteY0" fmla="*/ 0 h 832252"/>
              <a:gd name="connsiteX1" fmla="*/ 1477288 w 1477288"/>
              <a:gd name="connsiteY1" fmla="*/ 0 h 832252"/>
              <a:gd name="connsiteX2" fmla="*/ 1477288 w 1477288"/>
              <a:gd name="connsiteY2" fmla="*/ 832252 h 832252"/>
              <a:gd name="connsiteX3" fmla="*/ 0 w 1477288"/>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477288" h="832252">
                <a:moveTo>
                  <a:pt x="0" y="0"/>
                </a:moveTo>
                <a:lnTo>
                  <a:pt x="1477288" y="0"/>
                </a:lnTo>
                <a:lnTo>
                  <a:pt x="1477288" y="832252"/>
                </a:lnTo>
                <a:lnTo>
                  <a:pt x="0" y="832252"/>
                </a:lnTo>
                <a:close/>
              </a:path>
            </a:pathLst>
          </a:custGeom>
        </p:spPr>
      </p:pic>
      <p:grpSp>
        <p:nvGrpSpPr>
          <p:cNvPr id="19" name="组合 18">
            <a:extLst>
              <a:ext uri="{FF2B5EF4-FFF2-40B4-BE49-F238E27FC236}">
                <a16:creationId xmlns="" xmlns:a16="http://schemas.microsoft.com/office/drawing/2014/main" id="{9749FB9C-6CD5-401D-A279-001BCFA78934}"/>
              </a:ext>
            </a:extLst>
          </p:cNvPr>
          <p:cNvGrpSpPr>
            <a:grpSpLocks/>
          </p:cNvGrpSpPr>
          <p:nvPr/>
        </p:nvGrpSpPr>
        <p:grpSpPr bwMode="auto">
          <a:xfrm>
            <a:off x="5121044" y="1789577"/>
            <a:ext cx="1949911" cy="983513"/>
            <a:chOff x="6332510" y="2292009"/>
            <a:chExt cx="2166755" cy="1092967"/>
          </a:xfrm>
        </p:grpSpPr>
        <p:sp>
          <p:nvSpPr>
            <p:cNvPr id="27" name="Freeform 29">
              <a:extLst>
                <a:ext uri="{FF2B5EF4-FFF2-40B4-BE49-F238E27FC236}">
                  <a16:creationId xmlns="" xmlns:a16="http://schemas.microsoft.com/office/drawing/2014/main" id="{23542102-2BA0-4139-AB87-2CDBAD4F333C}"/>
                </a:ext>
              </a:extLst>
            </p:cNvPr>
            <p:cNvSpPr>
              <a:spLocks noChangeArrowheads="1"/>
            </p:cNvSpPr>
            <p:nvPr/>
          </p:nvSpPr>
          <p:spPr bwMode="auto">
            <a:xfrm>
              <a:off x="6332510" y="2292009"/>
              <a:ext cx="1050868" cy="93905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rgbClr val="C00000"/>
            </a:solidFill>
            <a:ln>
              <a:noFill/>
            </a:ln>
            <a:effectLst>
              <a:outerShdw blurRad="50800" dist="38100" dir="2700000" algn="tl" rotWithShape="0">
                <a:prstClr val="black">
                  <a:alpha val="40000"/>
                </a:prstClr>
              </a:outerShdw>
            </a:effectLst>
            <a:extLst>
              <a:ext uri="{91240B29-F687-4F45-9708-019B960494DF}">
                <a14:hiddenLine xmlns:a14="http://schemas.microsoft.com/office/drawing/2010/main" w="9525">
                  <a:solidFill>
                    <a:srgbClr val="000000"/>
                  </a:solidFill>
                  <a:round/>
                  <a:headEnd/>
                  <a:tailEnd/>
                </a14:hiddenLine>
              </a:ext>
            </a:extLst>
          </p:spPr>
          <p:txBody>
            <a:bodyPr/>
            <a:lstStyle/>
            <a:p>
              <a:pPr>
                <a:defRPr/>
              </a:pPr>
              <a:endParaRPr lang="zh-CN" altLang="en-US" sz="1620">
                <a:solidFill>
                  <a:srgbClr val="FFFFC1"/>
                </a:solidFill>
                <a:latin typeface="等线" panose="020F0502020204030204"/>
                <a:ea typeface="等线" panose="02010600030101010101" pitchFamily="2" charset="-122"/>
              </a:endParaRPr>
            </a:p>
          </p:txBody>
        </p:sp>
        <p:sp>
          <p:nvSpPr>
            <p:cNvPr id="29" name="矩形 28">
              <a:extLst>
                <a:ext uri="{FF2B5EF4-FFF2-40B4-BE49-F238E27FC236}">
                  <a16:creationId xmlns="" xmlns:a16="http://schemas.microsoft.com/office/drawing/2014/main" id="{9872B01C-002C-493F-9626-D971AC3847F0}"/>
                </a:ext>
              </a:extLst>
            </p:cNvPr>
            <p:cNvSpPr>
              <a:spLocks noChangeArrowheads="1"/>
            </p:cNvSpPr>
            <p:nvPr/>
          </p:nvSpPr>
          <p:spPr bwMode="auto">
            <a:xfrm>
              <a:off x="7524555" y="2358890"/>
              <a:ext cx="974710" cy="10260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defRPr/>
              </a:pPr>
              <a:r>
                <a:rPr lang="zh-CN" altLang="en-US" sz="5400" b="1" dirty="0">
                  <a:solidFill>
                    <a:srgbClr val="C00000"/>
                  </a:solidFill>
                  <a:effectLst>
                    <a:outerShdw blurRad="38100" dist="38100" dir="2700000" algn="tl">
                      <a:srgbClr val="000000">
                        <a:alpha val="43137"/>
                      </a:srgbClr>
                    </a:outerShdw>
                  </a:effectLst>
                  <a:latin typeface="华文行楷" panose="02010800040101010101" pitchFamily="2" charset="-122"/>
                  <a:ea typeface="华文行楷" panose="02010800040101010101" pitchFamily="2" charset="-122"/>
                </a:rPr>
                <a:t>壹</a:t>
              </a:r>
            </a:p>
          </p:txBody>
        </p:sp>
      </p:grpSp>
      <p:sp>
        <p:nvSpPr>
          <p:cNvPr id="30" name="矩形 29">
            <a:extLst>
              <a:ext uri="{FF2B5EF4-FFF2-40B4-BE49-F238E27FC236}">
                <a16:creationId xmlns="" xmlns:a16="http://schemas.microsoft.com/office/drawing/2014/main" id="{A6A7E69D-FFE1-49F5-B12A-0A62B1380B67}"/>
              </a:ext>
            </a:extLst>
          </p:cNvPr>
          <p:cNvSpPr>
            <a:spLocks noChangeArrowheads="1"/>
          </p:cNvSpPr>
          <p:nvPr/>
        </p:nvSpPr>
        <p:spPr bwMode="auto">
          <a:xfrm>
            <a:off x="2739241" y="3002439"/>
            <a:ext cx="7475513" cy="913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a:lnSpc>
                <a:spcPct val="120000"/>
              </a:lnSpc>
            </a:pPr>
            <a:r>
              <a:rPr lang="zh-CN" altLang="en-US" sz="4860" b="1" dirty="0">
                <a:solidFill>
                  <a:srgbClr val="C00000"/>
                </a:solidFill>
                <a:latin typeface="微软雅黑" panose="020B0503020204020204" pitchFamily="34" charset="-122"/>
                <a:ea typeface="微软雅黑" panose="020B0503020204020204" pitchFamily="34" charset="-122"/>
              </a:rPr>
              <a:t>从历史角度看对党忠诚</a:t>
            </a:r>
          </a:p>
        </p:txBody>
      </p:sp>
    </p:spTree>
    <p:extLst>
      <p:ext uri="{BB962C8B-B14F-4D97-AF65-F5344CB8AC3E}">
        <p14:creationId xmlns:p14="http://schemas.microsoft.com/office/powerpoint/2010/main" val="1497098795"/>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18" presetClass="entr" presetSubtype="12" fill="hold" nodeType="withEffect">
                                  <p:stCondLst>
                                    <p:cond delay="3000"/>
                                  </p:stCondLst>
                                  <p:childTnLst>
                                    <p:set>
                                      <p:cBhvr>
                                        <p:cTn id="9" dur="1" fill="hold">
                                          <p:stCondLst>
                                            <p:cond delay="0"/>
                                          </p:stCondLst>
                                        </p:cTn>
                                        <p:tgtEl>
                                          <p:spTgt spid="19"/>
                                        </p:tgtEl>
                                        <p:attrNameLst>
                                          <p:attrName>style.visibility</p:attrName>
                                        </p:attrNameLst>
                                      </p:cBhvr>
                                      <p:to>
                                        <p:strVal val="visible"/>
                                      </p:to>
                                    </p:set>
                                    <p:animEffect transition="in" filter="strips(downLeft)">
                                      <p:cBhvr>
                                        <p:cTn id="10" dur="1500"/>
                                        <p:tgtEl>
                                          <p:spTgt spid="19"/>
                                        </p:tgtEl>
                                      </p:cBhvr>
                                    </p:animEffect>
                                  </p:childTnLst>
                                </p:cTn>
                              </p:par>
                              <p:par>
                                <p:cTn id="11" presetID="18" presetClass="entr" presetSubtype="6" fill="hold" grpId="0" nodeType="withEffect">
                                  <p:stCondLst>
                                    <p:cond delay="4500"/>
                                  </p:stCondLst>
                                  <p:childTnLst>
                                    <p:set>
                                      <p:cBhvr>
                                        <p:cTn id="12" dur="1" fill="hold">
                                          <p:stCondLst>
                                            <p:cond delay="0"/>
                                          </p:stCondLst>
                                        </p:cTn>
                                        <p:tgtEl>
                                          <p:spTgt spid="30"/>
                                        </p:tgtEl>
                                        <p:attrNameLst>
                                          <p:attrName>style.visibility</p:attrName>
                                        </p:attrNameLst>
                                      </p:cBhvr>
                                      <p:to>
                                        <p:strVal val="visible"/>
                                      </p:to>
                                    </p:set>
                                    <p:animEffect transition="in" filter="strips(downRight)">
                                      <p:cBhvr>
                                        <p:cTn id="13" dur="1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sp>
        <p:nvSpPr>
          <p:cNvPr id="9" name="圆角矩形 13">
            <a:extLst>
              <a:ext uri="{FF2B5EF4-FFF2-40B4-BE49-F238E27FC236}">
                <a16:creationId xmlns="" xmlns:a16="http://schemas.microsoft.com/office/drawing/2014/main" id="{FF25AB5D-684C-4EB9-93A6-DDA85B574B8A}"/>
              </a:ext>
            </a:extLst>
          </p:cNvPr>
          <p:cNvSpPr/>
          <p:nvPr/>
        </p:nvSpPr>
        <p:spPr>
          <a:xfrm>
            <a:off x="3472611" y="1892160"/>
            <a:ext cx="2113642" cy="512891"/>
          </a:xfrm>
          <a:prstGeom prst="roundRect">
            <a:avLst/>
          </a:prstGeom>
          <a:solidFill>
            <a:srgbClr val="C60000"/>
          </a:solidFill>
          <a:ln>
            <a:noFill/>
          </a:ln>
        </p:spPr>
        <p:txBody>
          <a:bodyPr wrap="none" anchor="ctr">
            <a:noAutofit/>
          </a:bodyPr>
          <a:lstStyle/>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自觉做到</a:t>
            </a:r>
          </a:p>
        </p:txBody>
      </p:sp>
      <p:sp>
        <p:nvSpPr>
          <p:cNvPr id="11" name="矩形 10">
            <a:extLst>
              <a:ext uri="{FF2B5EF4-FFF2-40B4-BE49-F238E27FC236}">
                <a16:creationId xmlns="" xmlns:a16="http://schemas.microsoft.com/office/drawing/2014/main" id="{98A87359-8024-4171-BB13-6E17D3C5454D}"/>
              </a:ext>
            </a:extLst>
          </p:cNvPr>
          <p:cNvSpPr/>
          <p:nvPr/>
        </p:nvSpPr>
        <p:spPr>
          <a:xfrm>
            <a:off x="5586252" y="1742497"/>
            <a:ext cx="5029201" cy="662554"/>
          </a:xfrm>
          <a:prstGeom prst="rect">
            <a:avLst/>
          </a:prstGeom>
          <a:noFill/>
          <a:ln>
            <a:noFill/>
          </a:ln>
        </p:spPr>
        <p:txBody>
          <a:bodyPr wrap="square" rtlCol="0">
            <a:spAutoFit/>
          </a:bodyPr>
          <a:lstStyle/>
          <a:p>
            <a:pPr>
              <a:lnSpc>
                <a:spcPct val="150000"/>
              </a:lnSpc>
              <a:spcAft>
                <a:spcPts val="500"/>
              </a:spcAft>
            </a:pPr>
            <a:r>
              <a:rPr lang="zh-CN" altLang="en-US" sz="2800" b="1" dirty="0">
                <a:solidFill>
                  <a:srgbClr val="C60000"/>
                </a:solidFill>
                <a:latin typeface="微软雅黑" panose="020B0503020204020204" pitchFamily="34" charset="-122"/>
                <a:ea typeface="微软雅黑" panose="020B0503020204020204" pitchFamily="34" charset="-122"/>
              </a:rPr>
              <a:t>“坚持学习，坚定信念”</a:t>
            </a:r>
          </a:p>
        </p:txBody>
      </p:sp>
      <p:sp>
        <p:nvSpPr>
          <p:cNvPr id="12" name="圆角矩形 7">
            <a:extLst>
              <a:ext uri="{FF2B5EF4-FFF2-40B4-BE49-F238E27FC236}">
                <a16:creationId xmlns="" xmlns:a16="http://schemas.microsoft.com/office/drawing/2014/main" id="{0FC8B0EB-6DB9-4C77-89AF-DF1CFB17BD53}"/>
              </a:ext>
            </a:extLst>
          </p:cNvPr>
          <p:cNvSpPr/>
          <p:nvPr/>
        </p:nvSpPr>
        <p:spPr>
          <a:xfrm>
            <a:off x="4658528" y="2732240"/>
            <a:ext cx="6894021" cy="3736671"/>
          </a:xfrm>
          <a:prstGeom prst="roundRect">
            <a:avLst>
              <a:gd name="adj" fmla="val 9812"/>
            </a:avLst>
          </a:prstGeom>
          <a:noFill/>
          <a:ln w="9525" cap="flat" cmpd="sng" algn="ctr">
            <a:noFill/>
            <a:prstDash val="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3" name="矩形 12">
            <a:extLst>
              <a:ext uri="{FF2B5EF4-FFF2-40B4-BE49-F238E27FC236}">
                <a16:creationId xmlns="" xmlns:a16="http://schemas.microsoft.com/office/drawing/2014/main" id="{7BCC17A1-9E1B-4638-A31F-7784B6A96F02}"/>
              </a:ext>
            </a:extLst>
          </p:cNvPr>
          <p:cNvSpPr/>
          <p:nvPr/>
        </p:nvSpPr>
        <p:spPr>
          <a:xfrm>
            <a:off x="4807716" y="3004220"/>
            <a:ext cx="6576558" cy="2120902"/>
          </a:xfrm>
          <a:prstGeom prst="rect">
            <a:avLst/>
          </a:prstGeom>
          <a:ln>
            <a:noFill/>
          </a:ln>
        </p:spPr>
        <p:txBody>
          <a:bodyPr wrap="square">
            <a:spAutoFit/>
          </a:bodyPr>
          <a:lstStyle/>
          <a:p>
            <a:pPr>
              <a:lnSpc>
                <a:spcPct val="150000"/>
              </a:lnSpc>
            </a:pPr>
            <a:r>
              <a:rPr lang="zh-CN" altLang="zh-CN" dirty="0">
                <a:solidFill>
                  <a:prstClr val="black"/>
                </a:solidFill>
                <a:latin typeface="微软雅黑" panose="020B0503020204020204" pitchFamily="34" charset="-122"/>
                <a:ea typeface="微软雅黑" panose="020B0503020204020204" pitchFamily="34" charset="-122"/>
              </a:rPr>
              <a:t>每位党员都应深入学习党章党规，全面理解党的纲领，牢记党员义务权利，不断用习近平总书记系列重要讲话精神</a:t>
            </a:r>
            <a:r>
              <a:rPr lang="zh-CN" altLang="en-US" dirty="0">
                <a:solidFill>
                  <a:prstClr val="black"/>
                </a:solidFill>
                <a:latin typeface="微软雅黑" panose="020B0503020204020204" pitchFamily="34" charset="-122"/>
                <a:ea typeface="微软雅黑" panose="020B0503020204020204" pitchFamily="34" charset="-122"/>
              </a:rPr>
              <a:t>和党的</a:t>
            </a:r>
            <a:r>
              <a:rPr lang="zh-CN" altLang="zh-CN" dirty="0">
                <a:solidFill>
                  <a:prstClr val="black"/>
                </a:solidFill>
                <a:latin typeface="微软雅黑" panose="020B0503020204020204" pitchFamily="34" charset="-122"/>
                <a:ea typeface="微软雅黑" panose="020B0503020204020204" pitchFamily="34" charset="-122"/>
              </a:rPr>
              <a:t>理论武装头脑，增强政治意识、大局意识、核心意识、看齐意识，提升政治理论思想素质。坚持在学习中坚定一生跟党走的政治信念，始终忠实于党，忠实于人民的事业。</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4" name="矩形 13">
            <a:extLst>
              <a:ext uri="{FF2B5EF4-FFF2-40B4-BE49-F238E27FC236}">
                <a16:creationId xmlns="" xmlns:a16="http://schemas.microsoft.com/office/drawing/2014/main" id="{6A97993F-50B4-4524-9C36-D2084211012A}"/>
              </a:ext>
            </a:extLst>
          </p:cNvPr>
          <p:cNvSpPr/>
          <p:nvPr/>
        </p:nvSpPr>
        <p:spPr>
          <a:xfrm>
            <a:off x="5079784" y="5660906"/>
            <a:ext cx="6032421" cy="461665"/>
          </a:xfrm>
          <a:prstGeom prst="rect">
            <a:avLst/>
          </a:prstGeom>
          <a:ln>
            <a:noFill/>
          </a:ln>
        </p:spPr>
        <p:txBody>
          <a:bodyPr wrap="none">
            <a:spAutoFit/>
          </a:bodyPr>
          <a:lstStyle/>
          <a:p>
            <a:r>
              <a:rPr lang="zh-CN" altLang="zh-CN" sz="2400" b="1" dirty="0">
                <a:solidFill>
                  <a:srgbClr val="C60000"/>
                </a:solidFill>
                <a:latin typeface="微软雅黑" panose="020B0503020204020204" pitchFamily="34" charset="-122"/>
                <a:ea typeface="微软雅黑" panose="020B0503020204020204" pitchFamily="34" charset="-122"/>
              </a:rPr>
              <a:t>政治意识、大局意识、核心意识、看齐意识</a:t>
            </a:r>
            <a:endParaRPr lang="zh-CN" altLang="en-US" sz="2400" b="1" dirty="0">
              <a:solidFill>
                <a:srgbClr val="C60000"/>
              </a:solidFill>
              <a:latin typeface="Calibri" panose="020F0502020204030204"/>
              <a:ea typeface="宋体" panose="02010600030101010101" pitchFamily="2" charset="-122"/>
            </a:endParaRPr>
          </a:p>
        </p:txBody>
      </p:sp>
      <p:pic>
        <p:nvPicPr>
          <p:cNvPr id="15" name="图片 14">
            <a:extLst>
              <a:ext uri="{FF2B5EF4-FFF2-40B4-BE49-F238E27FC236}">
                <a16:creationId xmlns="" xmlns:a16="http://schemas.microsoft.com/office/drawing/2014/main" id="{25E813B1-9242-4230-A2B5-A51BBBB1937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95746" y="2811619"/>
            <a:ext cx="2773284" cy="3657292"/>
          </a:xfrm>
          <a:prstGeom prst="rect">
            <a:avLst/>
          </a:prstGeom>
          <a:ln>
            <a:noFill/>
          </a:ln>
        </p:spPr>
      </p:pic>
    </p:spTree>
    <p:extLst>
      <p:ext uri="{BB962C8B-B14F-4D97-AF65-F5344CB8AC3E}">
        <p14:creationId xmlns:p14="http://schemas.microsoft.com/office/powerpoint/2010/main" val="616205507"/>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350"/>
                                        <p:tgtEl>
                                          <p:spTgt spid="11"/>
                                        </p:tgtEl>
                                      </p:cBhvr>
                                    </p:animEffect>
                                  </p:childTnLst>
                                </p:cTn>
                              </p:par>
                            </p:childTnLst>
                          </p:cTn>
                        </p:par>
                        <p:par>
                          <p:cTn id="14" fill="hold">
                            <p:stCondLst>
                              <p:cond delay="850"/>
                            </p:stCondLst>
                            <p:childTnLst>
                              <p:par>
                                <p:cTn id="15" presetID="10" presetClass="entr" presetSubtype="0" fill="hold" grpId="0" nodeType="afterEffect" nodePh="1">
                                  <p:stCondLst>
                                    <p:cond delay="0"/>
                                  </p:stCondLst>
                                  <p:endCondLst>
                                    <p:cond evt="begin" delay="0">
                                      <p:tn val="15"/>
                                    </p:cond>
                                  </p:end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P spid="13" grpId="0"/>
      <p:bldP spid="1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2959098" y="574350"/>
            <a:ext cx="6258812" cy="646331"/>
          </a:xfrm>
          <a:prstGeom prst="rect">
            <a:avLst/>
          </a:prstGeom>
          <a:noFill/>
        </p:spPr>
        <p:txBody>
          <a:bodyPr wrap="square" rtlCol="0">
            <a:spAutoFit/>
          </a:bodyPr>
          <a:lstStyle/>
          <a:p>
            <a:pPr lvl="0" algn="dist"/>
            <a:r>
              <a:rPr lang="zh-CN" altLang="en-US" sz="3600" spc="-150" dirty="0">
                <a:solidFill>
                  <a:srgbClr val="CB000D"/>
                </a:solidFill>
                <a:latin typeface="华文行楷" panose="02010800040101010101" pitchFamily="2" charset="-122"/>
                <a:ea typeface="华文行楷" panose="02010800040101010101" pitchFamily="2" charset="-122"/>
              </a:rPr>
              <a:t>共产党人如何做到“对党忠诚”</a:t>
            </a:r>
          </a:p>
        </p:txBody>
      </p:sp>
      <p:sp>
        <p:nvSpPr>
          <p:cNvPr id="9" name="圆角矩形 13">
            <a:extLst>
              <a:ext uri="{FF2B5EF4-FFF2-40B4-BE49-F238E27FC236}">
                <a16:creationId xmlns="" xmlns:a16="http://schemas.microsoft.com/office/drawing/2014/main" id="{FF25AB5D-684C-4EB9-93A6-DDA85B574B8A}"/>
              </a:ext>
            </a:extLst>
          </p:cNvPr>
          <p:cNvSpPr/>
          <p:nvPr/>
        </p:nvSpPr>
        <p:spPr>
          <a:xfrm>
            <a:off x="3088595" y="2007015"/>
            <a:ext cx="2113642" cy="512891"/>
          </a:xfrm>
          <a:prstGeom prst="roundRect">
            <a:avLst/>
          </a:prstGeom>
          <a:solidFill>
            <a:srgbClr val="C60000"/>
          </a:solidFill>
          <a:ln>
            <a:noFill/>
          </a:ln>
        </p:spPr>
        <p:txBody>
          <a:bodyPr wrap="none" anchor="ctr">
            <a:noAutofit/>
          </a:bodyPr>
          <a:lstStyle/>
          <a:p>
            <a:pPr algn="ctr">
              <a:defRPr/>
            </a:pPr>
            <a:r>
              <a:rPr lang="zh-CN" altLang="en-US" sz="2800" b="1" dirty="0">
                <a:solidFill>
                  <a:srgbClr val="FFFFFF"/>
                </a:solidFill>
                <a:latin typeface="微软雅黑" panose="020B0503020204020204" pitchFamily="34" charset="-122"/>
                <a:ea typeface="微软雅黑" panose="020B0503020204020204" pitchFamily="34" charset="-122"/>
              </a:rPr>
              <a:t>自觉做到</a:t>
            </a:r>
          </a:p>
        </p:txBody>
      </p:sp>
      <p:sp>
        <p:nvSpPr>
          <p:cNvPr id="11" name="矩形 10">
            <a:extLst>
              <a:ext uri="{FF2B5EF4-FFF2-40B4-BE49-F238E27FC236}">
                <a16:creationId xmlns="" xmlns:a16="http://schemas.microsoft.com/office/drawing/2014/main" id="{98A87359-8024-4171-BB13-6E17D3C5454D}"/>
              </a:ext>
            </a:extLst>
          </p:cNvPr>
          <p:cNvSpPr/>
          <p:nvPr/>
        </p:nvSpPr>
        <p:spPr>
          <a:xfrm>
            <a:off x="5202237" y="2001850"/>
            <a:ext cx="5029201" cy="523220"/>
          </a:xfrm>
          <a:prstGeom prst="rect">
            <a:avLst/>
          </a:prstGeom>
          <a:noFill/>
          <a:ln>
            <a:noFill/>
          </a:ln>
        </p:spPr>
        <p:txBody>
          <a:bodyPr wrap="square" rtlCol="0">
            <a:spAutoFit/>
          </a:bodyPr>
          <a:lstStyle/>
          <a:p>
            <a:pPr>
              <a:spcBef>
                <a:spcPct val="0"/>
              </a:spcBef>
            </a:pPr>
            <a:r>
              <a:rPr lang="zh-CN" altLang="en-US" sz="2800" b="1" dirty="0">
                <a:solidFill>
                  <a:srgbClr val="C60000"/>
                </a:solidFill>
                <a:latin typeface="微软雅黑" panose="020B0503020204020204" pitchFamily="34" charset="-122"/>
                <a:ea typeface="微软雅黑" panose="020B0503020204020204" pitchFamily="34" charset="-122"/>
              </a:rPr>
              <a:t>“知行统一，彰显忠诚”</a:t>
            </a:r>
          </a:p>
        </p:txBody>
      </p:sp>
      <p:sp>
        <p:nvSpPr>
          <p:cNvPr id="12" name="圆角矩形 7">
            <a:extLst>
              <a:ext uri="{FF2B5EF4-FFF2-40B4-BE49-F238E27FC236}">
                <a16:creationId xmlns="" xmlns:a16="http://schemas.microsoft.com/office/drawing/2014/main" id="{0FC8B0EB-6DB9-4C77-89AF-DF1CFB17BD53}"/>
              </a:ext>
            </a:extLst>
          </p:cNvPr>
          <p:cNvSpPr/>
          <p:nvPr/>
        </p:nvSpPr>
        <p:spPr>
          <a:xfrm>
            <a:off x="4746436" y="2504472"/>
            <a:ext cx="6894021" cy="3736671"/>
          </a:xfrm>
          <a:prstGeom prst="roundRect">
            <a:avLst>
              <a:gd name="adj" fmla="val 9812"/>
            </a:avLst>
          </a:prstGeom>
          <a:noFill/>
          <a:ln w="9525" cap="flat" cmpd="sng" algn="ctr">
            <a:noFill/>
            <a:prstDash val="dash"/>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black"/>
              </a:solidFill>
              <a:effectLst/>
              <a:uLnTx/>
              <a:uFillTx/>
              <a:latin typeface="Calibri" panose="020F0502020204030204"/>
              <a:ea typeface="微软雅黑" panose="020B0503020204020204" pitchFamily="34" charset="-122"/>
              <a:cs typeface="+mn-cs"/>
            </a:endParaRPr>
          </a:p>
        </p:txBody>
      </p:sp>
      <p:sp>
        <p:nvSpPr>
          <p:cNvPr id="13" name="矩形 12">
            <a:extLst>
              <a:ext uri="{FF2B5EF4-FFF2-40B4-BE49-F238E27FC236}">
                <a16:creationId xmlns="" xmlns:a16="http://schemas.microsoft.com/office/drawing/2014/main" id="{A77C3C37-6D83-4D84-809D-1288F39B6406}"/>
              </a:ext>
            </a:extLst>
          </p:cNvPr>
          <p:cNvSpPr/>
          <p:nvPr/>
        </p:nvSpPr>
        <p:spPr>
          <a:xfrm>
            <a:off x="3088595" y="2881268"/>
            <a:ext cx="6325124" cy="2536400"/>
          </a:xfrm>
          <a:prstGeom prst="rect">
            <a:avLst/>
          </a:prstGeom>
          <a:ln>
            <a:noFill/>
          </a:ln>
        </p:spPr>
        <p:txBody>
          <a:bodyPr wrap="square">
            <a:spAutoFit/>
          </a:bodyPr>
          <a:lstStyle/>
          <a:p>
            <a:pPr>
              <a:lnSpc>
                <a:spcPct val="150000"/>
              </a:lnSpc>
            </a:pPr>
            <a:r>
              <a:rPr lang="zh-CN" altLang="zh-CN" dirty="0">
                <a:solidFill>
                  <a:prstClr val="black"/>
                </a:solidFill>
                <a:latin typeface="微软雅黑" panose="020B0503020204020204" pitchFamily="34" charset="-122"/>
                <a:ea typeface="微软雅黑" panose="020B0503020204020204" pitchFamily="34" charset="-122"/>
              </a:rPr>
              <a:t>学习的根本目的在于运用。只有把“忠诚”根植在思想深处，并通过实实在在的行动彰显出来才见效果。我们党员学习党的章程，就要将标准规范内化于心，外化于行，言行一致，表里如一，不做“两面人”</a:t>
            </a:r>
            <a:r>
              <a:rPr lang="en-US" altLang="zh-CN" dirty="0">
                <a:solidFill>
                  <a:prstClr val="black"/>
                </a:solidFill>
                <a:latin typeface="微软雅黑" panose="020B0503020204020204" pitchFamily="34" charset="-122"/>
                <a:ea typeface="微软雅黑" panose="020B0503020204020204" pitchFamily="34" charset="-122"/>
              </a:rPr>
              <a:t>;</a:t>
            </a:r>
            <a:r>
              <a:rPr lang="zh-CN" altLang="zh-CN" dirty="0">
                <a:solidFill>
                  <a:prstClr val="black"/>
                </a:solidFill>
                <a:latin typeface="微软雅黑" panose="020B0503020204020204" pitchFamily="34" charset="-122"/>
                <a:ea typeface="微软雅黑" panose="020B0503020204020204" pitchFamily="34" charset="-122"/>
              </a:rPr>
              <a:t>要自觉践行党的宗旨，始终把人民利益放在心上，全心全意为人民服务，真心实意为人民办事情，忠诚地为人民谋福利。</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4" name="矩形 13">
            <a:extLst>
              <a:ext uri="{FF2B5EF4-FFF2-40B4-BE49-F238E27FC236}">
                <a16:creationId xmlns="" xmlns:a16="http://schemas.microsoft.com/office/drawing/2014/main" id="{B4CDC43E-817B-4D7A-B2A6-CF74EC136CD9}"/>
              </a:ext>
            </a:extLst>
          </p:cNvPr>
          <p:cNvSpPr/>
          <p:nvPr/>
        </p:nvSpPr>
        <p:spPr>
          <a:xfrm>
            <a:off x="2717120" y="5779030"/>
            <a:ext cx="7068074" cy="400110"/>
          </a:xfrm>
          <a:prstGeom prst="rect">
            <a:avLst/>
          </a:prstGeom>
          <a:ln>
            <a:noFill/>
          </a:ln>
        </p:spPr>
        <p:txBody>
          <a:bodyPr wrap="square">
            <a:spAutoFit/>
          </a:bodyPr>
          <a:lstStyle/>
          <a:p>
            <a:r>
              <a:rPr lang="zh-CN" altLang="zh-CN" sz="2000" b="1" dirty="0">
                <a:solidFill>
                  <a:srgbClr val="E00000"/>
                </a:solidFill>
                <a:latin typeface="微软雅黑" panose="020B0503020204020204" pitchFamily="34" charset="-122"/>
                <a:ea typeface="微软雅黑" panose="020B0503020204020204" pitchFamily="34" charset="-122"/>
              </a:rPr>
              <a:t>内化于心，外化于行，言行一致，表里如一，不做“两面人”</a:t>
            </a:r>
            <a:endParaRPr lang="zh-CN" altLang="en-US" sz="2000" b="1" dirty="0">
              <a:solidFill>
                <a:srgbClr val="E00000"/>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1807718653"/>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350"/>
                                        <p:tgtEl>
                                          <p:spTgt spid="11"/>
                                        </p:tgtEl>
                                      </p:cBhvr>
                                    </p:animEffect>
                                  </p:childTnLst>
                                </p:cTn>
                              </p:par>
                            </p:childTnLst>
                          </p:cTn>
                        </p:par>
                        <p:par>
                          <p:cTn id="14" fill="hold">
                            <p:stCondLst>
                              <p:cond delay="850"/>
                            </p:stCondLst>
                            <p:childTnLst>
                              <p:par>
                                <p:cTn id="15" presetID="10" presetClass="entr" presetSubtype="0" fill="hold" grpId="0" nodeType="afterEffect" nodePh="1">
                                  <p:stCondLst>
                                    <p:cond delay="0"/>
                                  </p:stCondLst>
                                  <p:endCondLst>
                                    <p:cond evt="begin" delay="0">
                                      <p:tn val="15"/>
                                    </p:cond>
                                  </p:endCondLst>
                                  <p:childTnLst>
                                    <p:set>
                                      <p:cBhvr>
                                        <p:cTn id="16" dur="1" fill="hold">
                                          <p:stCondLst>
                                            <p:cond delay="0"/>
                                          </p:stCondLst>
                                        </p:cTn>
                                        <p:tgtEl>
                                          <p:spTgt spid="12"/>
                                        </p:tgtEl>
                                        <p:attrNameLst>
                                          <p:attrName>style.visibility</p:attrName>
                                        </p:attrNameLst>
                                      </p:cBhvr>
                                      <p:to>
                                        <p:strVal val="visible"/>
                                      </p:to>
                                    </p:set>
                                    <p:animEffect transition="in" filter="fade">
                                      <p:cBhvr>
                                        <p:cTn id="17" dur="500"/>
                                        <p:tgtEl>
                                          <p:spTgt spid="12"/>
                                        </p:tgtEl>
                                      </p:cBhvr>
                                    </p:animEffect>
                                  </p:childTnLst>
                                </p:cTn>
                              </p:par>
                            </p:childTnLst>
                          </p:cTn>
                        </p:par>
                        <p:par>
                          <p:cTn id="18" fill="hold">
                            <p:stCondLst>
                              <p:cond delay="1350"/>
                            </p:stCondLst>
                            <p:childTnLst>
                              <p:par>
                                <p:cTn id="19" presetID="10" presetClass="entr" presetSubtype="0" fill="hold" grpId="0" nodeType="after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childTnLst>
                          </p:cTn>
                        </p:par>
                        <p:par>
                          <p:cTn id="22" fill="hold">
                            <p:stCondLst>
                              <p:cond delay="185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1" grpId="0"/>
      <p:bldP spid="12" grpId="0"/>
      <p:bldP spid="13" grpId="0"/>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1847" y="2255588"/>
            <a:ext cx="5788306" cy="5788306"/>
          </a:xfrm>
          <a:custGeom>
            <a:avLst/>
            <a:gdLst>
              <a:gd name="connsiteX0" fmla="*/ 0 w 6766475"/>
              <a:gd name="connsiteY0" fmla="*/ 0 h 2542875"/>
              <a:gd name="connsiteX1" fmla="*/ 6766475 w 6766475"/>
              <a:gd name="connsiteY1" fmla="*/ 0 h 2542875"/>
              <a:gd name="connsiteX2" fmla="*/ 6766475 w 6766475"/>
              <a:gd name="connsiteY2" fmla="*/ 2542875 h 2542875"/>
              <a:gd name="connsiteX3" fmla="*/ 0 w 6766475"/>
              <a:gd name="connsiteY3" fmla="*/ 2542875 h 2542875"/>
            </a:gdLst>
            <a:ahLst/>
            <a:cxnLst>
              <a:cxn ang="0">
                <a:pos x="connsiteX0" y="connsiteY0"/>
              </a:cxn>
              <a:cxn ang="0">
                <a:pos x="connsiteX1" y="connsiteY1"/>
              </a:cxn>
              <a:cxn ang="0">
                <a:pos x="connsiteX2" y="connsiteY2"/>
              </a:cxn>
              <a:cxn ang="0">
                <a:pos x="connsiteX3" y="connsiteY3"/>
              </a:cxn>
            </a:cxnLst>
            <a:rect l="l" t="t" r="r" b="b"/>
            <a:pathLst>
              <a:path w="6766475" h="2542875">
                <a:moveTo>
                  <a:pt x="0" y="0"/>
                </a:moveTo>
                <a:lnTo>
                  <a:pt x="6766475" y="0"/>
                </a:lnTo>
                <a:lnTo>
                  <a:pt x="6766475" y="2542875"/>
                </a:lnTo>
                <a:lnTo>
                  <a:pt x="0" y="2542875"/>
                </a:lnTo>
                <a:close/>
              </a:path>
            </a:pathLst>
          </a:custGeom>
        </p:spPr>
      </p:pic>
      <p:pic>
        <p:nvPicPr>
          <p:cNvPr id="14" name="图片 13"/>
          <p:cNvPicPr>
            <a:picLocks noChangeAspect="1"/>
          </p:cNvPicPr>
          <p:nvPr/>
        </p:nvPicPr>
        <p:blipFill rotWithShape="1">
          <a:blip r:embed="rId4">
            <a:extLst>
              <a:ext uri="{28A0092B-C50C-407E-A947-70E740481C1C}">
                <a14:useLocalDpi xmlns:a14="http://schemas.microsoft.com/office/drawing/2010/main" val="0"/>
              </a:ext>
            </a:extLst>
          </a:blip>
          <a:srcRect t="66448" b="550"/>
          <a:stretch/>
        </p:blipFill>
        <p:spPr>
          <a:xfrm>
            <a:off x="0" y="4752307"/>
            <a:ext cx="12192000" cy="2009105"/>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36342" y="3705578"/>
            <a:ext cx="1725743" cy="1999186"/>
          </a:xfrm>
          <a:prstGeom prst="rect">
            <a:avLst/>
          </a:prstGeom>
        </p:spPr>
      </p:pic>
      <p:pic>
        <p:nvPicPr>
          <p:cNvPr id="23" name="图片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15944" y="3810967"/>
            <a:ext cx="1945484" cy="1597666"/>
          </a:xfrm>
          <a:prstGeom prst="rect">
            <a:avLst/>
          </a:prstGeom>
        </p:spPr>
      </p:pic>
      <p:pic>
        <p:nvPicPr>
          <p:cNvPr id="20" name="图片 19"/>
          <p:cNvPicPr>
            <a:picLocks noChangeAspect="1"/>
          </p:cNvPicPr>
          <p:nvPr/>
        </p:nvPicPr>
        <p:blipFill rotWithShape="1">
          <a:blip r:embed="rId7">
            <a:extLst>
              <a:ext uri="{28A0092B-C50C-407E-A947-70E740481C1C}">
                <a14:useLocalDpi xmlns:a14="http://schemas.microsoft.com/office/drawing/2010/main" val="0"/>
              </a:ext>
            </a:extLst>
          </a:blip>
          <a:srcRect l="46353" t="9680" r="45041" b="76650"/>
          <a:stretch/>
        </p:blipFill>
        <p:spPr>
          <a:xfrm>
            <a:off x="5411591" y="453683"/>
            <a:ext cx="1336940" cy="1060382"/>
          </a:xfrm>
          <a:custGeom>
            <a:avLst/>
            <a:gdLst>
              <a:gd name="connsiteX0" fmla="*/ 0 w 1049311"/>
              <a:gd name="connsiteY0" fmla="*/ 0 h 832252"/>
              <a:gd name="connsiteX1" fmla="*/ 1049311 w 1049311"/>
              <a:gd name="connsiteY1" fmla="*/ 0 h 832252"/>
              <a:gd name="connsiteX2" fmla="*/ 1049311 w 1049311"/>
              <a:gd name="connsiteY2" fmla="*/ 832252 h 832252"/>
              <a:gd name="connsiteX3" fmla="*/ 0 w 1049311"/>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049311" h="832252">
                <a:moveTo>
                  <a:pt x="0" y="0"/>
                </a:moveTo>
                <a:lnTo>
                  <a:pt x="1049311" y="0"/>
                </a:lnTo>
                <a:lnTo>
                  <a:pt x="1049311" y="832252"/>
                </a:lnTo>
                <a:lnTo>
                  <a:pt x="0" y="832252"/>
                </a:lnTo>
                <a:close/>
              </a:path>
            </a:pathLst>
          </a:custGeom>
        </p:spPr>
      </p:pic>
      <p:pic>
        <p:nvPicPr>
          <p:cNvPr id="21" name="图片 20"/>
          <p:cNvPicPr>
            <a:picLocks noChangeAspect="1"/>
          </p:cNvPicPr>
          <p:nvPr/>
        </p:nvPicPr>
        <p:blipFill rotWithShape="1">
          <a:blip r:embed="rId7">
            <a:extLst>
              <a:ext uri="{28A0092B-C50C-407E-A947-70E740481C1C}">
                <a14:useLocalDpi xmlns:a14="http://schemas.microsoft.com/office/drawing/2010/main" val="0"/>
              </a:ext>
            </a:extLst>
          </a:blip>
          <a:srcRect l="7801" t="9680" r="80082" b="76650"/>
          <a:stretch/>
        </p:blipFill>
        <p:spPr>
          <a:xfrm>
            <a:off x="551863" y="453683"/>
            <a:ext cx="2084072" cy="1174093"/>
          </a:xfrm>
          <a:custGeom>
            <a:avLst/>
            <a:gdLst>
              <a:gd name="connsiteX0" fmla="*/ 0 w 1477288"/>
              <a:gd name="connsiteY0" fmla="*/ 0 h 832252"/>
              <a:gd name="connsiteX1" fmla="*/ 1477288 w 1477288"/>
              <a:gd name="connsiteY1" fmla="*/ 0 h 832252"/>
              <a:gd name="connsiteX2" fmla="*/ 1477288 w 1477288"/>
              <a:gd name="connsiteY2" fmla="*/ 832252 h 832252"/>
              <a:gd name="connsiteX3" fmla="*/ 0 w 1477288"/>
              <a:gd name="connsiteY3" fmla="*/ 832252 h 832252"/>
            </a:gdLst>
            <a:ahLst/>
            <a:cxnLst>
              <a:cxn ang="0">
                <a:pos x="connsiteX0" y="connsiteY0"/>
              </a:cxn>
              <a:cxn ang="0">
                <a:pos x="connsiteX1" y="connsiteY1"/>
              </a:cxn>
              <a:cxn ang="0">
                <a:pos x="connsiteX2" y="connsiteY2"/>
              </a:cxn>
              <a:cxn ang="0">
                <a:pos x="connsiteX3" y="connsiteY3"/>
              </a:cxn>
            </a:cxnLst>
            <a:rect l="l" t="t" r="r" b="b"/>
            <a:pathLst>
              <a:path w="1477288" h="832252">
                <a:moveTo>
                  <a:pt x="0" y="0"/>
                </a:moveTo>
                <a:lnTo>
                  <a:pt x="1477288" y="0"/>
                </a:lnTo>
                <a:lnTo>
                  <a:pt x="1477288" y="832252"/>
                </a:lnTo>
                <a:lnTo>
                  <a:pt x="0" y="832252"/>
                </a:lnTo>
                <a:close/>
              </a:path>
            </a:pathLst>
          </a:custGeom>
        </p:spPr>
      </p:pic>
      <p:pic>
        <p:nvPicPr>
          <p:cNvPr id="12" name="图片 11"/>
          <p:cNvPicPr>
            <a:picLocks noChangeAspect="1"/>
          </p:cNvPicPr>
          <p:nvPr/>
        </p:nvPicPr>
        <p:blipFill rotWithShape="1">
          <a:blip r:embed="rId8">
            <a:extLst>
              <a:ext uri="{28A0092B-C50C-407E-A947-70E740481C1C}">
                <a14:useLocalDpi xmlns:a14="http://schemas.microsoft.com/office/drawing/2010/main" val="0"/>
              </a:ext>
            </a:extLst>
          </a:blip>
          <a:srcRect t="63063" r="53838" b="3300"/>
          <a:stretch/>
        </p:blipFill>
        <p:spPr>
          <a:xfrm flipH="1">
            <a:off x="6563932" y="4518343"/>
            <a:ext cx="5628068" cy="2047741"/>
          </a:xfrm>
          <a:prstGeom prst="rect">
            <a:avLst/>
          </a:prstGeom>
        </p:spPr>
      </p:pic>
      <p:pic>
        <p:nvPicPr>
          <p:cNvPr id="13" name="图片 12"/>
          <p:cNvPicPr>
            <a:picLocks noChangeAspect="1"/>
          </p:cNvPicPr>
          <p:nvPr/>
        </p:nvPicPr>
        <p:blipFill rotWithShape="1">
          <a:blip r:embed="rId8">
            <a:extLst>
              <a:ext uri="{28A0092B-C50C-407E-A947-70E740481C1C}">
                <a14:useLocalDpi xmlns:a14="http://schemas.microsoft.com/office/drawing/2010/main" val="0"/>
              </a:ext>
            </a:extLst>
          </a:blip>
          <a:srcRect t="63063" r="53838" b="3300"/>
          <a:stretch/>
        </p:blipFill>
        <p:spPr>
          <a:xfrm>
            <a:off x="0" y="4546245"/>
            <a:ext cx="5628068" cy="2047741"/>
          </a:xfrm>
          <a:prstGeom prst="rect">
            <a:avLst/>
          </a:prstGeom>
        </p:spPr>
      </p:pic>
      <p:pic>
        <p:nvPicPr>
          <p:cNvPr id="16" name="图片 15"/>
          <p:cNvPicPr>
            <a:picLocks noChangeAspect="1"/>
          </p:cNvPicPr>
          <p:nvPr/>
        </p:nvPicPr>
        <p:blipFill rotWithShape="1">
          <a:blip r:embed="rId9">
            <a:extLst>
              <a:ext uri="{28A0092B-C50C-407E-A947-70E740481C1C}">
                <a14:useLocalDpi xmlns:a14="http://schemas.microsoft.com/office/drawing/2010/main" val="0"/>
              </a:ext>
            </a:extLst>
          </a:blip>
          <a:srcRect l="984" t="70252" r="71475" b="5863"/>
          <a:stretch/>
        </p:blipFill>
        <p:spPr>
          <a:xfrm flipH="1">
            <a:off x="7368580" y="4739428"/>
            <a:ext cx="3357798" cy="1454047"/>
          </a:xfrm>
          <a:prstGeom prst="rect">
            <a:avLst/>
          </a:prstGeom>
        </p:spPr>
      </p:pic>
      <p:pic>
        <p:nvPicPr>
          <p:cNvPr id="15" name="图片 14"/>
          <p:cNvPicPr>
            <a:picLocks noChangeAspect="1"/>
          </p:cNvPicPr>
          <p:nvPr/>
        </p:nvPicPr>
        <p:blipFill rotWithShape="1">
          <a:blip r:embed="rId9">
            <a:extLst>
              <a:ext uri="{28A0092B-C50C-407E-A947-70E740481C1C}">
                <a14:useLocalDpi xmlns:a14="http://schemas.microsoft.com/office/drawing/2010/main" val="0"/>
              </a:ext>
            </a:extLst>
          </a:blip>
          <a:srcRect l="984" t="70252" r="71475" b="5863"/>
          <a:stretch/>
        </p:blipFill>
        <p:spPr>
          <a:xfrm>
            <a:off x="1356292" y="4815189"/>
            <a:ext cx="3357798" cy="1454047"/>
          </a:xfrm>
          <a:prstGeom prst="rect">
            <a:avLst/>
          </a:prstGeom>
        </p:spPr>
      </p:pic>
      <p:grpSp>
        <p:nvGrpSpPr>
          <p:cNvPr id="24" name="组合 23">
            <a:extLst>
              <a:ext uri="{FF2B5EF4-FFF2-40B4-BE49-F238E27FC236}">
                <a16:creationId xmlns="" xmlns:a16="http://schemas.microsoft.com/office/drawing/2014/main" id="{41D0D291-3AD7-446F-9384-D52E763EBB37}"/>
              </a:ext>
            </a:extLst>
          </p:cNvPr>
          <p:cNvGrpSpPr/>
          <p:nvPr/>
        </p:nvGrpSpPr>
        <p:grpSpPr>
          <a:xfrm>
            <a:off x="3339378" y="3309275"/>
            <a:ext cx="5513244" cy="581057"/>
            <a:chOff x="3848100" y="3575779"/>
            <a:chExt cx="5740400" cy="667457"/>
          </a:xfrm>
        </p:grpSpPr>
        <p:sp>
          <p:nvSpPr>
            <p:cNvPr id="25" name="圆角矩形 53">
              <a:extLst>
                <a:ext uri="{FF2B5EF4-FFF2-40B4-BE49-F238E27FC236}">
                  <a16:creationId xmlns="" xmlns:a16="http://schemas.microsoft.com/office/drawing/2014/main" id="{76AADD0D-39C6-499A-A305-F70D49BDDEE9}"/>
                </a:ext>
              </a:extLst>
            </p:cNvPr>
            <p:cNvSpPr/>
            <p:nvPr/>
          </p:nvSpPr>
          <p:spPr>
            <a:xfrm>
              <a:off x="3848100" y="3708400"/>
              <a:ext cx="5740400" cy="529933"/>
            </a:xfrm>
            <a:prstGeom prst="roundRect">
              <a:avLst>
                <a:gd name="adj" fmla="val 50000"/>
              </a:avLst>
            </a:prstGeom>
            <a:solidFill>
              <a:srgbClr val="C6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a:extLst>
                <a:ext uri="{FF2B5EF4-FFF2-40B4-BE49-F238E27FC236}">
                  <a16:creationId xmlns="" xmlns:a16="http://schemas.microsoft.com/office/drawing/2014/main" id="{2A6A4B2A-B93E-4489-85F2-1CCE97CF8AAE}"/>
                </a:ext>
              </a:extLst>
            </p:cNvPr>
            <p:cNvSpPr/>
            <p:nvPr/>
          </p:nvSpPr>
          <p:spPr>
            <a:xfrm>
              <a:off x="4134178" y="3575779"/>
              <a:ext cx="5156502" cy="667457"/>
            </a:xfrm>
            <a:prstGeom prst="rect">
              <a:avLst/>
            </a:prstGeom>
          </p:spPr>
          <p:txBody>
            <a:bodyPr wrap="square">
              <a:spAutoFit/>
            </a:bodyPr>
            <a:lstStyle/>
            <a:p>
              <a:pPr algn="dist">
                <a:lnSpc>
                  <a:spcPct val="150000"/>
                </a:lnSpc>
                <a:spcBef>
                  <a:spcPct val="0"/>
                </a:spcBef>
              </a:pPr>
              <a:r>
                <a:rPr lang="zh-CN" altLang="en-US" sz="2400" dirty="0">
                  <a:solidFill>
                    <a:schemeClr val="bg1"/>
                  </a:solidFill>
                  <a:latin typeface="微软雅黑" panose="020B0503020204020204" pitchFamily="34" charset="-122"/>
                  <a:ea typeface="微软雅黑" panose="020B0503020204020204" pitchFamily="34" charset="-122"/>
                </a:rPr>
                <a:t>真心诚意</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尽心尽力</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a:solidFill>
                    <a:schemeClr val="bg1"/>
                  </a:solidFill>
                  <a:latin typeface="微软雅黑" panose="020B0503020204020204" pitchFamily="34" charset="-122"/>
                  <a:ea typeface="微软雅黑" panose="020B0503020204020204" pitchFamily="34" charset="-122"/>
                </a:rPr>
                <a:t>没有二心</a:t>
              </a:r>
            </a:p>
          </p:txBody>
        </p:sp>
      </p:grpSp>
      <p:sp>
        <p:nvSpPr>
          <p:cNvPr id="28" name="文本框 27">
            <a:extLst>
              <a:ext uri="{FF2B5EF4-FFF2-40B4-BE49-F238E27FC236}">
                <a16:creationId xmlns="" xmlns:a16="http://schemas.microsoft.com/office/drawing/2014/main" id="{4871D317-138B-41D2-97C6-BB66F56C0C83}"/>
              </a:ext>
            </a:extLst>
          </p:cNvPr>
          <p:cNvSpPr txBox="1"/>
          <p:nvPr/>
        </p:nvSpPr>
        <p:spPr>
          <a:xfrm>
            <a:off x="827404" y="1785165"/>
            <a:ext cx="10537192" cy="1323439"/>
          </a:xfrm>
          <a:prstGeom prst="rect">
            <a:avLst/>
          </a:prstGeom>
          <a:noFill/>
        </p:spPr>
        <p:txBody>
          <a:bodyPr wrap="square" rtlCol="0">
            <a:spAutoFit/>
          </a:bodyPr>
          <a:lstStyle/>
          <a:p>
            <a:pPr lvl="0" algn="ctr">
              <a:defRPr/>
            </a:pPr>
            <a:r>
              <a:rPr lang="zh-CN" altLang="en-US" sz="8000" b="1" dirty="0">
                <a:solidFill>
                  <a:srgbClr val="C60000"/>
                </a:solidFill>
                <a:latin typeface="华文新魏" panose="02010800040101010101" pitchFamily="2" charset="-122"/>
                <a:ea typeface="华文新魏" panose="02010800040101010101" pitchFamily="2" charset="-122"/>
              </a:rPr>
              <a:t>学习完毕</a:t>
            </a:r>
          </a:p>
        </p:txBody>
      </p:sp>
    </p:spTree>
    <p:extLst>
      <p:ext uri="{BB962C8B-B14F-4D97-AF65-F5344CB8AC3E}">
        <p14:creationId xmlns:p14="http://schemas.microsoft.com/office/powerpoint/2010/main" val="1835915749"/>
      </p:ext>
    </p:extLst>
  </p:cSld>
  <p:clrMapOvr>
    <a:masterClrMapping/>
  </p:clrMapOvr>
  <mc:AlternateContent xmlns:mc="http://schemas.openxmlformats.org/markup-compatibility/2006" xmlns:p14="http://schemas.microsoft.com/office/powerpoint/2010/main">
    <mc:Choice Requires="p14">
      <p:transition spd="slow" p14:dur="1600" advTm="3000">
        <p14:prism isContent="1" isInverted="1"/>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additive="base">
                                        <p:cTn id="11" dur="500" fill="hold"/>
                                        <p:tgtEl>
                                          <p:spTgt spid="24"/>
                                        </p:tgtEl>
                                        <p:attrNameLst>
                                          <p:attrName>ppt_x</p:attrName>
                                        </p:attrNameLst>
                                      </p:cBhvr>
                                      <p:tavLst>
                                        <p:tav tm="0">
                                          <p:val>
                                            <p:strVal val="0-#ppt_w/2"/>
                                          </p:val>
                                        </p:tav>
                                        <p:tav tm="100000">
                                          <p:val>
                                            <p:strVal val="#ppt_x"/>
                                          </p:val>
                                        </p:tav>
                                      </p:tavLst>
                                    </p:anim>
                                    <p:anim calcmode="lin" valueType="num">
                                      <p:cBhvr additive="base">
                                        <p:cTn id="12" dur="500" fill="hold"/>
                                        <p:tgtEl>
                                          <p:spTgt spid="2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52" presetClass="entr" presetSubtype="0" fill="hold" grpId="0" nodeType="afterEffect">
                                  <p:stCondLst>
                                    <p:cond delay="0"/>
                                  </p:stCondLst>
                                  <p:iterate type="lt">
                                    <p:tmPct val="10000"/>
                                  </p:iterate>
                                  <p:childTnLst>
                                    <p:set>
                                      <p:cBhvr>
                                        <p:cTn id="15" dur="1" fill="hold">
                                          <p:stCondLst>
                                            <p:cond delay="0"/>
                                          </p:stCondLst>
                                        </p:cTn>
                                        <p:tgtEl>
                                          <p:spTgt spid="28"/>
                                        </p:tgtEl>
                                        <p:attrNameLst>
                                          <p:attrName>style.visibility</p:attrName>
                                        </p:attrNameLst>
                                      </p:cBhvr>
                                      <p:to>
                                        <p:strVal val="visible"/>
                                      </p:to>
                                    </p:set>
                                    <p:animScale>
                                      <p:cBhvr>
                                        <p:cTn id="16"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7" dur="1000" decel="50000" fill="hold">
                                          <p:stCondLst>
                                            <p:cond delay="0"/>
                                          </p:stCondLst>
                                        </p:cTn>
                                        <p:tgtEl>
                                          <p:spTgt spid="28"/>
                                        </p:tgtEl>
                                        <p:attrNameLst>
                                          <p:attrName>ppt_x</p:attrName>
                                          <p:attrName>ppt_y</p:attrName>
                                        </p:attrNameLst>
                                      </p:cBhvr>
                                    </p:animMotion>
                                    <p:animEffect transition="in" filter="fade">
                                      <p:cBhvr>
                                        <p:cTn id="18" dur="1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grpSp>
        <p:nvGrpSpPr>
          <p:cNvPr id="46" name="组合 45">
            <a:extLst>
              <a:ext uri="{FF2B5EF4-FFF2-40B4-BE49-F238E27FC236}">
                <a16:creationId xmlns="" xmlns:a16="http://schemas.microsoft.com/office/drawing/2014/main" id="{7B4A47E4-3E58-4A0B-9780-48DE8BEEAEFA}"/>
              </a:ext>
            </a:extLst>
          </p:cNvPr>
          <p:cNvGrpSpPr/>
          <p:nvPr/>
        </p:nvGrpSpPr>
        <p:grpSpPr>
          <a:xfrm>
            <a:off x="1200725" y="1636668"/>
            <a:ext cx="2162561" cy="2162561"/>
            <a:chOff x="1259773" y="2139371"/>
            <a:chExt cx="2162561" cy="2162561"/>
          </a:xfrm>
        </p:grpSpPr>
        <p:sp>
          <p:nvSpPr>
            <p:cNvPr id="47" name="椭圆 46">
              <a:extLst>
                <a:ext uri="{FF2B5EF4-FFF2-40B4-BE49-F238E27FC236}">
                  <a16:creationId xmlns="" xmlns:a16="http://schemas.microsoft.com/office/drawing/2014/main" id="{E41683A6-6071-497F-B439-5CB9C84FAD59}"/>
                </a:ext>
              </a:extLst>
            </p:cNvPr>
            <p:cNvSpPr/>
            <p:nvPr/>
          </p:nvSpPr>
          <p:spPr>
            <a:xfrm>
              <a:off x="1348091" y="2227689"/>
              <a:ext cx="1985925" cy="1985925"/>
            </a:xfrm>
            <a:prstGeom prst="ellipse">
              <a:avLst/>
            </a:prstGeom>
            <a:solidFill>
              <a:srgbClr val="C60000"/>
            </a:solidFill>
            <a:ln w="12700" cap="flat" cmpd="sng" algn="ctr">
              <a:noFill/>
              <a:prstDash val="solid"/>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sp>
          <p:nvSpPr>
            <p:cNvPr id="48" name="椭圆 47">
              <a:extLst>
                <a:ext uri="{FF2B5EF4-FFF2-40B4-BE49-F238E27FC236}">
                  <a16:creationId xmlns="" xmlns:a16="http://schemas.microsoft.com/office/drawing/2014/main" id="{5009BD2B-5906-400B-8F2D-B6F87A4FDB09}"/>
                </a:ext>
              </a:extLst>
            </p:cNvPr>
            <p:cNvSpPr/>
            <p:nvPr/>
          </p:nvSpPr>
          <p:spPr>
            <a:xfrm>
              <a:off x="1259773" y="2139371"/>
              <a:ext cx="2162561" cy="2162561"/>
            </a:xfrm>
            <a:prstGeom prst="ellipse">
              <a:avLst/>
            </a:prstGeom>
            <a:noFill/>
            <a:ln w="19050" cap="flat" cmpd="sng" algn="ctr">
              <a:noFill/>
              <a:prstDash val="sysDash"/>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grpSp>
      <p:sp>
        <p:nvSpPr>
          <p:cNvPr id="49" name="文本框 48">
            <a:extLst>
              <a:ext uri="{FF2B5EF4-FFF2-40B4-BE49-F238E27FC236}">
                <a16:creationId xmlns="" xmlns:a16="http://schemas.microsoft.com/office/drawing/2014/main" id="{0C1968E5-187A-4580-864A-43BFFDFEE08A}"/>
              </a:ext>
            </a:extLst>
          </p:cNvPr>
          <p:cNvSpPr txBox="1"/>
          <p:nvPr/>
        </p:nvSpPr>
        <p:spPr>
          <a:xfrm>
            <a:off x="1368934" y="2056228"/>
            <a:ext cx="1826141" cy="1323439"/>
          </a:xfrm>
          <a:prstGeom prst="rect">
            <a:avLst/>
          </a:prstGeom>
          <a:noFill/>
        </p:spPr>
        <p:txBody>
          <a:bodyPr wrap="none" rtlCol="0">
            <a:spAutoFit/>
          </a:bodyPr>
          <a:lstStyle/>
          <a:p>
            <a:pPr algn="ctr">
              <a:defRPr/>
            </a:pPr>
            <a:r>
              <a:rPr lang="en-US" altLang="zh-CN" dirty="0">
                <a:solidFill>
                  <a:srgbClr val="FFFFFF"/>
                </a:solidFill>
                <a:latin typeface="微软雅黑" panose="020B0503020204020204" pitchFamily="34" charset="-122"/>
                <a:ea typeface="微软雅黑" panose="020B0503020204020204" pitchFamily="34" charset="-122"/>
              </a:rPr>
              <a:t>1921</a:t>
            </a:r>
            <a:r>
              <a:rPr lang="zh-CN" altLang="en-US" dirty="0">
                <a:solidFill>
                  <a:srgbClr val="FFFFFF"/>
                </a:solidFill>
                <a:latin typeface="微软雅黑" panose="020B0503020204020204" pitchFamily="34" charset="-122"/>
                <a:ea typeface="微软雅黑" panose="020B0503020204020204" pitchFamily="34" charset="-122"/>
              </a:rPr>
              <a:t>年</a:t>
            </a:r>
            <a:r>
              <a:rPr lang="en-US" altLang="zh-CN" dirty="0">
                <a:solidFill>
                  <a:srgbClr val="FFFFFF"/>
                </a:solidFill>
                <a:latin typeface="微软雅黑" panose="020B0503020204020204" pitchFamily="34" charset="-122"/>
                <a:ea typeface="微软雅黑" panose="020B0503020204020204" pitchFamily="34" charset="-122"/>
              </a:rPr>
              <a:t>7</a:t>
            </a:r>
            <a:r>
              <a:rPr lang="zh-CN" altLang="en-US" dirty="0">
                <a:solidFill>
                  <a:srgbClr val="FFFFFF"/>
                </a:solidFill>
                <a:latin typeface="微软雅黑" panose="020B0503020204020204" pitchFamily="34" charset="-122"/>
                <a:ea typeface="微软雅黑" panose="020B0503020204020204" pitchFamily="34" charset="-122"/>
              </a:rPr>
              <a:t>月</a:t>
            </a:r>
            <a:endParaRPr lang="en-US" altLang="zh-CN" dirty="0">
              <a:solidFill>
                <a:srgbClr val="FFFFFF"/>
              </a:solidFill>
              <a:latin typeface="微软雅黑" panose="020B0503020204020204" pitchFamily="34" charset="-122"/>
              <a:ea typeface="微软雅黑" panose="020B0503020204020204" pitchFamily="34" charset="-122"/>
            </a:endParaRPr>
          </a:p>
          <a:p>
            <a:pPr algn="ctr">
              <a:defRPr/>
            </a:pPr>
            <a:r>
              <a:rPr lang="zh-CN" altLang="en-US" sz="3200" b="1" dirty="0">
                <a:solidFill>
                  <a:srgbClr val="FFFFFF"/>
                </a:solidFill>
                <a:latin typeface="微软雅黑" panose="020B0503020204020204" pitchFamily="34" charset="-122"/>
                <a:ea typeface="微软雅黑" panose="020B0503020204020204" pitchFamily="34" charset="-122"/>
              </a:rPr>
              <a:t>一大党纲</a:t>
            </a:r>
            <a:endParaRPr lang="en-US" altLang="zh-CN" sz="3200" b="1" dirty="0">
              <a:solidFill>
                <a:srgbClr val="FFFFFF"/>
              </a:solidFill>
              <a:latin typeface="微软雅黑" panose="020B0503020204020204" pitchFamily="34" charset="-122"/>
              <a:ea typeface="微软雅黑" panose="020B0503020204020204" pitchFamily="34" charset="-122"/>
            </a:endParaRPr>
          </a:p>
          <a:p>
            <a:pPr algn="ctr">
              <a:defRPr/>
            </a:pPr>
            <a:r>
              <a:rPr lang="zh-CN" altLang="en-US" sz="2800" dirty="0">
                <a:solidFill>
                  <a:srgbClr val="FFFFFF"/>
                </a:solidFill>
                <a:latin typeface="微软雅黑" panose="020B0503020204020204" pitchFamily="34" charset="-122"/>
                <a:ea typeface="微软雅黑" panose="020B0503020204020204" pitchFamily="34" charset="-122"/>
              </a:rPr>
              <a:t>规定</a:t>
            </a:r>
          </a:p>
        </p:txBody>
      </p:sp>
      <p:sp>
        <p:nvSpPr>
          <p:cNvPr id="50" name="圆角矩形 2">
            <a:extLst>
              <a:ext uri="{FF2B5EF4-FFF2-40B4-BE49-F238E27FC236}">
                <a16:creationId xmlns="" xmlns:a16="http://schemas.microsoft.com/office/drawing/2014/main" id="{A380E123-8C01-4863-AC54-D545C4B81C15}"/>
              </a:ext>
            </a:extLst>
          </p:cNvPr>
          <p:cNvSpPr/>
          <p:nvPr/>
        </p:nvSpPr>
        <p:spPr>
          <a:xfrm>
            <a:off x="3824431" y="1636668"/>
            <a:ext cx="7727949" cy="2074243"/>
          </a:xfrm>
          <a:prstGeom prst="roundRect">
            <a:avLst>
              <a:gd name="adj" fmla="val 8642"/>
            </a:avLst>
          </a:prstGeom>
          <a:no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51" name="矩形 50">
            <a:extLst>
              <a:ext uri="{FF2B5EF4-FFF2-40B4-BE49-F238E27FC236}">
                <a16:creationId xmlns="" xmlns:a16="http://schemas.microsoft.com/office/drawing/2014/main" id="{06C9D4A3-92AC-4837-A14C-669D614019E9}"/>
              </a:ext>
            </a:extLst>
          </p:cNvPr>
          <p:cNvSpPr/>
          <p:nvPr/>
        </p:nvSpPr>
        <p:spPr>
          <a:xfrm>
            <a:off x="3946896" y="1789499"/>
            <a:ext cx="7461249" cy="874407"/>
          </a:xfrm>
          <a:prstGeom prst="rect">
            <a:avLst/>
          </a:prstGeom>
        </p:spPr>
        <p:txBody>
          <a:bodyPr wrap="square">
            <a:spAutoFit/>
          </a:bodyPr>
          <a:lstStyle/>
          <a:p>
            <a:pPr algn="just">
              <a:lnSpc>
                <a:spcPct val="150000"/>
              </a:lnSpc>
            </a:pPr>
            <a:r>
              <a:rPr lang="zh-CN" altLang="zh-CN" dirty="0">
                <a:solidFill>
                  <a:prstClr val="black"/>
                </a:solidFill>
                <a:latin typeface="微软雅黑" panose="020B0503020204020204" pitchFamily="34" charset="-122"/>
                <a:ea typeface="微软雅黑" panose="020B0503020204020204" pitchFamily="34" charset="-122"/>
              </a:rPr>
              <a:t>“凡承认本党党纲和政策，并愿成为忠实的党员者，经党员一人介绍，不分性别、国籍，均可接收为党员，成为我们的同志。</a:t>
            </a:r>
            <a:endParaRPr lang="zh-CN" altLang="en-US" dirty="0">
              <a:solidFill>
                <a:prstClr val="black">
                  <a:lumMod val="75000"/>
                  <a:lumOff val="25000"/>
                </a:prstClr>
              </a:solidFill>
              <a:latin typeface="微软雅黑" panose="020B0503020204020204" pitchFamily="34" charset="-122"/>
              <a:ea typeface="微软雅黑" panose="020B0503020204020204" pitchFamily="34" charset="-122"/>
            </a:endParaRPr>
          </a:p>
        </p:txBody>
      </p:sp>
      <p:sp>
        <p:nvSpPr>
          <p:cNvPr id="52" name="文本框 51">
            <a:extLst>
              <a:ext uri="{FF2B5EF4-FFF2-40B4-BE49-F238E27FC236}">
                <a16:creationId xmlns="" xmlns:a16="http://schemas.microsoft.com/office/drawing/2014/main" id="{E0D8B8A2-7934-4E41-BC0B-A3FB6E4F96D2}"/>
              </a:ext>
            </a:extLst>
          </p:cNvPr>
          <p:cNvSpPr txBox="1"/>
          <p:nvPr/>
        </p:nvSpPr>
        <p:spPr>
          <a:xfrm>
            <a:off x="3952059" y="2873151"/>
            <a:ext cx="1464861" cy="461665"/>
          </a:xfrm>
          <a:prstGeom prst="rect">
            <a:avLst/>
          </a:prstGeom>
        </p:spPr>
        <p:txBody>
          <a:bodyPr wrap="square">
            <a:spAutoFit/>
          </a:bodyPr>
          <a:lstStyle>
            <a:defPPr>
              <a:defRPr lang="zh-CN"/>
            </a:defPPr>
            <a:lvl1pPr algn="just">
              <a:defRPr sz="2400" b="1">
                <a:solidFill>
                  <a:schemeClr val="bg2"/>
                </a:solidFill>
                <a:latin typeface="+mj-ea"/>
                <a:ea typeface="+mj-ea"/>
              </a:defRPr>
            </a:lvl1pPr>
          </a:lstStyle>
          <a:p>
            <a:pPr>
              <a:defRPr/>
            </a:pPr>
            <a:r>
              <a:rPr lang="zh-CN" altLang="en-US" b="0" dirty="0">
                <a:solidFill>
                  <a:srgbClr val="DA0000"/>
                </a:solidFill>
                <a:latin typeface="微软雅黑" panose="020B0503020204020204" pitchFamily="34" charset="-122"/>
                <a:ea typeface="微软雅黑" panose="020B0503020204020204" pitchFamily="34" charset="-122"/>
              </a:rPr>
              <a:t>关键词：</a:t>
            </a:r>
          </a:p>
        </p:txBody>
      </p:sp>
      <p:sp>
        <p:nvSpPr>
          <p:cNvPr id="53" name="文本框 52">
            <a:extLst>
              <a:ext uri="{FF2B5EF4-FFF2-40B4-BE49-F238E27FC236}">
                <a16:creationId xmlns="" xmlns:a16="http://schemas.microsoft.com/office/drawing/2014/main" id="{C6A9270B-974A-48B8-B927-91C3820152F4}"/>
              </a:ext>
            </a:extLst>
          </p:cNvPr>
          <p:cNvSpPr txBox="1"/>
          <p:nvPr/>
        </p:nvSpPr>
        <p:spPr>
          <a:xfrm>
            <a:off x="5293096" y="2879972"/>
            <a:ext cx="1968499" cy="448022"/>
          </a:xfrm>
          <a:prstGeom prst="roundRect">
            <a:avLst>
              <a:gd name="adj" fmla="val 50000"/>
            </a:avLst>
          </a:prstGeom>
          <a:solidFill>
            <a:srgbClr val="DA0000"/>
          </a:solidFill>
        </p:spPr>
        <p:txBody>
          <a:bodyPr wrap="square" anchor="ctr">
            <a:noAutofit/>
          </a:bodyPr>
          <a:lstStyle>
            <a:defPPr>
              <a:defRPr lang="zh-CN"/>
            </a:defPPr>
            <a:lvl1pPr algn="just">
              <a:defRPr sz="2400" b="1">
                <a:solidFill>
                  <a:schemeClr val="bg2"/>
                </a:soli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承认党纲政策</a:t>
            </a:r>
          </a:p>
        </p:txBody>
      </p:sp>
      <p:sp>
        <p:nvSpPr>
          <p:cNvPr id="54" name="文本框 53">
            <a:extLst>
              <a:ext uri="{FF2B5EF4-FFF2-40B4-BE49-F238E27FC236}">
                <a16:creationId xmlns="" xmlns:a16="http://schemas.microsoft.com/office/drawing/2014/main" id="{67E47AB8-D9FE-4636-910D-9B19CA3C8587}"/>
              </a:ext>
            </a:extLst>
          </p:cNvPr>
          <p:cNvSpPr txBox="1"/>
          <p:nvPr/>
        </p:nvSpPr>
        <p:spPr>
          <a:xfrm>
            <a:off x="7331446" y="2879972"/>
            <a:ext cx="1968499" cy="448022"/>
          </a:xfrm>
          <a:prstGeom prst="roundRect">
            <a:avLst>
              <a:gd name="adj" fmla="val 50000"/>
            </a:avLst>
          </a:prstGeom>
          <a:solidFill>
            <a:srgbClr val="DA0000"/>
          </a:solidFill>
        </p:spPr>
        <p:txBody>
          <a:bodyPr wrap="square" anchor="ctr">
            <a:noAutofit/>
          </a:bodyPr>
          <a:lstStyle>
            <a:defPPr>
              <a:defRPr lang="zh-CN"/>
            </a:defPPr>
            <a:lvl1pPr algn="ctr">
              <a:defRPr sz="2400" b="1">
                <a:solidFill>
                  <a:schemeClr val="bg1"/>
                </a:solidFill>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忠实党员</a:t>
            </a:r>
          </a:p>
        </p:txBody>
      </p:sp>
      <p:sp>
        <p:nvSpPr>
          <p:cNvPr id="55" name="文本框 54">
            <a:extLst>
              <a:ext uri="{FF2B5EF4-FFF2-40B4-BE49-F238E27FC236}">
                <a16:creationId xmlns="" xmlns:a16="http://schemas.microsoft.com/office/drawing/2014/main" id="{0EE17500-0E98-41C3-8A48-B383DEC1B308}"/>
              </a:ext>
            </a:extLst>
          </p:cNvPr>
          <p:cNvSpPr txBox="1"/>
          <p:nvPr/>
        </p:nvSpPr>
        <p:spPr>
          <a:xfrm>
            <a:off x="9369796" y="2879972"/>
            <a:ext cx="1968499" cy="448022"/>
          </a:xfrm>
          <a:prstGeom prst="roundRect">
            <a:avLst>
              <a:gd name="adj" fmla="val 50000"/>
            </a:avLst>
          </a:prstGeom>
          <a:solidFill>
            <a:srgbClr val="DA0000"/>
          </a:solidFill>
        </p:spPr>
        <p:txBody>
          <a:bodyPr wrap="square" anchor="ctr">
            <a:noAutofit/>
          </a:bodyPr>
          <a:lstStyle>
            <a:defPPr>
              <a:defRPr lang="zh-CN"/>
            </a:defPPr>
            <a:lvl1pPr algn="ctr">
              <a:defRPr sz="2400" b="1">
                <a:solidFill>
                  <a:schemeClr val="bg1"/>
                </a:solidFill>
                <a:latin typeface="微软雅黑" panose="020B0503020204020204" pitchFamily="34" charset="-122"/>
                <a:ea typeface="微软雅黑" panose="020B0503020204020204"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不分性别国籍</a:t>
            </a:r>
          </a:p>
        </p:txBody>
      </p:sp>
      <p:grpSp>
        <p:nvGrpSpPr>
          <p:cNvPr id="56" name="组合 55">
            <a:extLst>
              <a:ext uri="{FF2B5EF4-FFF2-40B4-BE49-F238E27FC236}">
                <a16:creationId xmlns="" xmlns:a16="http://schemas.microsoft.com/office/drawing/2014/main" id="{A3D54F6D-2318-4C45-8383-AEEB365D28AA}"/>
              </a:ext>
            </a:extLst>
          </p:cNvPr>
          <p:cNvGrpSpPr/>
          <p:nvPr/>
        </p:nvGrpSpPr>
        <p:grpSpPr>
          <a:xfrm>
            <a:off x="1200723" y="3977402"/>
            <a:ext cx="2162561" cy="2162561"/>
            <a:chOff x="1259773" y="2139371"/>
            <a:chExt cx="2162561" cy="2162561"/>
          </a:xfrm>
        </p:grpSpPr>
        <p:sp>
          <p:nvSpPr>
            <p:cNvPr id="57" name="椭圆 56">
              <a:extLst>
                <a:ext uri="{FF2B5EF4-FFF2-40B4-BE49-F238E27FC236}">
                  <a16:creationId xmlns="" xmlns:a16="http://schemas.microsoft.com/office/drawing/2014/main" id="{057C4DD6-FAC8-4D11-A517-03D933BBB81A}"/>
                </a:ext>
              </a:extLst>
            </p:cNvPr>
            <p:cNvSpPr/>
            <p:nvPr/>
          </p:nvSpPr>
          <p:spPr>
            <a:xfrm>
              <a:off x="1348091" y="2227689"/>
              <a:ext cx="1985925" cy="1985925"/>
            </a:xfrm>
            <a:prstGeom prst="ellipse">
              <a:avLst/>
            </a:prstGeom>
            <a:solidFill>
              <a:srgbClr val="C60000"/>
            </a:solidFill>
            <a:ln w="12700" cap="flat" cmpd="sng" algn="ctr">
              <a:noFill/>
              <a:prstDash val="solid"/>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sp>
          <p:nvSpPr>
            <p:cNvPr id="58" name="椭圆 57">
              <a:extLst>
                <a:ext uri="{FF2B5EF4-FFF2-40B4-BE49-F238E27FC236}">
                  <a16:creationId xmlns="" xmlns:a16="http://schemas.microsoft.com/office/drawing/2014/main" id="{67A37177-F5DA-4462-9A56-EE7750571615}"/>
                </a:ext>
              </a:extLst>
            </p:cNvPr>
            <p:cNvSpPr/>
            <p:nvPr/>
          </p:nvSpPr>
          <p:spPr>
            <a:xfrm>
              <a:off x="1259773" y="2139371"/>
              <a:ext cx="2162561" cy="2162561"/>
            </a:xfrm>
            <a:prstGeom prst="ellipse">
              <a:avLst/>
            </a:prstGeom>
            <a:noFill/>
            <a:ln w="19050" cap="flat" cmpd="sng" algn="ctr">
              <a:noFill/>
              <a:prstDash val="sysDash"/>
              <a:miter lim="800000"/>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grpSp>
      <p:sp>
        <p:nvSpPr>
          <p:cNvPr id="59" name="文本框 58">
            <a:extLst>
              <a:ext uri="{FF2B5EF4-FFF2-40B4-BE49-F238E27FC236}">
                <a16:creationId xmlns="" xmlns:a16="http://schemas.microsoft.com/office/drawing/2014/main" id="{7EAEBCEA-10E2-4A71-899B-A75C09B820BC}"/>
              </a:ext>
            </a:extLst>
          </p:cNvPr>
          <p:cNvSpPr txBox="1"/>
          <p:nvPr/>
        </p:nvSpPr>
        <p:spPr>
          <a:xfrm>
            <a:off x="1368934" y="4474577"/>
            <a:ext cx="1826141" cy="1323439"/>
          </a:xfrm>
          <a:prstGeom prst="rect">
            <a:avLst/>
          </a:prstGeom>
          <a:noFill/>
        </p:spPr>
        <p:txBody>
          <a:bodyPr wrap="none" rtlCol="0">
            <a:spAutoFit/>
          </a:bodyPr>
          <a:lstStyle/>
          <a:p>
            <a:pPr algn="ctr">
              <a:defRPr/>
            </a:pPr>
            <a:r>
              <a:rPr lang="en-US" altLang="zh-CN" sz="2000" dirty="0">
                <a:solidFill>
                  <a:srgbClr val="FFFFFF"/>
                </a:solidFill>
                <a:latin typeface="微软雅黑" panose="020B0503020204020204" pitchFamily="34" charset="-122"/>
                <a:ea typeface="微软雅黑" panose="020B0503020204020204" pitchFamily="34" charset="-122"/>
              </a:rPr>
              <a:t>1922</a:t>
            </a:r>
            <a:r>
              <a:rPr lang="zh-CN" altLang="en-US" sz="2000" dirty="0">
                <a:solidFill>
                  <a:srgbClr val="FFFFFF"/>
                </a:solidFill>
                <a:latin typeface="微软雅黑" panose="020B0503020204020204" pitchFamily="34" charset="-122"/>
                <a:ea typeface="微软雅黑" panose="020B0503020204020204" pitchFamily="34" charset="-122"/>
              </a:rPr>
              <a:t>年</a:t>
            </a:r>
            <a:r>
              <a:rPr lang="en-US" altLang="zh-CN" sz="2000" dirty="0">
                <a:solidFill>
                  <a:srgbClr val="FFFFFF"/>
                </a:solidFill>
                <a:latin typeface="微软雅黑" panose="020B0503020204020204" pitchFamily="34" charset="-122"/>
                <a:ea typeface="微软雅黑" panose="020B0503020204020204" pitchFamily="34" charset="-122"/>
              </a:rPr>
              <a:t>7</a:t>
            </a:r>
            <a:r>
              <a:rPr lang="zh-CN" altLang="en-US" sz="2000" dirty="0">
                <a:solidFill>
                  <a:srgbClr val="FFFFFF"/>
                </a:solidFill>
                <a:latin typeface="微软雅黑" panose="020B0503020204020204" pitchFamily="34" charset="-122"/>
                <a:ea typeface="微软雅黑" panose="020B0503020204020204" pitchFamily="34" charset="-122"/>
              </a:rPr>
              <a:t>月</a:t>
            </a:r>
            <a:endParaRPr lang="en-US" altLang="zh-CN" sz="2000" dirty="0">
              <a:solidFill>
                <a:srgbClr val="FFFFFF"/>
              </a:solidFill>
              <a:latin typeface="微软雅黑" panose="020B0503020204020204" pitchFamily="34" charset="-122"/>
              <a:ea typeface="微软雅黑" panose="020B0503020204020204" pitchFamily="34" charset="-122"/>
            </a:endParaRPr>
          </a:p>
          <a:p>
            <a:pPr algn="ctr">
              <a:defRPr/>
            </a:pPr>
            <a:r>
              <a:rPr lang="zh-CN" altLang="en-US" sz="3200" b="1" dirty="0">
                <a:solidFill>
                  <a:srgbClr val="FFFFFF"/>
                </a:solidFill>
                <a:latin typeface="微软雅黑" panose="020B0503020204020204" pitchFamily="34" charset="-122"/>
                <a:ea typeface="微软雅黑" panose="020B0503020204020204" pitchFamily="34" charset="-122"/>
              </a:rPr>
              <a:t>二大党章</a:t>
            </a:r>
            <a:endParaRPr lang="en-US" altLang="zh-CN" sz="3200" b="1" dirty="0">
              <a:solidFill>
                <a:srgbClr val="FFFFFF"/>
              </a:solidFill>
              <a:latin typeface="微软雅黑" panose="020B0503020204020204" pitchFamily="34" charset="-122"/>
              <a:ea typeface="微软雅黑" panose="020B0503020204020204" pitchFamily="34" charset="-122"/>
            </a:endParaRPr>
          </a:p>
          <a:p>
            <a:pPr algn="ctr">
              <a:defRPr/>
            </a:pPr>
            <a:r>
              <a:rPr lang="zh-CN" altLang="en-US" sz="2800" dirty="0">
                <a:solidFill>
                  <a:srgbClr val="FFFFFF"/>
                </a:solidFill>
                <a:latin typeface="微软雅黑" panose="020B0503020204020204" pitchFamily="34" charset="-122"/>
                <a:ea typeface="微软雅黑" panose="020B0503020204020204" pitchFamily="34" charset="-122"/>
              </a:rPr>
              <a:t>规定</a:t>
            </a:r>
          </a:p>
        </p:txBody>
      </p:sp>
      <p:sp>
        <p:nvSpPr>
          <p:cNvPr id="60" name="圆角矩形 2">
            <a:extLst>
              <a:ext uri="{FF2B5EF4-FFF2-40B4-BE49-F238E27FC236}">
                <a16:creationId xmlns="" xmlns:a16="http://schemas.microsoft.com/office/drawing/2014/main" id="{BDA94CB9-DD39-448C-AB98-41FEA9D37170}"/>
              </a:ext>
            </a:extLst>
          </p:cNvPr>
          <p:cNvSpPr/>
          <p:nvPr/>
        </p:nvSpPr>
        <p:spPr>
          <a:xfrm>
            <a:off x="3824432" y="4196761"/>
            <a:ext cx="7727948" cy="2074243"/>
          </a:xfrm>
          <a:prstGeom prst="roundRect">
            <a:avLst>
              <a:gd name="adj" fmla="val 8642"/>
            </a:avLst>
          </a:prstGeom>
          <a:noFill/>
          <a:ln w="19050" cap="flat" cmpd="sng" algn="ctr">
            <a:noFill/>
            <a:prstDash val="sys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61" name="矩形 60">
            <a:extLst>
              <a:ext uri="{FF2B5EF4-FFF2-40B4-BE49-F238E27FC236}">
                <a16:creationId xmlns="" xmlns:a16="http://schemas.microsoft.com/office/drawing/2014/main" id="{5647F880-2DC4-4EA5-8572-AB3FA4AF69C8}"/>
              </a:ext>
            </a:extLst>
          </p:cNvPr>
          <p:cNvSpPr/>
          <p:nvPr/>
        </p:nvSpPr>
        <p:spPr>
          <a:xfrm>
            <a:off x="4054732" y="4429726"/>
            <a:ext cx="7176674" cy="874407"/>
          </a:xfrm>
          <a:prstGeom prst="rect">
            <a:avLst/>
          </a:prstGeom>
        </p:spPr>
        <p:txBody>
          <a:bodyPr wrap="square">
            <a:spAutoFit/>
          </a:bodyPr>
          <a:lstStyle/>
          <a:p>
            <a:pPr algn="just">
              <a:lnSpc>
                <a:spcPct val="150000"/>
              </a:lnSpc>
            </a:pPr>
            <a:r>
              <a:rPr lang="zh-CN" altLang="en-US" dirty="0">
                <a:solidFill>
                  <a:prstClr val="black"/>
                </a:solidFill>
                <a:latin typeface="微软雅黑" panose="020B0503020204020204" pitchFamily="34" charset="-122"/>
                <a:ea typeface="微软雅黑" panose="020B0503020204020204" pitchFamily="34" charset="-122"/>
              </a:rPr>
              <a:t>本党党员无国籍性别之分，凡承认本党宣言及章程并愿忠实为本党服务者，均可为本党党员。</a:t>
            </a:r>
          </a:p>
        </p:txBody>
      </p:sp>
      <p:sp>
        <p:nvSpPr>
          <p:cNvPr id="62" name="文本框 61">
            <a:extLst>
              <a:ext uri="{FF2B5EF4-FFF2-40B4-BE49-F238E27FC236}">
                <a16:creationId xmlns="" xmlns:a16="http://schemas.microsoft.com/office/drawing/2014/main" id="{E7943636-98DE-44A2-8A98-1C4BD2AF2EEB}"/>
              </a:ext>
            </a:extLst>
          </p:cNvPr>
          <p:cNvSpPr txBox="1"/>
          <p:nvPr/>
        </p:nvSpPr>
        <p:spPr>
          <a:xfrm>
            <a:off x="5342687" y="5370004"/>
            <a:ext cx="3305175" cy="562630"/>
          </a:xfrm>
          <a:prstGeom prst="roundRect">
            <a:avLst>
              <a:gd name="adj" fmla="val 50000"/>
            </a:avLst>
          </a:prstGeom>
          <a:solidFill>
            <a:srgbClr val="DA0000"/>
          </a:solidFill>
        </p:spPr>
        <p:txBody>
          <a:bodyPr wrap="square" anchor="ctr">
            <a:spAutoFit/>
          </a:bodyPr>
          <a:lstStyle>
            <a:defPPr>
              <a:defRPr lang="zh-CN"/>
            </a:defPPr>
            <a:lvl1pPr algn="just">
              <a:defRPr sz="2400" b="1">
                <a:solidFill>
                  <a:schemeClr val="bg2"/>
                </a:solidFill>
                <a:latin typeface="+mj-ea"/>
                <a:ea typeface="+mj-ea"/>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本党党员无国籍性别之分</a:t>
            </a:r>
            <a:endPar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sp>
        <p:nvSpPr>
          <p:cNvPr id="63" name="文本框 62">
            <a:extLst>
              <a:ext uri="{FF2B5EF4-FFF2-40B4-BE49-F238E27FC236}">
                <a16:creationId xmlns="" xmlns:a16="http://schemas.microsoft.com/office/drawing/2014/main" id="{57F4994D-499E-4504-8E4D-FB2B158C8267}"/>
              </a:ext>
            </a:extLst>
          </p:cNvPr>
          <p:cNvSpPr txBox="1"/>
          <p:nvPr/>
        </p:nvSpPr>
        <p:spPr>
          <a:xfrm>
            <a:off x="4150876" y="5435876"/>
            <a:ext cx="1464861" cy="430887"/>
          </a:xfrm>
          <a:prstGeom prst="rect">
            <a:avLst/>
          </a:prstGeom>
        </p:spPr>
        <p:txBody>
          <a:bodyPr wrap="square">
            <a:spAutoFit/>
          </a:bodyPr>
          <a:lstStyle>
            <a:defPPr>
              <a:defRPr lang="zh-CN"/>
            </a:defPPr>
            <a:lvl1pPr algn="just">
              <a:defRPr sz="2400" b="1">
                <a:solidFill>
                  <a:schemeClr val="bg2"/>
                </a:solidFill>
                <a:latin typeface="+mj-ea"/>
                <a:ea typeface="+mj-ea"/>
              </a:defRPr>
            </a:lvl1pPr>
          </a:lstStyle>
          <a:p>
            <a:pPr>
              <a:defRPr/>
            </a:pPr>
            <a:r>
              <a:rPr lang="zh-CN" altLang="en-US" sz="2200" b="0" dirty="0">
                <a:solidFill>
                  <a:srgbClr val="DA0000"/>
                </a:solidFill>
                <a:latin typeface="微软雅黑" panose="020B0503020204020204" pitchFamily="34" charset="-122"/>
                <a:ea typeface="微软雅黑" panose="020B0503020204020204" pitchFamily="34" charset="-122"/>
              </a:rPr>
              <a:t>关键词：</a:t>
            </a:r>
          </a:p>
        </p:txBody>
      </p:sp>
    </p:spTree>
    <p:extLst>
      <p:ext uri="{BB962C8B-B14F-4D97-AF65-F5344CB8AC3E}">
        <p14:creationId xmlns:p14="http://schemas.microsoft.com/office/powerpoint/2010/main" val="876242448"/>
      </p:ext>
    </p:extLst>
  </p:cSld>
  <p:clrMapOvr>
    <a:masterClrMapping/>
  </p:clrMapOvr>
  <p:transition spd="slow" advTm="300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fltVal val="0"/>
                                              </p:val>
                                            </p:tav>
                                            <p:tav tm="100000">
                                              <p:val>
                                                <p:strVal val="#ppt_w"/>
                                              </p:val>
                                            </p:tav>
                                          </p:tavLst>
                                        </p:anim>
                                        <p:anim calcmode="lin" valueType="num">
                                          <p:cBhvr>
                                            <p:cTn id="8" dur="1000" fill="hold"/>
                                            <p:tgtEl>
                                              <p:spTgt spid="46"/>
                                            </p:tgtEl>
                                            <p:attrNameLst>
                                              <p:attrName>ppt_h</p:attrName>
                                            </p:attrNameLst>
                                          </p:cBhvr>
                                          <p:tavLst>
                                            <p:tav tm="0">
                                              <p:val>
                                                <p:fltVal val="0"/>
                                              </p:val>
                                            </p:tav>
                                            <p:tav tm="100000">
                                              <p:val>
                                                <p:strVal val="#ppt_h"/>
                                              </p:val>
                                            </p:tav>
                                          </p:tavLst>
                                        </p:anim>
                                        <p:anim calcmode="lin" valueType="num">
                                          <p:cBhvr>
                                            <p:cTn id="9" dur="1000" fill="hold"/>
                                            <p:tgtEl>
                                              <p:spTgt spid="46"/>
                                            </p:tgtEl>
                                            <p:attrNameLst>
                                              <p:attrName>style.rotation</p:attrName>
                                            </p:attrNameLst>
                                          </p:cBhvr>
                                          <p:tavLst>
                                            <p:tav tm="0">
                                              <p:val>
                                                <p:fltVal val="90"/>
                                              </p:val>
                                            </p:tav>
                                            <p:tav tm="100000">
                                              <p:val>
                                                <p:fltVal val="0"/>
                                              </p:val>
                                            </p:tav>
                                          </p:tavLst>
                                        </p:anim>
                                        <p:animEffect transition="in" filter="fade">
                                          <p:cBhvr>
                                            <p:cTn id="10" dur="1000"/>
                                            <p:tgtEl>
                                              <p:spTgt spid="46"/>
                                            </p:tgtEl>
                                          </p:cBhvr>
                                        </p:animEffect>
                                      </p:childTnLst>
                                    </p:cTn>
                                  </p:par>
                                </p:childTnLst>
                              </p:cTn>
                            </p:par>
                            <p:par>
                              <p:cTn id="11" fill="hold">
                                <p:stCondLst>
                                  <p:cond delay="2000"/>
                                </p:stCondLst>
                                <p:childTnLst>
                                  <p:par>
                                    <p:cTn id="12" presetID="2" presetClass="entr" presetSubtype="8"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additive="base">
                                            <p:cTn id="14" dur="500" fill="hold"/>
                                            <p:tgtEl>
                                              <p:spTgt spid="49"/>
                                            </p:tgtEl>
                                            <p:attrNameLst>
                                              <p:attrName>ppt_x</p:attrName>
                                            </p:attrNameLst>
                                          </p:cBhvr>
                                          <p:tavLst>
                                            <p:tav tm="0">
                                              <p:val>
                                                <p:strVal val="0-#ppt_w/2"/>
                                              </p:val>
                                            </p:tav>
                                            <p:tav tm="100000">
                                              <p:val>
                                                <p:strVal val="#ppt_x"/>
                                              </p:val>
                                            </p:tav>
                                          </p:tavLst>
                                        </p:anim>
                                        <p:anim calcmode="lin" valueType="num">
                                          <p:cBhvr additive="base">
                                            <p:cTn id="15" dur="500" fill="hold"/>
                                            <p:tgtEl>
                                              <p:spTgt spid="49"/>
                                            </p:tgtEl>
                                            <p:attrNameLst>
                                              <p:attrName>ppt_y</p:attrName>
                                            </p:attrNameLst>
                                          </p:cBhvr>
                                          <p:tavLst>
                                            <p:tav tm="0">
                                              <p:val>
                                                <p:strVal val="#ppt_y"/>
                                              </p:val>
                                            </p:tav>
                                            <p:tav tm="100000">
                                              <p:val>
                                                <p:strVal val="#ppt_y"/>
                                              </p:val>
                                            </p:tav>
                                          </p:tavLst>
                                        </p:anim>
                                      </p:childTnLst>
                                    </p:cTn>
                                  </p:par>
                                  <p:par>
                                    <p:cTn id="16" presetID="21" presetClass="entr" presetSubtype="1" fill="hold" grpId="0" nodeType="withEffect" nodePh="1">
                                      <p:stCondLst>
                                        <p:cond delay="2000"/>
                                      </p:stCondLst>
                                      <p:endCondLst>
                                        <p:cond evt="begin" delay="0">
                                          <p:tn val="16"/>
                                        </p:cond>
                                      </p:endCondLst>
                                      <p:childTnLst>
                                        <p:set>
                                          <p:cBhvr>
                                            <p:cTn id="17" dur="1" fill="hold">
                                              <p:stCondLst>
                                                <p:cond delay="0"/>
                                              </p:stCondLst>
                                            </p:cTn>
                                            <p:tgtEl>
                                              <p:spTgt spid="50"/>
                                            </p:tgtEl>
                                            <p:attrNameLst>
                                              <p:attrName>style.visibility</p:attrName>
                                            </p:attrNameLst>
                                          </p:cBhvr>
                                          <p:to>
                                            <p:strVal val="visible"/>
                                          </p:to>
                                        </p:set>
                                        <p:animEffect transition="in" filter="wheel(1)">
                                          <p:cBhvr>
                                            <p:cTn id="18" dur="2000"/>
                                            <p:tgtEl>
                                              <p:spTgt spid="50"/>
                                            </p:tgtEl>
                                          </p:cBhvr>
                                        </p:animEffect>
                                      </p:childTnLst>
                                    </p:cTn>
                                  </p:par>
                                  <p:par>
                                    <p:cTn id="19" presetID="2" presetClass="entr" presetSubtype="2"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1+#ppt_w/2"/>
                                              </p:val>
                                            </p:tav>
                                            <p:tav tm="100000">
                                              <p:val>
                                                <p:strVal val="#ppt_x"/>
                                              </p:val>
                                            </p:tav>
                                          </p:tavLst>
                                        </p:anim>
                                        <p:anim calcmode="lin" valueType="num">
                                          <p:cBhvr additive="base">
                                            <p:cTn id="22" dur="500" fill="hold"/>
                                            <p:tgtEl>
                                              <p:spTgt spid="51"/>
                                            </p:tgtEl>
                                            <p:attrNameLst>
                                              <p:attrName>ppt_y</p:attrName>
                                            </p:attrNameLst>
                                          </p:cBhvr>
                                          <p:tavLst>
                                            <p:tav tm="0">
                                              <p:val>
                                                <p:strVal val="#ppt_y"/>
                                              </p:val>
                                            </p:tav>
                                            <p:tav tm="100000">
                                              <p:val>
                                                <p:strVal val="#ppt_y"/>
                                              </p:val>
                                            </p:tav>
                                          </p:tavLst>
                                        </p:anim>
                                      </p:childTnLst>
                                    </p:cTn>
                                  </p:par>
                                </p:childTnLst>
                              </p:cTn>
                            </p:par>
                            <p:par>
                              <p:cTn id="23" fill="hold">
                                <p:stCondLst>
                                  <p:cond delay="6000"/>
                                </p:stCondLst>
                                <p:childTnLst>
                                  <p:par>
                                    <p:cTn id="24" presetID="31" presetClass="entr" presetSubtype="0" fill="hold" grpId="0" nodeType="afterEffect">
                                      <p:stCondLst>
                                        <p:cond delay="0"/>
                                      </p:stCondLst>
                                      <p:iterate type="lt">
                                        <p:tmPct val="5000"/>
                                      </p:iterate>
                                      <p:childTnLst>
                                        <p:set>
                                          <p:cBhvr>
                                            <p:cTn id="25" dur="1" fill="hold">
                                              <p:stCondLst>
                                                <p:cond delay="0"/>
                                              </p:stCondLst>
                                            </p:cTn>
                                            <p:tgtEl>
                                              <p:spTgt spid="52"/>
                                            </p:tgtEl>
                                            <p:attrNameLst>
                                              <p:attrName>style.visibility</p:attrName>
                                            </p:attrNameLst>
                                          </p:cBhvr>
                                          <p:to>
                                            <p:strVal val="visible"/>
                                          </p:to>
                                        </p:set>
                                        <p:anim calcmode="lin" valueType="num">
                                          <p:cBhvr>
                                            <p:cTn id="26" dur="1000" fill="hold"/>
                                            <p:tgtEl>
                                              <p:spTgt spid="52"/>
                                            </p:tgtEl>
                                            <p:attrNameLst>
                                              <p:attrName>ppt_w</p:attrName>
                                            </p:attrNameLst>
                                          </p:cBhvr>
                                          <p:tavLst>
                                            <p:tav tm="0">
                                              <p:val>
                                                <p:fltVal val="0"/>
                                              </p:val>
                                            </p:tav>
                                            <p:tav tm="100000">
                                              <p:val>
                                                <p:strVal val="#ppt_w"/>
                                              </p:val>
                                            </p:tav>
                                          </p:tavLst>
                                        </p:anim>
                                        <p:anim calcmode="lin" valueType="num">
                                          <p:cBhvr>
                                            <p:cTn id="27" dur="1000" fill="hold"/>
                                            <p:tgtEl>
                                              <p:spTgt spid="52"/>
                                            </p:tgtEl>
                                            <p:attrNameLst>
                                              <p:attrName>ppt_h</p:attrName>
                                            </p:attrNameLst>
                                          </p:cBhvr>
                                          <p:tavLst>
                                            <p:tav tm="0">
                                              <p:val>
                                                <p:fltVal val="0"/>
                                              </p:val>
                                            </p:tav>
                                            <p:tav tm="100000">
                                              <p:val>
                                                <p:strVal val="#ppt_h"/>
                                              </p:val>
                                            </p:tav>
                                          </p:tavLst>
                                        </p:anim>
                                        <p:anim calcmode="lin" valueType="num">
                                          <p:cBhvr>
                                            <p:cTn id="28" dur="1000" fill="hold"/>
                                            <p:tgtEl>
                                              <p:spTgt spid="52"/>
                                            </p:tgtEl>
                                            <p:attrNameLst>
                                              <p:attrName>style.rotation</p:attrName>
                                            </p:attrNameLst>
                                          </p:cBhvr>
                                          <p:tavLst>
                                            <p:tav tm="0">
                                              <p:val>
                                                <p:fltVal val="90"/>
                                              </p:val>
                                            </p:tav>
                                            <p:tav tm="100000">
                                              <p:val>
                                                <p:fltVal val="0"/>
                                              </p:val>
                                            </p:tav>
                                          </p:tavLst>
                                        </p:anim>
                                        <p:animEffect transition="in" filter="fade">
                                          <p:cBhvr>
                                            <p:cTn id="29" dur="1000"/>
                                            <p:tgtEl>
                                              <p:spTgt spid="52"/>
                                            </p:tgtEl>
                                          </p:cBhvr>
                                        </p:animEffect>
                                      </p:childTnLst>
                                    </p:cTn>
                                  </p:par>
                                </p:childTnLst>
                              </p:cTn>
                            </p:par>
                            <p:par>
                              <p:cTn id="30" fill="hold">
                                <p:stCondLst>
                                  <p:cond delay="7150"/>
                                </p:stCondLst>
                                <p:childTnLst>
                                  <p:par>
                                    <p:cTn id="31" presetID="2" presetClass="entr" presetSubtype="2" fill="hold" grpId="0" nodeType="afterEffect" p14:presetBounceEnd="68000">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14:bounceEnd="68000">
                                          <p:cBhvr additive="base">
                                            <p:cTn id="33" dur="1500" fill="hold"/>
                                            <p:tgtEl>
                                              <p:spTgt spid="53"/>
                                            </p:tgtEl>
                                            <p:attrNameLst>
                                              <p:attrName>ppt_x</p:attrName>
                                            </p:attrNameLst>
                                          </p:cBhvr>
                                          <p:tavLst>
                                            <p:tav tm="0">
                                              <p:val>
                                                <p:strVal val="1+#ppt_w/2"/>
                                              </p:val>
                                            </p:tav>
                                            <p:tav tm="100000">
                                              <p:val>
                                                <p:strVal val="#ppt_x"/>
                                              </p:val>
                                            </p:tav>
                                          </p:tavLst>
                                        </p:anim>
                                        <p:anim calcmode="lin" valueType="num" p14:bounceEnd="68000">
                                          <p:cBhvr additive="base">
                                            <p:cTn id="34" dur="1500" fill="hold"/>
                                            <p:tgtEl>
                                              <p:spTgt spid="53"/>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14:presetBounceEnd="68000">
                                      <p:stCondLst>
                                        <p:cond delay="200"/>
                                      </p:stCondLst>
                                      <p:childTnLst>
                                        <p:set>
                                          <p:cBhvr>
                                            <p:cTn id="36" dur="1" fill="hold">
                                              <p:stCondLst>
                                                <p:cond delay="0"/>
                                              </p:stCondLst>
                                            </p:cTn>
                                            <p:tgtEl>
                                              <p:spTgt spid="54"/>
                                            </p:tgtEl>
                                            <p:attrNameLst>
                                              <p:attrName>style.visibility</p:attrName>
                                            </p:attrNameLst>
                                          </p:cBhvr>
                                          <p:to>
                                            <p:strVal val="visible"/>
                                          </p:to>
                                        </p:set>
                                        <p:anim calcmode="lin" valueType="num" p14:bounceEnd="68000">
                                          <p:cBhvr additive="base">
                                            <p:cTn id="37" dur="1500" fill="hold"/>
                                            <p:tgtEl>
                                              <p:spTgt spid="54"/>
                                            </p:tgtEl>
                                            <p:attrNameLst>
                                              <p:attrName>ppt_x</p:attrName>
                                            </p:attrNameLst>
                                          </p:cBhvr>
                                          <p:tavLst>
                                            <p:tav tm="0">
                                              <p:val>
                                                <p:strVal val="1+#ppt_w/2"/>
                                              </p:val>
                                            </p:tav>
                                            <p:tav tm="100000">
                                              <p:val>
                                                <p:strVal val="#ppt_x"/>
                                              </p:val>
                                            </p:tav>
                                          </p:tavLst>
                                        </p:anim>
                                        <p:anim calcmode="lin" valueType="num" p14:bounceEnd="68000">
                                          <p:cBhvr additive="base">
                                            <p:cTn id="38" dur="1500" fill="hold"/>
                                            <p:tgtEl>
                                              <p:spTgt spid="54"/>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14:presetBounceEnd="68000">
                                      <p:stCondLst>
                                        <p:cond delay="400"/>
                                      </p:stCondLst>
                                      <p:childTnLst>
                                        <p:set>
                                          <p:cBhvr>
                                            <p:cTn id="40" dur="1" fill="hold">
                                              <p:stCondLst>
                                                <p:cond delay="0"/>
                                              </p:stCondLst>
                                            </p:cTn>
                                            <p:tgtEl>
                                              <p:spTgt spid="55"/>
                                            </p:tgtEl>
                                            <p:attrNameLst>
                                              <p:attrName>style.visibility</p:attrName>
                                            </p:attrNameLst>
                                          </p:cBhvr>
                                          <p:to>
                                            <p:strVal val="visible"/>
                                          </p:to>
                                        </p:set>
                                        <p:anim calcmode="lin" valueType="num" p14:bounceEnd="68000">
                                          <p:cBhvr additive="base">
                                            <p:cTn id="41" dur="1500" fill="hold"/>
                                            <p:tgtEl>
                                              <p:spTgt spid="55"/>
                                            </p:tgtEl>
                                            <p:attrNameLst>
                                              <p:attrName>ppt_x</p:attrName>
                                            </p:attrNameLst>
                                          </p:cBhvr>
                                          <p:tavLst>
                                            <p:tav tm="0">
                                              <p:val>
                                                <p:strVal val="1+#ppt_w/2"/>
                                              </p:val>
                                            </p:tav>
                                            <p:tav tm="100000">
                                              <p:val>
                                                <p:strVal val="#ppt_x"/>
                                              </p:val>
                                            </p:tav>
                                          </p:tavLst>
                                        </p:anim>
                                        <p:anim calcmode="lin" valueType="num" p14:bounceEnd="68000">
                                          <p:cBhvr additive="base">
                                            <p:cTn id="42" dur="1500" fill="hold"/>
                                            <p:tgtEl>
                                              <p:spTgt spid="55"/>
                                            </p:tgtEl>
                                            <p:attrNameLst>
                                              <p:attrName>ppt_y</p:attrName>
                                            </p:attrNameLst>
                                          </p:cBhvr>
                                          <p:tavLst>
                                            <p:tav tm="0">
                                              <p:val>
                                                <p:strVal val="#ppt_y"/>
                                              </p:val>
                                            </p:tav>
                                            <p:tav tm="100000">
                                              <p:val>
                                                <p:strVal val="#ppt_y"/>
                                              </p:val>
                                            </p:tav>
                                          </p:tavLst>
                                        </p:anim>
                                      </p:childTnLst>
                                    </p:cTn>
                                  </p:par>
                                  <p:par>
                                    <p:cTn id="43" presetID="31" presetClass="entr" presetSubtype="0" fill="hold" nodeType="withEffect">
                                      <p:stCondLst>
                                        <p:cond delay="1000"/>
                                      </p:stCondLst>
                                      <p:childTnLst>
                                        <p:set>
                                          <p:cBhvr>
                                            <p:cTn id="44" dur="1" fill="hold">
                                              <p:stCondLst>
                                                <p:cond delay="0"/>
                                              </p:stCondLst>
                                            </p:cTn>
                                            <p:tgtEl>
                                              <p:spTgt spid="56"/>
                                            </p:tgtEl>
                                            <p:attrNameLst>
                                              <p:attrName>style.visibility</p:attrName>
                                            </p:attrNameLst>
                                          </p:cBhvr>
                                          <p:to>
                                            <p:strVal val="visible"/>
                                          </p:to>
                                        </p:set>
                                        <p:anim calcmode="lin" valueType="num">
                                          <p:cBhvr>
                                            <p:cTn id="45" dur="1000" fill="hold"/>
                                            <p:tgtEl>
                                              <p:spTgt spid="56"/>
                                            </p:tgtEl>
                                            <p:attrNameLst>
                                              <p:attrName>ppt_w</p:attrName>
                                            </p:attrNameLst>
                                          </p:cBhvr>
                                          <p:tavLst>
                                            <p:tav tm="0">
                                              <p:val>
                                                <p:fltVal val="0"/>
                                              </p:val>
                                            </p:tav>
                                            <p:tav tm="100000">
                                              <p:val>
                                                <p:strVal val="#ppt_w"/>
                                              </p:val>
                                            </p:tav>
                                          </p:tavLst>
                                        </p:anim>
                                        <p:anim calcmode="lin" valueType="num">
                                          <p:cBhvr>
                                            <p:cTn id="46" dur="1000" fill="hold"/>
                                            <p:tgtEl>
                                              <p:spTgt spid="56"/>
                                            </p:tgtEl>
                                            <p:attrNameLst>
                                              <p:attrName>ppt_h</p:attrName>
                                            </p:attrNameLst>
                                          </p:cBhvr>
                                          <p:tavLst>
                                            <p:tav tm="0">
                                              <p:val>
                                                <p:fltVal val="0"/>
                                              </p:val>
                                            </p:tav>
                                            <p:tav tm="100000">
                                              <p:val>
                                                <p:strVal val="#ppt_h"/>
                                              </p:val>
                                            </p:tav>
                                          </p:tavLst>
                                        </p:anim>
                                        <p:anim calcmode="lin" valueType="num">
                                          <p:cBhvr>
                                            <p:cTn id="47" dur="1000" fill="hold"/>
                                            <p:tgtEl>
                                              <p:spTgt spid="56"/>
                                            </p:tgtEl>
                                            <p:attrNameLst>
                                              <p:attrName>style.rotation</p:attrName>
                                            </p:attrNameLst>
                                          </p:cBhvr>
                                          <p:tavLst>
                                            <p:tav tm="0">
                                              <p:val>
                                                <p:fltVal val="90"/>
                                              </p:val>
                                            </p:tav>
                                            <p:tav tm="100000">
                                              <p:val>
                                                <p:fltVal val="0"/>
                                              </p:val>
                                            </p:tav>
                                          </p:tavLst>
                                        </p:anim>
                                        <p:animEffect transition="in" filter="fade">
                                          <p:cBhvr>
                                            <p:cTn id="48" dur="1000"/>
                                            <p:tgtEl>
                                              <p:spTgt spid="56"/>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500" fill="hold"/>
                                            <p:tgtEl>
                                              <p:spTgt spid="59"/>
                                            </p:tgtEl>
                                            <p:attrNameLst>
                                              <p:attrName>ppt_x</p:attrName>
                                            </p:attrNameLst>
                                          </p:cBhvr>
                                          <p:tavLst>
                                            <p:tav tm="0">
                                              <p:val>
                                                <p:strVal val="1+#ppt_w/2"/>
                                              </p:val>
                                            </p:tav>
                                            <p:tav tm="100000">
                                              <p:val>
                                                <p:strVal val="#ppt_x"/>
                                              </p:val>
                                            </p:tav>
                                          </p:tavLst>
                                        </p:anim>
                                        <p:anim calcmode="lin" valueType="num">
                                          <p:cBhvr additive="base">
                                            <p:cTn id="54" dur="500" fill="hold"/>
                                            <p:tgtEl>
                                              <p:spTgt spid="59"/>
                                            </p:tgtEl>
                                            <p:attrNameLst>
                                              <p:attrName>ppt_y</p:attrName>
                                            </p:attrNameLst>
                                          </p:cBhvr>
                                          <p:tavLst>
                                            <p:tav tm="0">
                                              <p:val>
                                                <p:strVal val="#ppt_y"/>
                                              </p:val>
                                            </p:tav>
                                            <p:tav tm="100000">
                                              <p:val>
                                                <p:strVal val="#ppt_y"/>
                                              </p:val>
                                            </p:tav>
                                          </p:tavLst>
                                        </p:anim>
                                      </p:childTnLst>
                                    </p:cTn>
                                  </p:par>
                                  <p:par>
                                    <p:cTn id="55" presetID="21" presetClass="entr" presetSubtype="1" fill="hold" grpId="0" nodeType="withEffect" nodePh="1">
                                      <p:stCondLst>
                                        <p:cond delay="2000"/>
                                      </p:stCondLst>
                                      <p:endCondLst>
                                        <p:cond evt="begin" delay="0">
                                          <p:tn val="55"/>
                                        </p:cond>
                                      </p:endCondLst>
                                      <p:childTnLst>
                                        <p:set>
                                          <p:cBhvr>
                                            <p:cTn id="56" dur="1" fill="hold">
                                              <p:stCondLst>
                                                <p:cond delay="0"/>
                                              </p:stCondLst>
                                            </p:cTn>
                                            <p:tgtEl>
                                              <p:spTgt spid="60"/>
                                            </p:tgtEl>
                                            <p:attrNameLst>
                                              <p:attrName>style.visibility</p:attrName>
                                            </p:attrNameLst>
                                          </p:cBhvr>
                                          <p:to>
                                            <p:strVal val="visible"/>
                                          </p:to>
                                        </p:set>
                                        <p:animEffect transition="in" filter="wheel(1)">
                                          <p:cBhvr>
                                            <p:cTn id="57" dur="2000"/>
                                            <p:tgtEl>
                                              <p:spTgt spid="60"/>
                                            </p:tgtEl>
                                          </p:cBhvr>
                                        </p:animEffect>
                                      </p:childTnLst>
                                    </p:cTn>
                                  </p:par>
                                  <p:par>
                                    <p:cTn id="58" presetID="2" presetClass="entr" presetSubtype="8"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 calcmode="lin" valueType="num">
                                          <p:cBhvr additive="base">
                                            <p:cTn id="60" dur="500" fill="hold"/>
                                            <p:tgtEl>
                                              <p:spTgt spid="61"/>
                                            </p:tgtEl>
                                            <p:attrNameLst>
                                              <p:attrName>ppt_x</p:attrName>
                                            </p:attrNameLst>
                                          </p:cBhvr>
                                          <p:tavLst>
                                            <p:tav tm="0">
                                              <p:val>
                                                <p:strVal val="0-#ppt_w/2"/>
                                              </p:val>
                                            </p:tav>
                                            <p:tav tm="100000">
                                              <p:val>
                                                <p:strVal val="#ppt_x"/>
                                              </p:val>
                                            </p:tav>
                                          </p:tavLst>
                                        </p:anim>
                                        <p:anim calcmode="lin" valueType="num">
                                          <p:cBhvr additive="base">
                                            <p:cTn id="61" dur="500" fill="hold"/>
                                            <p:tgtEl>
                                              <p:spTgt spid="61"/>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31" presetClass="entr" presetSubtype="0" fill="hold" grpId="0" nodeType="afterEffect">
                                      <p:stCondLst>
                                        <p:cond delay="0"/>
                                      </p:stCondLst>
                                      <p:iterate type="lt">
                                        <p:tmPct val="5000"/>
                                      </p:iterate>
                                      <p:childTnLst>
                                        <p:set>
                                          <p:cBhvr>
                                            <p:cTn id="64" dur="1" fill="hold">
                                              <p:stCondLst>
                                                <p:cond delay="0"/>
                                              </p:stCondLst>
                                            </p:cTn>
                                            <p:tgtEl>
                                              <p:spTgt spid="63"/>
                                            </p:tgtEl>
                                            <p:attrNameLst>
                                              <p:attrName>style.visibility</p:attrName>
                                            </p:attrNameLst>
                                          </p:cBhvr>
                                          <p:to>
                                            <p:strVal val="visible"/>
                                          </p:to>
                                        </p:set>
                                        <p:anim calcmode="lin" valueType="num">
                                          <p:cBhvr>
                                            <p:cTn id="65" dur="1000" fill="hold"/>
                                            <p:tgtEl>
                                              <p:spTgt spid="63"/>
                                            </p:tgtEl>
                                            <p:attrNameLst>
                                              <p:attrName>ppt_w</p:attrName>
                                            </p:attrNameLst>
                                          </p:cBhvr>
                                          <p:tavLst>
                                            <p:tav tm="0">
                                              <p:val>
                                                <p:fltVal val="0"/>
                                              </p:val>
                                            </p:tav>
                                            <p:tav tm="100000">
                                              <p:val>
                                                <p:strVal val="#ppt_w"/>
                                              </p:val>
                                            </p:tav>
                                          </p:tavLst>
                                        </p:anim>
                                        <p:anim calcmode="lin" valueType="num">
                                          <p:cBhvr>
                                            <p:cTn id="66" dur="1000" fill="hold"/>
                                            <p:tgtEl>
                                              <p:spTgt spid="63"/>
                                            </p:tgtEl>
                                            <p:attrNameLst>
                                              <p:attrName>ppt_h</p:attrName>
                                            </p:attrNameLst>
                                          </p:cBhvr>
                                          <p:tavLst>
                                            <p:tav tm="0">
                                              <p:val>
                                                <p:fltVal val="0"/>
                                              </p:val>
                                            </p:tav>
                                            <p:tav tm="100000">
                                              <p:val>
                                                <p:strVal val="#ppt_h"/>
                                              </p:val>
                                            </p:tav>
                                          </p:tavLst>
                                        </p:anim>
                                        <p:anim calcmode="lin" valueType="num">
                                          <p:cBhvr>
                                            <p:cTn id="67" dur="1000" fill="hold"/>
                                            <p:tgtEl>
                                              <p:spTgt spid="63"/>
                                            </p:tgtEl>
                                            <p:attrNameLst>
                                              <p:attrName>style.rotation</p:attrName>
                                            </p:attrNameLst>
                                          </p:cBhvr>
                                          <p:tavLst>
                                            <p:tav tm="0">
                                              <p:val>
                                                <p:fltVal val="90"/>
                                              </p:val>
                                            </p:tav>
                                            <p:tav tm="100000">
                                              <p:val>
                                                <p:fltVal val="0"/>
                                              </p:val>
                                            </p:tav>
                                          </p:tavLst>
                                        </p:anim>
                                        <p:animEffect transition="in" filter="fade">
                                          <p:cBhvr>
                                            <p:cTn id="68" dur="1000"/>
                                            <p:tgtEl>
                                              <p:spTgt spid="63"/>
                                            </p:tgtEl>
                                          </p:cBhvr>
                                        </p:animEffect>
                                      </p:childTnLst>
                                    </p:cTn>
                                  </p:par>
                                </p:childTnLst>
                              </p:cTn>
                            </p:par>
                            <p:par>
                              <p:cTn id="69" fill="hold">
                                <p:stCondLst>
                                  <p:cond delay="5150"/>
                                </p:stCondLst>
                                <p:childTnLst>
                                  <p:par>
                                    <p:cTn id="70" presetID="2" presetClass="entr" presetSubtype="2" fill="hold" grpId="0" nodeType="afterEffect" p14:presetBounceEnd="68000">
                                      <p:stCondLst>
                                        <p:cond delay="0"/>
                                      </p:stCondLst>
                                      <p:childTnLst>
                                        <p:set>
                                          <p:cBhvr>
                                            <p:cTn id="71" dur="1" fill="hold">
                                              <p:stCondLst>
                                                <p:cond delay="0"/>
                                              </p:stCondLst>
                                            </p:cTn>
                                            <p:tgtEl>
                                              <p:spTgt spid="62"/>
                                            </p:tgtEl>
                                            <p:attrNameLst>
                                              <p:attrName>style.visibility</p:attrName>
                                            </p:attrNameLst>
                                          </p:cBhvr>
                                          <p:to>
                                            <p:strVal val="visible"/>
                                          </p:to>
                                        </p:set>
                                        <p:anim calcmode="lin" valueType="num" p14:bounceEnd="68000">
                                          <p:cBhvr additive="base">
                                            <p:cTn id="72" dur="1500" fill="hold"/>
                                            <p:tgtEl>
                                              <p:spTgt spid="62"/>
                                            </p:tgtEl>
                                            <p:attrNameLst>
                                              <p:attrName>ppt_x</p:attrName>
                                            </p:attrNameLst>
                                          </p:cBhvr>
                                          <p:tavLst>
                                            <p:tav tm="0">
                                              <p:val>
                                                <p:strVal val="1+#ppt_w/2"/>
                                              </p:val>
                                            </p:tav>
                                            <p:tav tm="100000">
                                              <p:val>
                                                <p:strVal val="#ppt_x"/>
                                              </p:val>
                                            </p:tav>
                                          </p:tavLst>
                                        </p:anim>
                                        <p:anim calcmode="lin" valueType="num" p14:bounceEnd="68000">
                                          <p:cBhvr additive="base">
                                            <p:cTn id="73" dur="1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animBg="1"/>
          <p:bldP spid="54" grpId="0" animBg="1"/>
          <p:bldP spid="55" grpId="0" animBg="1"/>
          <p:bldP spid="59" grpId="0"/>
          <p:bldP spid="60" grpId="0"/>
          <p:bldP spid="61" grpId="0"/>
          <p:bldP spid="62" grpId="0" animBg="1"/>
          <p:bldP spid="6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1000"/>
                                      </p:stCondLst>
                                      <p:childTnLst>
                                        <p:set>
                                          <p:cBhvr>
                                            <p:cTn id="6" dur="1" fill="hold">
                                              <p:stCondLst>
                                                <p:cond delay="0"/>
                                              </p:stCondLst>
                                            </p:cTn>
                                            <p:tgtEl>
                                              <p:spTgt spid="46"/>
                                            </p:tgtEl>
                                            <p:attrNameLst>
                                              <p:attrName>style.visibility</p:attrName>
                                            </p:attrNameLst>
                                          </p:cBhvr>
                                          <p:to>
                                            <p:strVal val="visible"/>
                                          </p:to>
                                        </p:set>
                                        <p:anim calcmode="lin" valueType="num">
                                          <p:cBhvr>
                                            <p:cTn id="7" dur="1000" fill="hold"/>
                                            <p:tgtEl>
                                              <p:spTgt spid="46"/>
                                            </p:tgtEl>
                                            <p:attrNameLst>
                                              <p:attrName>ppt_w</p:attrName>
                                            </p:attrNameLst>
                                          </p:cBhvr>
                                          <p:tavLst>
                                            <p:tav tm="0">
                                              <p:val>
                                                <p:fltVal val="0"/>
                                              </p:val>
                                            </p:tav>
                                            <p:tav tm="100000">
                                              <p:val>
                                                <p:strVal val="#ppt_w"/>
                                              </p:val>
                                            </p:tav>
                                          </p:tavLst>
                                        </p:anim>
                                        <p:anim calcmode="lin" valueType="num">
                                          <p:cBhvr>
                                            <p:cTn id="8" dur="1000" fill="hold"/>
                                            <p:tgtEl>
                                              <p:spTgt spid="46"/>
                                            </p:tgtEl>
                                            <p:attrNameLst>
                                              <p:attrName>ppt_h</p:attrName>
                                            </p:attrNameLst>
                                          </p:cBhvr>
                                          <p:tavLst>
                                            <p:tav tm="0">
                                              <p:val>
                                                <p:fltVal val="0"/>
                                              </p:val>
                                            </p:tav>
                                            <p:tav tm="100000">
                                              <p:val>
                                                <p:strVal val="#ppt_h"/>
                                              </p:val>
                                            </p:tav>
                                          </p:tavLst>
                                        </p:anim>
                                        <p:anim calcmode="lin" valueType="num">
                                          <p:cBhvr>
                                            <p:cTn id="9" dur="1000" fill="hold"/>
                                            <p:tgtEl>
                                              <p:spTgt spid="46"/>
                                            </p:tgtEl>
                                            <p:attrNameLst>
                                              <p:attrName>style.rotation</p:attrName>
                                            </p:attrNameLst>
                                          </p:cBhvr>
                                          <p:tavLst>
                                            <p:tav tm="0">
                                              <p:val>
                                                <p:fltVal val="90"/>
                                              </p:val>
                                            </p:tav>
                                            <p:tav tm="100000">
                                              <p:val>
                                                <p:fltVal val="0"/>
                                              </p:val>
                                            </p:tav>
                                          </p:tavLst>
                                        </p:anim>
                                        <p:animEffect transition="in" filter="fade">
                                          <p:cBhvr>
                                            <p:cTn id="10" dur="1000"/>
                                            <p:tgtEl>
                                              <p:spTgt spid="46"/>
                                            </p:tgtEl>
                                          </p:cBhvr>
                                        </p:animEffect>
                                      </p:childTnLst>
                                    </p:cTn>
                                  </p:par>
                                </p:childTnLst>
                              </p:cTn>
                            </p:par>
                            <p:par>
                              <p:cTn id="11" fill="hold">
                                <p:stCondLst>
                                  <p:cond delay="2000"/>
                                </p:stCondLst>
                                <p:childTnLst>
                                  <p:par>
                                    <p:cTn id="12" presetID="2" presetClass="entr" presetSubtype="8" fill="hold" grpId="0" nodeType="afterEffect">
                                      <p:stCondLst>
                                        <p:cond delay="0"/>
                                      </p:stCondLst>
                                      <p:childTnLst>
                                        <p:set>
                                          <p:cBhvr>
                                            <p:cTn id="13" dur="1" fill="hold">
                                              <p:stCondLst>
                                                <p:cond delay="0"/>
                                              </p:stCondLst>
                                            </p:cTn>
                                            <p:tgtEl>
                                              <p:spTgt spid="49"/>
                                            </p:tgtEl>
                                            <p:attrNameLst>
                                              <p:attrName>style.visibility</p:attrName>
                                            </p:attrNameLst>
                                          </p:cBhvr>
                                          <p:to>
                                            <p:strVal val="visible"/>
                                          </p:to>
                                        </p:set>
                                        <p:anim calcmode="lin" valueType="num">
                                          <p:cBhvr additive="base">
                                            <p:cTn id="14" dur="500" fill="hold"/>
                                            <p:tgtEl>
                                              <p:spTgt spid="49"/>
                                            </p:tgtEl>
                                            <p:attrNameLst>
                                              <p:attrName>ppt_x</p:attrName>
                                            </p:attrNameLst>
                                          </p:cBhvr>
                                          <p:tavLst>
                                            <p:tav tm="0">
                                              <p:val>
                                                <p:strVal val="0-#ppt_w/2"/>
                                              </p:val>
                                            </p:tav>
                                            <p:tav tm="100000">
                                              <p:val>
                                                <p:strVal val="#ppt_x"/>
                                              </p:val>
                                            </p:tav>
                                          </p:tavLst>
                                        </p:anim>
                                        <p:anim calcmode="lin" valueType="num">
                                          <p:cBhvr additive="base">
                                            <p:cTn id="15" dur="500" fill="hold"/>
                                            <p:tgtEl>
                                              <p:spTgt spid="49"/>
                                            </p:tgtEl>
                                            <p:attrNameLst>
                                              <p:attrName>ppt_y</p:attrName>
                                            </p:attrNameLst>
                                          </p:cBhvr>
                                          <p:tavLst>
                                            <p:tav tm="0">
                                              <p:val>
                                                <p:strVal val="#ppt_y"/>
                                              </p:val>
                                            </p:tav>
                                            <p:tav tm="100000">
                                              <p:val>
                                                <p:strVal val="#ppt_y"/>
                                              </p:val>
                                            </p:tav>
                                          </p:tavLst>
                                        </p:anim>
                                      </p:childTnLst>
                                    </p:cTn>
                                  </p:par>
                                  <p:par>
                                    <p:cTn id="16" presetID="21" presetClass="entr" presetSubtype="1" fill="hold" grpId="0" nodeType="withEffect" nodePh="1">
                                      <p:stCondLst>
                                        <p:cond delay="2000"/>
                                      </p:stCondLst>
                                      <p:endCondLst>
                                        <p:cond evt="begin" delay="0">
                                          <p:tn val="16"/>
                                        </p:cond>
                                      </p:endCondLst>
                                      <p:childTnLst>
                                        <p:set>
                                          <p:cBhvr>
                                            <p:cTn id="17" dur="1" fill="hold">
                                              <p:stCondLst>
                                                <p:cond delay="0"/>
                                              </p:stCondLst>
                                            </p:cTn>
                                            <p:tgtEl>
                                              <p:spTgt spid="50"/>
                                            </p:tgtEl>
                                            <p:attrNameLst>
                                              <p:attrName>style.visibility</p:attrName>
                                            </p:attrNameLst>
                                          </p:cBhvr>
                                          <p:to>
                                            <p:strVal val="visible"/>
                                          </p:to>
                                        </p:set>
                                        <p:animEffect transition="in" filter="wheel(1)">
                                          <p:cBhvr>
                                            <p:cTn id="18" dur="2000"/>
                                            <p:tgtEl>
                                              <p:spTgt spid="50"/>
                                            </p:tgtEl>
                                          </p:cBhvr>
                                        </p:animEffect>
                                      </p:childTnLst>
                                    </p:cTn>
                                  </p:par>
                                  <p:par>
                                    <p:cTn id="19" presetID="2" presetClass="entr" presetSubtype="2" fill="hold" grpId="0" nodeType="withEffect">
                                      <p:stCondLst>
                                        <p:cond delay="0"/>
                                      </p:stCondLst>
                                      <p:childTnLst>
                                        <p:set>
                                          <p:cBhvr>
                                            <p:cTn id="20" dur="1" fill="hold">
                                              <p:stCondLst>
                                                <p:cond delay="0"/>
                                              </p:stCondLst>
                                            </p:cTn>
                                            <p:tgtEl>
                                              <p:spTgt spid="51"/>
                                            </p:tgtEl>
                                            <p:attrNameLst>
                                              <p:attrName>style.visibility</p:attrName>
                                            </p:attrNameLst>
                                          </p:cBhvr>
                                          <p:to>
                                            <p:strVal val="visible"/>
                                          </p:to>
                                        </p:set>
                                        <p:anim calcmode="lin" valueType="num">
                                          <p:cBhvr additive="base">
                                            <p:cTn id="21" dur="500" fill="hold"/>
                                            <p:tgtEl>
                                              <p:spTgt spid="51"/>
                                            </p:tgtEl>
                                            <p:attrNameLst>
                                              <p:attrName>ppt_x</p:attrName>
                                            </p:attrNameLst>
                                          </p:cBhvr>
                                          <p:tavLst>
                                            <p:tav tm="0">
                                              <p:val>
                                                <p:strVal val="1+#ppt_w/2"/>
                                              </p:val>
                                            </p:tav>
                                            <p:tav tm="100000">
                                              <p:val>
                                                <p:strVal val="#ppt_x"/>
                                              </p:val>
                                            </p:tav>
                                          </p:tavLst>
                                        </p:anim>
                                        <p:anim calcmode="lin" valueType="num">
                                          <p:cBhvr additive="base">
                                            <p:cTn id="22" dur="500" fill="hold"/>
                                            <p:tgtEl>
                                              <p:spTgt spid="51"/>
                                            </p:tgtEl>
                                            <p:attrNameLst>
                                              <p:attrName>ppt_y</p:attrName>
                                            </p:attrNameLst>
                                          </p:cBhvr>
                                          <p:tavLst>
                                            <p:tav tm="0">
                                              <p:val>
                                                <p:strVal val="#ppt_y"/>
                                              </p:val>
                                            </p:tav>
                                            <p:tav tm="100000">
                                              <p:val>
                                                <p:strVal val="#ppt_y"/>
                                              </p:val>
                                            </p:tav>
                                          </p:tavLst>
                                        </p:anim>
                                      </p:childTnLst>
                                    </p:cTn>
                                  </p:par>
                                </p:childTnLst>
                              </p:cTn>
                            </p:par>
                            <p:par>
                              <p:cTn id="23" fill="hold">
                                <p:stCondLst>
                                  <p:cond delay="6000"/>
                                </p:stCondLst>
                                <p:childTnLst>
                                  <p:par>
                                    <p:cTn id="24" presetID="31" presetClass="entr" presetSubtype="0" fill="hold" grpId="0" nodeType="afterEffect">
                                      <p:stCondLst>
                                        <p:cond delay="0"/>
                                      </p:stCondLst>
                                      <p:iterate type="lt">
                                        <p:tmPct val="5000"/>
                                      </p:iterate>
                                      <p:childTnLst>
                                        <p:set>
                                          <p:cBhvr>
                                            <p:cTn id="25" dur="1" fill="hold">
                                              <p:stCondLst>
                                                <p:cond delay="0"/>
                                              </p:stCondLst>
                                            </p:cTn>
                                            <p:tgtEl>
                                              <p:spTgt spid="52"/>
                                            </p:tgtEl>
                                            <p:attrNameLst>
                                              <p:attrName>style.visibility</p:attrName>
                                            </p:attrNameLst>
                                          </p:cBhvr>
                                          <p:to>
                                            <p:strVal val="visible"/>
                                          </p:to>
                                        </p:set>
                                        <p:anim calcmode="lin" valueType="num">
                                          <p:cBhvr>
                                            <p:cTn id="26" dur="1000" fill="hold"/>
                                            <p:tgtEl>
                                              <p:spTgt spid="52"/>
                                            </p:tgtEl>
                                            <p:attrNameLst>
                                              <p:attrName>ppt_w</p:attrName>
                                            </p:attrNameLst>
                                          </p:cBhvr>
                                          <p:tavLst>
                                            <p:tav tm="0">
                                              <p:val>
                                                <p:fltVal val="0"/>
                                              </p:val>
                                            </p:tav>
                                            <p:tav tm="100000">
                                              <p:val>
                                                <p:strVal val="#ppt_w"/>
                                              </p:val>
                                            </p:tav>
                                          </p:tavLst>
                                        </p:anim>
                                        <p:anim calcmode="lin" valueType="num">
                                          <p:cBhvr>
                                            <p:cTn id="27" dur="1000" fill="hold"/>
                                            <p:tgtEl>
                                              <p:spTgt spid="52"/>
                                            </p:tgtEl>
                                            <p:attrNameLst>
                                              <p:attrName>ppt_h</p:attrName>
                                            </p:attrNameLst>
                                          </p:cBhvr>
                                          <p:tavLst>
                                            <p:tav tm="0">
                                              <p:val>
                                                <p:fltVal val="0"/>
                                              </p:val>
                                            </p:tav>
                                            <p:tav tm="100000">
                                              <p:val>
                                                <p:strVal val="#ppt_h"/>
                                              </p:val>
                                            </p:tav>
                                          </p:tavLst>
                                        </p:anim>
                                        <p:anim calcmode="lin" valueType="num">
                                          <p:cBhvr>
                                            <p:cTn id="28" dur="1000" fill="hold"/>
                                            <p:tgtEl>
                                              <p:spTgt spid="52"/>
                                            </p:tgtEl>
                                            <p:attrNameLst>
                                              <p:attrName>style.rotation</p:attrName>
                                            </p:attrNameLst>
                                          </p:cBhvr>
                                          <p:tavLst>
                                            <p:tav tm="0">
                                              <p:val>
                                                <p:fltVal val="90"/>
                                              </p:val>
                                            </p:tav>
                                            <p:tav tm="100000">
                                              <p:val>
                                                <p:fltVal val="0"/>
                                              </p:val>
                                            </p:tav>
                                          </p:tavLst>
                                        </p:anim>
                                        <p:animEffect transition="in" filter="fade">
                                          <p:cBhvr>
                                            <p:cTn id="29" dur="1000"/>
                                            <p:tgtEl>
                                              <p:spTgt spid="52"/>
                                            </p:tgtEl>
                                          </p:cBhvr>
                                        </p:animEffect>
                                      </p:childTnLst>
                                    </p:cTn>
                                  </p:par>
                                </p:childTnLst>
                              </p:cTn>
                            </p:par>
                            <p:par>
                              <p:cTn id="30" fill="hold">
                                <p:stCondLst>
                                  <p:cond delay="7150"/>
                                </p:stCondLst>
                                <p:childTnLst>
                                  <p:par>
                                    <p:cTn id="31" presetID="2" presetClass="entr" presetSubtype="2" fill="hold" grpId="0" nodeType="afterEffect">
                                      <p:stCondLst>
                                        <p:cond delay="0"/>
                                      </p:stCondLst>
                                      <p:childTnLst>
                                        <p:set>
                                          <p:cBhvr>
                                            <p:cTn id="32" dur="1" fill="hold">
                                              <p:stCondLst>
                                                <p:cond delay="0"/>
                                              </p:stCondLst>
                                            </p:cTn>
                                            <p:tgtEl>
                                              <p:spTgt spid="53"/>
                                            </p:tgtEl>
                                            <p:attrNameLst>
                                              <p:attrName>style.visibility</p:attrName>
                                            </p:attrNameLst>
                                          </p:cBhvr>
                                          <p:to>
                                            <p:strVal val="visible"/>
                                          </p:to>
                                        </p:set>
                                        <p:anim calcmode="lin" valueType="num">
                                          <p:cBhvr additive="base">
                                            <p:cTn id="33" dur="1500" fill="hold"/>
                                            <p:tgtEl>
                                              <p:spTgt spid="53"/>
                                            </p:tgtEl>
                                            <p:attrNameLst>
                                              <p:attrName>ppt_x</p:attrName>
                                            </p:attrNameLst>
                                          </p:cBhvr>
                                          <p:tavLst>
                                            <p:tav tm="0">
                                              <p:val>
                                                <p:strVal val="1+#ppt_w/2"/>
                                              </p:val>
                                            </p:tav>
                                            <p:tav tm="100000">
                                              <p:val>
                                                <p:strVal val="#ppt_x"/>
                                              </p:val>
                                            </p:tav>
                                          </p:tavLst>
                                        </p:anim>
                                        <p:anim calcmode="lin" valueType="num">
                                          <p:cBhvr additive="base">
                                            <p:cTn id="34" dur="1500" fill="hold"/>
                                            <p:tgtEl>
                                              <p:spTgt spid="53"/>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200"/>
                                      </p:stCondLst>
                                      <p:childTnLst>
                                        <p:set>
                                          <p:cBhvr>
                                            <p:cTn id="36" dur="1" fill="hold">
                                              <p:stCondLst>
                                                <p:cond delay="0"/>
                                              </p:stCondLst>
                                            </p:cTn>
                                            <p:tgtEl>
                                              <p:spTgt spid="54"/>
                                            </p:tgtEl>
                                            <p:attrNameLst>
                                              <p:attrName>style.visibility</p:attrName>
                                            </p:attrNameLst>
                                          </p:cBhvr>
                                          <p:to>
                                            <p:strVal val="visible"/>
                                          </p:to>
                                        </p:set>
                                        <p:anim calcmode="lin" valueType="num">
                                          <p:cBhvr additive="base">
                                            <p:cTn id="37" dur="1500" fill="hold"/>
                                            <p:tgtEl>
                                              <p:spTgt spid="54"/>
                                            </p:tgtEl>
                                            <p:attrNameLst>
                                              <p:attrName>ppt_x</p:attrName>
                                            </p:attrNameLst>
                                          </p:cBhvr>
                                          <p:tavLst>
                                            <p:tav tm="0">
                                              <p:val>
                                                <p:strVal val="1+#ppt_w/2"/>
                                              </p:val>
                                            </p:tav>
                                            <p:tav tm="100000">
                                              <p:val>
                                                <p:strVal val="#ppt_x"/>
                                              </p:val>
                                            </p:tav>
                                          </p:tavLst>
                                        </p:anim>
                                        <p:anim calcmode="lin" valueType="num">
                                          <p:cBhvr additive="base">
                                            <p:cTn id="38" dur="1500" fill="hold"/>
                                            <p:tgtEl>
                                              <p:spTgt spid="54"/>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400"/>
                                      </p:stCondLst>
                                      <p:childTnLst>
                                        <p:set>
                                          <p:cBhvr>
                                            <p:cTn id="40" dur="1" fill="hold">
                                              <p:stCondLst>
                                                <p:cond delay="0"/>
                                              </p:stCondLst>
                                            </p:cTn>
                                            <p:tgtEl>
                                              <p:spTgt spid="55"/>
                                            </p:tgtEl>
                                            <p:attrNameLst>
                                              <p:attrName>style.visibility</p:attrName>
                                            </p:attrNameLst>
                                          </p:cBhvr>
                                          <p:to>
                                            <p:strVal val="visible"/>
                                          </p:to>
                                        </p:set>
                                        <p:anim calcmode="lin" valueType="num">
                                          <p:cBhvr additive="base">
                                            <p:cTn id="41" dur="1500" fill="hold"/>
                                            <p:tgtEl>
                                              <p:spTgt spid="55"/>
                                            </p:tgtEl>
                                            <p:attrNameLst>
                                              <p:attrName>ppt_x</p:attrName>
                                            </p:attrNameLst>
                                          </p:cBhvr>
                                          <p:tavLst>
                                            <p:tav tm="0">
                                              <p:val>
                                                <p:strVal val="1+#ppt_w/2"/>
                                              </p:val>
                                            </p:tav>
                                            <p:tav tm="100000">
                                              <p:val>
                                                <p:strVal val="#ppt_x"/>
                                              </p:val>
                                            </p:tav>
                                          </p:tavLst>
                                        </p:anim>
                                        <p:anim calcmode="lin" valueType="num">
                                          <p:cBhvr additive="base">
                                            <p:cTn id="42" dur="1500" fill="hold"/>
                                            <p:tgtEl>
                                              <p:spTgt spid="55"/>
                                            </p:tgtEl>
                                            <p:attrNameLst>
                                              <p:attrName>ppt_y</p:attrName>
                                            </p:attrNameLst>
                                          </p:cBhvr>
                                          <p:tavLst>
                                            <p:tav tm="0">
                                              <p:val>
                                                <p:strVal val="#ppt_y"/>
                                              </p:val>
                                            </p:tav>
                                            <p:tav tm="100000">
                                              <p:val>
                                                <p:strVal val="#ppt_y"/>
                                              </p:val>
                                            </p:tav>
                                          </p:tavLst>
                                        </p:anim>
                                      </p:childTnLst>
                                    </p:cTn>
                                  </p:par>
                                  <p:par>
                                    <p:cTn id="43" presetID="31" presetClass="entr" presetSubtype="0" fill="hold" nodeType="withEffect">
                                      <p:stCondLst>
                                        <p:cond delay="1000"/>
                                      </p:stCondLst>
                                      <p:childTnLst>
                                        <p:set>
                                          <p:cBhvr>
                                            <p:cTn id="44" dur="1" fill="hold">
                                              <p:stCondLst>
                                                <p:cond delay="0"/>
                                              </p:stCondLst>
                                            </p:cTn>
                                            <p:tgtEl>
                                              <p:spTgt spid="56"/>
                                            </p:tgtEl>
                                            <p:attrNameLst>
                                              <p:attrName>style.visibility</p:attrName>
                                            </p:attrNameLst>
                                          </p:cBhvr>
                                          <p:to>
                                            <p:strVal val="visible"/>
                                          </p:to>
                                        </p:set>
                                        <p:anim calcmode="lin" valueType="num">
                                          <p:cBhvr>
                                            <p:cTn id="45" dur="1000" fill="hold"/>
                                            <p:tgtEl>
                                              <p:spTgt spid="56"/>
                                            </p:tgtEl>
                                            <p:attrNameLst>
                                              <p:attrName>ppt_w</p:attrName>
                                            </p:attrNameLst>
                                          </p:cBhvr>
                                          <p:tavLst>
                                            <p:tav tm="0">
                                              <p:val>
                                                <p:fltVal val="0"/>
                                              </p:val>
                                            </p:tav>
                                            <p:tav tm="100000">
                                              <p:val>
                                                <p:strVal val="#ppt_w"/>
                                              </p:val>
                                            </p:tav>
                                          </p:tavLst>
                                        </p:anim>
                                        <p:anim calcmode="lin" valueType="num">
                                          <p:cBhvr>
                                            <p:cTn id="46" dur="1000" fill="hold"/>
                                            <p:tgtEl>
                                              <p:spTgt spid="56"/>
                                            </p:tgtEl>
                                            <p:attrNameLst>
                                              <p:attrName>ppt_h</p:attrName>
                                            </p:attrNameLst>
                                          </p:cBhvr>
                                          <p:tavLst>
                                            <p:tav tm="0">
                                              <p:val>
                                                <p:fltVal val="0"/>
                                              </p:val>
                                            </p:tav>
                                            <p:tav tm="100000">
                                              <p:val>
                                                <p:strVal val="#ppt_h"/>
                                              </p:val>
                                            </p:tav>
                                          </p:tavLst>
                                        </p:anim>
                                        <p:anim calcmode="lin" valueType="num">
                                          <p:cBhvr>
                                            <p:cTn id="47" dur="1000" fill="hold"/>
                                            <p:tgtEl>
                                              <p:spTgt spid="56"/>
                                            </p:tgtEl>
                                            <p:attrNameLst>
                                              <p:attrName>style.rotation</p:attrName>
                                            </p:attrNameLst>
                                          </p:cBhvr>
                                          <p:tavLst>
                                            <p:tav tm="0">
                                              <p:val>
                                                <p:fltVal val="90"/>
                                              </p:val>
                                            </p:tav>
                                            <p:tav tm="100000">
                                              <p:val>
                                                <p:fltVal val="0"/>
                                              </p:val>
                                            </p:tav>
                                          </p:tavLst>
                                        </p:anim>
                                        <p:animEffect transition="in" filter="fade">
                                          <p:cBhvr>
                                            <p:cTn id="48" dur="1000"/>
                                            <p:tgtEl>
                                              <p:spTgt spid="56"/>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2" fill="hold" grpId="0" nodeType="clickEffect">
                                      <p:stCondLst>
                                        <p:cond delay="0"/>
                                      </p:stCondLst>
                                      <p:childTnLst>
                                        <p:set>
                                          <p:cBhvr>
                                            <p:cTn id="52" dur="1" fill="hold">
                                              <p:stCondLst>
                                                <p:cond delay="0"/>
                                              </p:stCondLst>
                                            </p:cTn>
                                            <p:tgtEl>
                                              <p:spTgt spid="59"/>
                                            </p:tgtEl>
                                            <p:attrNameLst>
                                              <p:attrName>style.visibility</p:attrName>
                                            </p:attrNameLst>
                                          </p:cBhvr>
                                          <p:to>
                                            <p:strVal val="visible"/>
                                          </p:to>
                                        </p:set>
                                        <p:anim calcmode="lin" valueType="num">
                                          <p:cBhvr additive="base">
                                            <p:cTn id="53" dur="500" fill="hold"/>
                                            <p:tgtEl>
                                              <p:spTgt spid="59"/>
                                            </p:tgtEl>
                                            <p:attrNameLst>
                                              <p:attrName>ppt_x</p:attrName>
                                            </p:attrNameLst>
                                          </p:cBhvr>
                                          <p:tavLst>
                                            <p:tav tm="0">
                                              <p:val>
                                                <p:strVal val="1+#ppt_w/2"/>
                                              </p:val>
                                            </p:tav>
                                            <p:tav tm="100000">
                                              <p:val>
                                                <p:strVal val="#ppt_x"/>
                                              </p:val>
                                            </p:tav>
                                          </p:tavLst>
                                        </p:anim>
                                        <p:anim calcmode="lin" valueType="num">
                                          <p:cBhvr additive="base">
                                            <p:cTn id="54" dur="500" fill="hold"/>
                                            <p:tgtEl>
                                              <p:spTgt spid="59"/>
                                            </p:tgtEl>
                                            <p:attrNameLst>
                                              <p:attrName>ppt_y</p:attrName>
                                            </p:attrNameLst>
                                          </p:cBhvr>
                                          <p:tavLst>
                                            <p:tav tm="0">
                                              <p:val>
                                                <p:strVal val="#ppt_y"/>
                                              </p:val>
                                            </p:tav>
                                            <p:tav tm="100000">
                                              <p:val>
                                                <p:strVal val="#ppt_y"/>
                                              </p:val>
                                            </p:tav>
                                          </p:tavLst>
                                        </p:anim>
                                      </p:childTnLst>
                                    </p:cTn>
                                  </p:par>
                                  <p:par>
                                    <p:cTn id="55" presetID="21" presetClass="entr" presetSubtype="1" fill="hold" grpId="0" nodeType="withEffect" nodePh="1">
                                      <p:stCondLst>
                                        <p:cond delay="2000"/>
                                      </p:stCondLst>
                                      <p:endCondLst>
                                        <p:cond evt="begin" delay="0">
                                          <p:tn val="55"/>
                                        </p:cond>
                                      </p:endCondLst>
                                      <p:childTnLst>
                                        <p:set>
                                          <p:cBhvr>
                                            <p:cTn id="56" dur="1" fill="hold">
                                              <p:stCondLst>
                                                <p:cond delay="0"/>
                                              </p:stCondLst>
                                            </p:cTn>
                                            <p:tgtEl>
                                              <p:spTgt spid="60"/>
                                            </p:tgtEl>
                                            <p:attrNameLst>
                                              <p:attrName>style.visibility</p:attrName>
                                            </p:attrNameLst>
                                          </p:cBhvr>
                                          <p:to>
                                            <p:strVal val="visible"/>
                                          </p:to>
                                        </p:set>
                                        <p:animEffect transition="in" filter="wheel(1)">
                                          <p:cBhvr>
                                            <p:cTn id="57" dur="2000"/>
                                            <p:tgtEl>
                                              <p:spTgt spid="60"/>
                                            </p:tgtEl>
                                          </p:cBhvr>
                                        </p:animEffect>
                                      </p:childTnLst>
                                    </p:cTn>
                                  </p:par>
                                  <p:par>
                                    <p:cTn id="58" presetID="2" presetClass="entr" presetSubtype="8" fill="hold" grpId="0" nodeType="withEffect">
                                      <p:stCondLst>
                                        <p:cond delay="0"/>
                                      </p:stCondLst>
                                      <p:childTnLst>
                                        <p:set>
                                          <p:cBhvr>
                                            <p:cTn id="59" dur="1" fill="hold">
                                              <p:stCondLst>
                                                <p:cond delay="0"/>
                                              </p:stCondLst>
                                            </p:cTn>
                                            <p:tgtEl>
                                              <p:spTgt spid="61"/>
                                            </p:tgtEl>
                                            <p:attrNameLst>
                                              <p:attrName>style.visibility</p:attrName>
                                            </p:attrNameLst>
                                          </p:cBhvr>
                                          <p:to>
                                            <p:strVal val="visible"/>
                                          </p:to>
                                        </p:set>
                                        <p:anim calcmode="lin" valueType="num">
                                          <p:cBhvr additive="base">
                                            <p:cTn id="60" dur="500" fill="hold"/>
                                            <p:tgtEl>
                                              <p:spTgt spid="61"/>
                                            </p:tgtEl>
                                            <p:attrNameLst>
                                              <p:attrName>ppt_x</p:attrName>
                                            </p:attrNameLst>
                                          </p:cBhvr>
                                          <p:tavLst>
                                            <p:tav tm="0">
                                              <p:val>
                                                <p:strVal val="0-#ppt_w/2"/>
                                              </p:val>
                                            </p:tav>
                                            <p:tav tm="100000">
                                              <p:val>
                                                <p:strVal val="#ppt_x"/>
                                              </p:val>
                                            </p:tav>
                                          </p:tavLst>
                                        </p:anim>
                                        <p:anim calcmode="lin" valueType="num">
                                          <p:cBhvr additive="base">
                                            <p:cTn id="61" dur="500" fill="hold"/>
                                            <p:tgtEl>
                                              <p:spTgt spid="61"/>
                                            </p:tgtEl>
                                            <p:attrNameLst>
                                              <p:attrName>ppt_y</p:attrName>
                                            </p:attrNameLst>
                                          </p:cBhvr>
                                          <p:tavLst>
                                            <p:tav tm="0">
                                              <p:val>
                                                <p:strVal val="#ppt_y"/>
                                              </p:val>
                                            </p:tav>
                                            <p:tav tm="100000">
                                              <p:val>
                                                <p:strVal val="#ppt_y"/>
                                              </p:val>
                                            </p:tav>
                                          </p:tavLst>
                                        </p:anim>
                                      </p:childTnLst>
                                    </p:cTn>
                                  </p:par>
                                </p:childTnLst>
                              </p:cTn>
                            </p:par>
                            <p:par>
                              <p:cTn id="62" fill="hold">
                                <p:stCondLst>
                                  <p:cond delay="4000"/>
                                </p:stCondLst>
                                <p:childTnLst>
                                  <p:par>
                                    <p:cTn id="63" presetID="31" presetClass="entr" presetSubtype="0" fill="hold" grpId="0" nodeType="afterEffect">
                                      <p:stCondLst>
                                        <p:cond delay="0"/>
                                      </p:stCondLst>
                                      <p:iterate type="lt">
                                        <p:tmPct val="5000"/>
                                      </p:iterate>
                                      <p:childTnLst>
                                        <p:set>
                                          <p:cBhvr>
                                            <p:cTn id="64" dur="1" fill="hold">
                                              <p:stCondLst>
                                                <p:cond delay="0"/>
                                              </p:stCondLst>
                                            </p:cTn>
                                            <p:tgtEl>
                                              <p:spTgt spid="63"/>
                                            </p:tgtEl>
                                            <p:attrNameLst>
                                              <p:attrName>style.visibility</p:attrName>
                                            </p:attrNameLst>
                                          </p:cBhvr>
                                          <p:to>
                                            <p:strVal val="visible"/>
                                          </p:to>
                                        </p:set>
                                        <p:anim calcmode="lin" valueType="num">
                                          <p:cBhvr>
                                            <p:cTn id="65" dur="1000" fill="hold"/>
                                            <p:tgtEl>
                                              <p:spTgt spid="63"/>
                                            </p:tgtEl>
                                            <p:attrNameLst>
                                              <p:attrName>ppt_w</p:attrName>
                                            </p:attrNameLst>
                                          </p:cBhvr>
                                          <p:tavLst>
                                            <p:tav tm="0">
                                              <p:val>
                                                <p:fltVal val="0"/>
                                              </p:val>
                                            </p:tav>
                                            <p:tav tm="100000">
                                              <p:val>
                                                <p:strVal val="#ppt_w"/>
                                              </p:val>
                                            </p:tav>
                                          </p:tavLst>
                                        </p:anim>
                                        <p:anim calcmode="lin" valueType="num">
                                          <p:cBhvr>
                                            <p:cTn id="66" dur="1000" fill="hold"/>
                                            <p:tgtEl>
                                              <p:spTgt spid="63"/>
                                            </p:tgtEl>
                                            <p:attrNameLst>
                                              <p:attrName>ppt_h</p:attrName>
                                            </p:attrNameLst>
                                          </p:cBhvr>
                                          <p:tavLst>
                                            <p:tav tm="0">
                                              <p:val>
                                                <p:fltVal val="0"/>
                                              </p:val>
                                            </p:tav>
                                            <p:tav tm="100000">
                                              <p:val>
                                                <p:strVal val="#ppt_h"/>
                                              </p:val>
                                            </p:tav>
                                          </p:tavLst>
                                        </p:anim>
                                        <p:anim calcmode="lin" valueType="num">
                                          <p:cBhvr>
                                            <p:cTn id="67" dur="1000" fill="hold"/>
                                            <p:tgtEl>
                                              <p:spTgt spid="63"/>
                                            </p:tgtEl>
                                            <p:attrNameLst>
                                              <p:attrName>style.rotation</p:attrName>
                                            </p:attrNameLst>
                                          </p:cBhvr>
                                          <p:tavLst>
                                            <p:tav tm="0">
                                              <p:val>
                                                <p:fltVal val="90"/>
                                              </p:val>
                                            </p:tav>
                                            <p:tav tm="100000">
                                              <p:val>
                                                <p:fltVal val="0"/>
                                              </p:val>
                                            </p:tav>
                                          </p:tavLst>
                                        </p:anim>
                                        <p:animEffect transition="in" filter="fade">
                                          <p:cBhvr>
                                            <p:cTn id="68" dur="1000"/>
                                            <p:tgtEl>
                                              <p:spTgt spid="63"/>
                                            </p:tgtEl>
                                          </p:cBhvr>
                                        </p:animEffect>
                                      </p:childTnLst>
                                    </p:cTn>
                                  </p:par>
                                </p:childTnLst>
                              </p:cTn>
                            </p:par>
                            <p:par>
                              <p:cTn id="69" fill="hold">
                                <p:stCondLst>
                                  <p:cond delay="5150"/>
                                </p:stCondLst>
                                <p:childTnLst>
                                  <p:par>
                                    <p:cTn id="70" presetID="2" presetClass="entr" presetSubtype="2" fill="hold" grpId="0" nodeType="afterEffect">
                                      <p:stCondLst>
                                        <p:cond delay="0"/>
                                      </p:stCondLst>
                                      <p:childTnLst>
                                        <p:set>
                                          <p:cBhvr>
                                            <p:cTn id="71" dur="1" fill="hold">
                                              <p:stCondLst>
                                                <p:cond delay="0"/>
                                              </p:stCondLst>
                                            </p:cTn>
                                            <p:tgtEl>
                                              <p:spTgt spid="62"/>
                                            </p:tgtEl>
                                            <p:attrNameLst>
                                              <p:attrName>style.visibility</p:attrName>
                                            </p:attrNameLst>
                                          </p:cBhvr>
                                          <p:to>
                                            <p:strVal val="visible"/>
                                          </p:to>
                                        </p:set>
                                        <p:anim calcmode="lin" valueType="num">
                                          <p:cBhvr additive="base">
                                            <p:cTn id="72" dur="1500" fill="hold"/>
                                            <p:tgtEl>
                                              <p:spTgt spid="62"/>
                                            </p:tgtEl>
                                            <p:attrNameLst>
                                              <p:attrName>ppt_x</p:attrName>
                                            </p:attrNameLst>
                                          </p:cBhvr>
                                          <p:tavLst>
                                            <p:tav tm="0">
                                              <p:val>
                                                <p:strVal val="1+#ppt_w/2"/>
                                              </p:val>
                                            </p:tav>
                                            <p:tav tm="100000">
                                              <p:val>
                                                <p:strVal val="#ppt_x"/>
                                              </p:val>
                                            </p:tav>
                                          </p:tavLst>
                                        </p:anim>
                                        <p:anim calcmode="lin" valueType="num">
                                          <p:cBhvr additive="base">
                                            <p:cTn id="73" dur="1500" fill="hold"/>
                                            <p:tgtEl>
                                              <p:spTgt spid="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3" grpId="0" animBg="1"/>
          <p:bldP spid="54" grpId="0" animBg="1"/>
          <p:bldP spid="55" grpId="0" animBg="1"/>
          <p:bldP spid="59" grpId="0"/>
          <p:bldP spid="60" grpId="0"/>
          <p:bldP spid="61" grpId="0"/>
          <p:bldP spid="62" grpId="0" animBg="1"/>
          <p:bldP spid="63"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41129"/>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sp>
        <p:nvSpPr>
          <p:cNvPr id="32" name="矩形 31">
            <a:extLst>
              <a:ext uri="{FF2B5EF4-FFF2-40B4-BE49-F238E27FC236}">
                <a16:creationId xmlns="" xmlns:a16="http://schemas.microsoft.com/office/drawing/2014/main" id="{06503A48-9FC5-43DE-896A-39A7C9EBB846}"/>
              </a:ext>
            </a:extLst>
          </p:cNvPr>
          <p:cNvSpPr/>
          <p:nvPr/>
        </p:nvSpPr>
        <p:spPr>
          <a:xfrm>
            <a:off x="1889955" y="3026244"/>
            <a:ext cx="2707496" cy="833690"/>
          </a:xfrm>
          <a:prstGeom prst="rect">
            <a:avLst/>
          </a:prstGeom>
        </p:spPr>
        <p:txBody>
          <a:bodyPr wrap="square">
            <a:spAutoFit/>
          </a:bodyPr>
          <a:lstStyle/>
          <a:p>
            <a:pPr algn="dist">
              <a:lnSpc>
                <a:spcPct val="150000"/>
              </a:lnSpc>
              <a:spcBef>
                <a:spcPct val="0"/>
              </a:spcBef>
            </a:pPr>
            <a:r>
              <a:rPr lang="en-US" altLang="zh-CN" b="1" dirty="0">
                <a:solidFill>
                  <a:prstClr val="black"/>
                </a:solidFill>
                <a:latin typeface="微软雅黑" panose="020B0503020204020204" pitchFamily="34" charset="-122"/>
                <a:ea typeface="微软雅黑" panose="020B0503020204020204" pitchFamily="34" charset="-122"/>
              </a:rPr>
              <a:t>1929</a:t>
            </a:r>
            <a:r>
              <a:rPr lang="zh-CN" altLang="en-US" b="1" dirty="0">
                <a:solidFill>
                  <a:prstClr val="black"/>
                </a:solidFill>
                <a:latin typeface="微软雅黑" panose="020B0503020204020204" pitchFamily="34" charset="-122"/>
                <a:ea typeface="微软雅黑" panose="020B0503020204020204" pitchFamily="34" charset="-122"/>
              </a:rPr>
              <a:t>年</a:t>
            </a:r>
            <a:r>
              <a:rPr lang="en-US" altLang="zh-CN" b="1" dirty="0">
                <a:solidFill>
                  <a:prstClr val="black"/>
                </a:solidFill>
                <a:latin typeface="微软雅黑" panose="020B0503020204020204" pitchFamily="34" charset="-122"/>
                <a:ea typeface="微软雅黑" panose="020B0503020204020204" pitchFamily="34" charset="-122"/>
              </a:rPr>
              <a:t>11</a:t>
            </a:r>
            <a:r>
              <a:rPr lang="zh-CN" altLang="en-US" b="1" dirty="0">
                <a:solidFill>
                  <a:prstClr val="black"/>
                </a:solidFill>
                <a:latin typeface="微软雅黑" panose="020B0503020204020204" pitchFamily="34" charset="-122"/>
                <a:ea typeface="微软雅黑" panose="020B0503020204020204" pitchFamily="34" charset="-122"/>
              </a:rPr>
              <a:t>月</a:t>
            </a:r>
            <a:r>
              <a:rPr lang="zh-CN" altLang="en-US" sz="1600" dirty="0">
                <a:solidFill>
                  <a:prstClr val="black"/>
                </a:solidFill>
                <a:latin typeface="微软雅黑" panose="020B0503020204020204" pitchFamily="34" charset="-122"/>
                <a:ea typeface="微软雅黑" panose="020B0503020204020204" pitchFamily="34" charset="-122"/>
              </a:rPr>
              <a:t>，</a:t>
            </a:r>
            <a:r>
              <a:rPr lang="zh-CN" altLang="en-US" sz="1600" dirty="0">
                <a:solidFill>
                  <a:srgbClr val="FF0000"/>
                </a:solidFill>
                <a:latin typeface="微软雅黑" panose="020B0503020204020204" pitchFamily="34" charset="-122"/>
                <a:ea typeface="微软雅黑" panose="020B0503020204020204" pitchFamily="34" charset="-122"/>
              </a:rPr>
              <a:t>古田会议</a:t>
            </a:r>
            <a:r>
              <a:rPr lang="zh-CN" altLang="en-US" sz="1600" dirty="0">
                <a:solidFill>
                  <a:prstClr val="black"/>
                </a:solidFill>
                <a:latin typeface="微软雅黑" panose="020B0503020204020204" pitchFamily="34" charset="-122"/>
                <a:ea typeface="微软雅黑" panose="020B0503020204020204" pitchFamily="34" charset="-122"/>
              </a:rPr>
              <a:t>决议对党员提出了五条标准：</a:t>
            </a: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33" name="Freeform 12">
            <a:extLst>
              <a:ext uri="{FF2B5EF4-FFF2-40B4-BE49-F238E27FC236}">
                <a16:creationId xmlns="" xmlns:a16="http://schemas.microsoft.com/office/drawing/2014/main" id="{43E43917-E494-4B3F-9F1E-A78192767025}"/>
              </a:ext>
            </a:extLst>
          </p:cNvPr>
          <p:cNvSpPr>
            <a:spLocks noEditPoints="1"/>
          </p:cNvSpPr>
          <p:nvPr/>
        </p:nvSpPr>
        <p:spPr bwMode="auto">
          <a:xfrm>
            <a:off x="2918494" y="2102629"/>
            <a:ext cx="650418" cy="881298"/>
          </a:xfrm>
          <a:custGeom>
            <a:avLst/>
            <a:gdLst>
              <a:gd name="T0" fmla="*/ 64 w 599"/>
              <a:gd name="T1" fmla="*/ 739 h 810"/>
              <a:gd name="T2" fmla="*/ 100 w 599"/>
              <a:gd name="T3" fmla="*/ 125 h 810"/>
              <a:gd name="T4" fmla="*/ 132 w 599"/>
              <a:gd name="T5" fmla="*/ 178 h 810"/>
              <a:gd name="T6" fmla="*/ 163 w 599"/>
              <a:gd name="T7" fmla="*/ 125 h 810"/>
              <a:gd name="T8" fmla="*/ 267 w 599"/>
              <a:gd name="T9" fmla="*/ 146 h 810"/>
              <a:gd name="T10" fmla="*/ 330 w 599"/>
              <a:gd name="T11" fmla="*/ 146 h 810"/>
              <a:gd name="T12" fmla="*/ 435 w 599"/>
              <a:gd name="T13" fmla="*/ 125 h 810"/>
              <a:gd name="T14" fmla="*/ 466 w 599"/>
              <a:gd name="T15" fmla="*/ 178 h 810"/>
              <a:gd name="T16" fmla="*/ 497 w 599"/>
              <a:gd name="T17" fmla="*/ 125 h 810"/>
              <a:gd name="T18" fmla="*/ 535 w 599"/>
              <a:gd name="T19" fmla="*/ 739 h 810"/>
              <a:gd name="T20" fmla="*/ 207 w 599"/>
              <a:gd name="T21" fmla="*/ 354 h 810"/>
              <a:gd name="T22" fmla="*/ 253 w 599"/>
              <a:gd name="T23" fmla="*/ 307 h 810"/>
              <a:gd name="T24" fmla="*/ 206 w 599"/>
              <a:gd name="T25" fmla="*/ 297 h 810"/>
              <a:gd name="T26" fmla="*/ 290 w 599"/>
              <a:gd name="T27" fmla="*/ 239 h 810"/>
              <a:gd name="T28" fmla="*/ 279 w 599"/>
              <a:gd name="T29" fmla="*/ 281 h 810"/>
              <a:gd name="T30" fmla="*/ 293 w 599"/>
              <a:gd name="T31" fmla="*/ 213 h 810"/>
              <a:gd name="T32" fmla="*/ 393 w 599"/>
              <a:gd name="T33" fmla="*/ 396 h 810"/>
              <a:gd name="T34" fmla="*/ 349 w 599"/>
              <a:gd name="T35" fmla="*/ 402 h 810"/>
              <a:gd name="T36" fmla="*/ 210 w 599"/>
              <a:gd name="T37" fmla="*/ 416 h 810"/>
              <a:gd name="T38" fmla="*/ 207 w 599"/>
              <a:gd name="T39" fmla="*/ 387 h 810"/>
              <a:gd name="T40" fmla="*/ 534 w 599"/>
              <a:gd name="T41" fmla="*/ 55 h 810"/>
              <a:gd name="T42" fmla="*/ 497 w 599"/>
              <a:gd name="T43" fmla="*/ 31 h 810"/>
              <a:gd name="T44" fmla="*/ 435 w 599"/>
              <a:gd name="T45" fmla="*/ 31 h 810"/>
              <a:gd name="T46" fmla="*/ 330 w 599"/>
              <a:gd name="T47" fmla="*/ 55 h 810"/>
              <a:gd name="T48" fmla="*/ 299 w 599"/>
              <a:gd name="T49" fmla="*/ 0 h 810"/>
              <a:gd name="T50" fmla="*/ 267 w 599"/>
              <a:gd name="T51" fmla="*/ 55 h 810"/>
              <a:gd name="T52" fmla="*/ 163 w 599"/>
              <a:gd name="T53" fmla="*/ 31 h 810"/>
              <a:gd name="T54" fmla="*/ 100 w 599"/>
              <a:gd name="T55" fmla="*/ 31 h 810"/>
              <a:gd name="T56" fmla="*/ 65 w 599"/>
              <a:gd name="T57" fmla="*/ 55 h 810"/>
              <a:gd name="T58" fmla="*/ 0 w 599"/>
              <a:gd name="T59" fmla="*/ 745 h 810"/>
              <a:gd name="T60" fmla="*/ 534 w 599"/>
              <a:gd name="T61" fmla="*/ 810 h 810"/>
              <a:gd name="T62" fmla="*/ 599 w 599"/>
              <a:gd name="T63" fmla="*/ 120 h 810"/>
              <a:gd name="T64" fmla="*/ 131 w 599"/>
              <a:gd name="T65" fmla="*/ 511 h 810"/>
              <a:gd name="T66" fmla="*/ 467 w 599"/>
              <a:gd name="T67" fmla="*/ 467 h 810"/>
              <a:gd name="T68" fmla="*/ 131 w 599"/>
              <a:gd name="T69" fmla="*/ 511 h 810"/>
              <a:gd name="T70" fmla="*/ 467 w 599"/>
              <a:gd name="T71" fmla="*/ 595 h 810"/>
              <a:gd name="T72" fmla="*/ 131 w 599"/>
              <a:gd name="T73" fmla="*/ 551 h 810"/>
              <a:gd name="T74" fmla="*/ 131 w 599"/>
              <a:gd name="T75" fmla="*/ 683 h 810"/>
              <a:gd name="T76" fmla="*/ 467 w 599"/>
              <a:gd name="T77" fmla="*/ 639 h 810"/>
              <a:gd name="T78" fmla="*/ 131 w 599"/>
              <a:gd name="T79" fmla="*/ 68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 h="810">
                <a:moveTo>
                  <a:pt x="535" y="739"/>
                </a:moveTo>
                <a:lnTo>
                  <a:pt x="64" y="739"/>
                </a:lnTo>
                <a:lnTo>
                  <a:pt x="64" y="125"/>
                </a:lnTo>
                <a:lnTo>
                  <a:pt x="100" y="125"/>
                </a:lnTo>
                <a:lnTo>
                  <a:pt x="100" y="146"/>
                </a:lnTo>
                <a:cubicBezTo>
                  <a:pt x="100" y="163"/>
                  <a:pt x="114" y="178"/>
                  <a:pt x="132" y="178"/>
                </a:cubicBezTo>
                <a:cubicBezTo>
                  <a:pt x="149" y="178"/>
                  <a:pt x="163" y="163"/>
                  <a:pt x="163" y="146"/>
                </a:cubicBezTo>
                <a:lnTo>
                  <a:pt x="163" y="125"/>
                </a:lnTo>
                <a:lnTo>
                  <a:pt x="267" y="125"/>
                </a:lnTo>
                <a:lnTo>
                  <a:pt x="267" y="146"/>
                </a:lnTo>
                <a:cubicBezTo>
                  <a:pt x="267" y="163"/>
                  <a:pt x="281" y="178"/>
                  <a:pt x="299" y="178"/>
                </a:cubicBezTo>
                <a:cubicBezTo>
                  <a:pt x="316" y="178"/>
                  <a:pt x="330" y="163"/>
                  <a:pt x="330" y="146"/>
                </a:cubicBezTo>
                <a:lnTo>
                  <a:pt x="330" y="125"/>
                </a:lnTo>
                <a:lnTo>
                  <a:pt x="435" y="125"/>
                </a:lnTo>
                <a:lnTo>
                  <a:pt x="435" y="146"/>
                </a:lnTo>
                <a:cubicBezTo>
                  <a:pt x="435" y="163"/>
                  <a:pt x="449" y="178"/>
                  <a:pt x="466" y="178"/>
                </a:cubicBezTo>
                <a:cubicBezTo>
                  <a:pt x="483" y="178"/>
                  <a:pt x="497" y="163"/>
                  <a:pt x="497" y="146"/>
                </a:cubicBezTo>
                <a:lnTo>
                  <a:pt x="497" y="125"/>
                </a:lnTo>
                <a:lnTo>
                  <a:pt x="535" y="125"/>
                </a:lnTo>
                <a:lnTo>
                  <a:pt x="535" y="739"/>
                </a:lnTo>
                <a:close/>
                <a:moveTo>
                  <a:pt x="192" y="369"/>
                </a:moveTo>
                <a:lnTo>
                  <a:pt x="207" y="354"/>
                </a:lnTo>
                <a:cubicBezTo>
                  <a:pt x="238" y="381"/>
                  <a:pt x="275" y="399"/>
                  <a:pt x="322" y="376"/>
                </a:cubicBezTo>
                <a:lnTo>
                  <a:pt x="253" y="307"/>
                </a:lnTo>
                <a:lnTo>
                  <a:pt x="235" y="326"/>
                </a:lnTo>
                <a:lnTo>
                  <a:pt x="206" y="297"/>
                </a:lnTo>
                <a:lnTo>
                  <a:pt x="257" y="246"/>
                </a:lnTo>
                <a:cubicBezTo>
                  <a:pt x="264" y="249"/>
                  <a:pt x="276" y="249"/>
                  <a:pt x="290" y="239"/>
                </a:cubicBezTo>
                <a:lnTo>
                  <a:pt x="304" y="255"/>
                </a:lnTo>
                <a:lnTo>
                  <a:pt x="279" y="281"/>
                </a:lnTo>
                <a:lnTo>
                  <a:pt x="348" y="351"/>
                </a:lnTo>
                <a:cubicBezTo>
                  <a:pt x="374" y="307"/>
                  <a:pt x="353" y="242"/>
                  <a:pt x="293" y="213"/>
                </a:cubicBezTo>
                <a:cubicBezTo>
                  <a:pt x="352" y="216"/>
                  <a:pt x="428" y="283"/>
                  <a:pt x="374" y="376"/>
                </a:cubicBezTo>
                <a:lnTo>
                  <a:pt x="393" y="396"/>
                </a:lnTo>
                <a:lnTo>
                  <a:pt x="368" y="420"/>
                </a:lnTo>
                <a:lnTo>
                  <a:pt x="349" y="402"/>
                </a:lnTo>
                <a:cubicBezTo>
                  <a:pt x="299" y="429"/>
                  <a:pt x="254" y="425"/>
                  <a:pt x="218" y="397"/>
                </a:cubicBezTo>
                <a:cubicBezTo>
                  <a:pt x="220" y="404"/>
                  <a:pt x="216" y="411"/>
                  <a:pt x="210" y="416"/>
                </a:cubicBezTo>
                <a:cubicBezTo>
                  <a:pt x="202" y="421"/>
                  <a:pt x="194" y="419"/>
                  <a:pt x="189" y="412"/>
                </a:cubicBezTo>
                <a:cubicBezTo>
                  <a:pt x="181" y="399"/>
                  <a:pt x="194" y="384"/>
                  <a:pt x="207" y="387"/>
                </a:cubicBezTo>
                <a:cubicBezTo>
                  <a:pt x="202" y="382"/>
                  <a:pt x="197" y="376"/>
                  <a:pt x="192" y="369"/>
                </a:cubicBezTo>
                <a:close/>
                <a:moveTo>
                  <a:pt x="534" y="55"/>
                </a:moveTo>
                <a:lnTo>
                  <a:pt x="497" y="55"/>
                </a:lnTo>
                <a:lnTo>
                  <a:pt x="497" y="31"/>
                </a:lnTo>
                <a:cubicBezTo>
                  <a:pt x="497" y="14"/>
                  <a:pt x="483" y="0"/>
                  <a:pt x="466" y="0"/>
                </a:cubicBezTo>
                <a:cubicBezTo>
                  <a:pt x="449" y="0"/>
                  <a:pt x="435" y="14"/>
                  <a:pt x="435" y="31"/>
                </a:cubicBezTo>
                <a:lnTo>
                  <a:pt x="435" y="55"/>
                </a:lnTo>
                <a:lnTo>
                  <a:pt x="330" y="55"/>
                </a:lnTo>
                <a:lnTo>
                  <a:pt x="330" y="31"/>
                </a:lnTo>
                <a:cubicBezTo>
                  <a:pt x="330" y="14"/>
                  <a:pt x="316" y="0"/>
                  <a:pt x="299" y="0"/>
                </a:cubicBezTo>
                <a:cubicBezTo>
                  <a:pt x="281" y="0"/>
                  <a:pt x="267" y="14"/>
                  <a:pt x="267" y="31"/>
                </a:cubicBezTo>
                <a:lnTo>
                  <a:pt x="267" y="55"/>
                </a:lnTo>
                <a:lnTo>
                  <a:pt x="163" y="55"/>
                </a:lnTo>
                <a:lnTo>
                  <a:pt x="163" y="31"/>
                </a:lnTo>
                <a:cubicBezTo>
                  <a:pt x="163" y="14"/>
                  <a:pt x="149" y="0"/>
                  <a:pt x="132" y="0"/>
                </a:cubicBezTo>
                <a:cubicBezTo>
                  <a:pt x="114" y="0"/>
                  <a:pt x="100" y="14"/>
                  <a:pt x="100" y="31"/>
                </a:cubicBezTo>
                <a:lnTo>
                  <a:pt x="100" y="55"/>
                </a:lnTo>
                <a:lnTo>
                  <a:pt x="65" y="55"/>
                </a:lnTo>
                <a:cubicBezTo>
                  <a:pt x="29" y="55"/>
                  <a:pt x="0" y="84"/>
                  <a:pt x="0" y="120"/>
                </a:cubicBezTo>
                <a:lnTo>
                  <a:pt x="0" y="745"/>
                </a:lnTo>
                <a:cubicBezTo>
                  <a:pt x="0" y="781"/>
                  <a:pt x="29" y="810"/>
                  <a:pt x="65" y="810"/>
                </a:cubicBezTo>
                <a:lnTo>
                  <a:pt x="534" y="810"/>
                </a:lnTo>
                <a:cubicBezTo>
                  <a:pt x="570" y="810"/>
                  <a:pt x="599" y="781"/>
                  <a:pt x="599" y="745"/>
                </a:cubicBezTo>
                <a:lnTo>
                  <a:pt x="599" y="120"/>
                </a:lnTo>
                <a:cubicBezTo>
                  <a:pt x="599" y="84"/>
                  <a:pt x="570" y="55"/>
                  <a:pt x="534" y="55"/>
                </a:cubicBezTo>
                <a:close/>
                <a:moveTo>
                  <a:pt x="131" y="511"/>
                </a:moveTo>
                <a:lnTo>
                  <a:pt x="467" y="511"/>
                </a:lnTo>
                <a:lnTo>
                  <a:pt x="467" y="467"/>
                </a:lnTo>
                <a:lnTo>
                  <a:pt x="131" y="467"/>
                </a:lnTo>
                <a:lnTo>
                  <a:pt x="131" y="511"/>
                </a:lnTo>
                <a:close/>
                <a:moveTo>
                  <a:pt x="131" y="595"/>
                </a:moveTo>
                <a:lnTo>
                  <a:pt x="467" y="595"/>
                </a:lnTo>
                <a:lnTo>
                  <a:pt x="467" y="551"/>
                </a:lnTo>
                <a:lnTo>
                  <a:pt x="131" y="551"/>
                </a:lnTo>
                <a:lnTo>
                  <a:pt x="131" y="595"/>
                </a:lnTo>
                <a:close/>
                <a:moveTo>
                  <a:pt x="131" y="683"/>
                </a:moveTo>
                <a:lnTo>
                  <a:pt x="467" y="683"/>
                </a:lnTo>
                <a:lnTo>
                  <a:pt x="467" y="639"/>
                </a:lnTo>
                <a:lnTo>
                  <a:pt x="131" y="639"/>
                </a:lnTo>
                <a:lnTo>
                  <a:pt x="131" y="683"/>
                </a:lnTo>
                <a:close/>
              </a:path>
            </a:pathLst>
          </a:custGeom>
          <a:solidFill>
            <a:srgbClr val="DA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DA0000"/>
              </a:solidFill>
              <a:effectLst/>
              <a:uLnTx/>
              <a:uFillTx/>
              <a:latin typeface="Calibri" panose="020F0502020204030204"/>
              <a:ea typeface="微软雅黑" panose="020B0503020204020204" pitchFamily="34" charset="-122"/>
              <a:cs typeface="+mn-ea"/>
              <a:sym typeface="+mn-lt"/>
            </a:endParaRPr>
          </a:p>
        </p:txBody>
      </p:sp>
      <p:sp>
        <p:nvSpPr>
          <p:cNvPr id="34" name="矩形 33">
            <a:extLst>
              <a:ext uri="{FF2B5EF4-FFF2-40B4-BE49-F238E27FC236}">
                <a16:creationId xmlns="" xmlns:a16="http://schemas.microsoft.com/office/drawing/2014/main" id="{A0E131D1-1746-4A4E-BD7F-E15076EC979F}"/>
              </a:ext>
            </a:extLst>
          </p:cNvPr>
          <p:cNvSpPr/>
          <p:nvPr/>
        </p:nvSpPr>
        <p:spPr>
          <a:xfrm>
            <a:off x="1786166" y="3977135"/>
            <a:ext cx="2837036" cy="707886"/>
          </a:xfrm>
          <a:prstGeom prst="rect">
            <a:avLst/>
          </a:prstGeom>
        </p:spPr>
        <p:txBody>
          <a:bodyPr wrap="square">
            <a:spAutoFit/>
          </a:bodyPr>
          <a:lstStyle/>
          <a:p>
            <a:pPr algn="ctr">
              <a:defRPr/>
            </a:pPr>
            <a:r>
              <a:rPr lang="zh-CN" altLang="en-US" sz="4000" b="1" dirty="0">
                <a:solidFill>
                  <a:srgbClr val="DA0000"/>
                </a:solidFill>
                <a:latin typeface="微软雅黑" panose="020B0503020204020204" pitchFamily="34" charset="-122"/>
                <a:ea typeface="微软雅黑" panose="020B0503020204020204" pitchFamily="34" charset="-122"/>
              </a:rPr>
              <a:t>古田会议</a:t>
            </a:r>
          </a:p>
        </p:txBody>
      </p:sp>
      <p:sp>
        <p:nvSpPr>
          <p:cNvPr id="35" name="文本框 34">
            <a:extLst>
              <a:ext uri="{FF2B5EF4-FFF2-40B4-BE49-F238E27FC236}">
                <a16:creationId xmlns="" xmlns:a16="http://schemas.microsoft.com/office/drawing/2014/main" id="{E84FC440-52E8-40F8-8C67-5C0F487DF317}"/>
              </a:ext>
            </a:extLst>
          </p:cNvPr>
          <p:cNvSpPr txBox="1"/>
          <p:nvPr/>
        </p:nvSpPr>
        <p:spPr>
          <a:xfrm>
            <a:off x="1915706" y="4769656"/>
            <a:ext cx="2587693" cy="408623"/>
          </a:xfrm>
          <a:prstGeom prst="roundRect">
            <a:avLst/>
          </a:prstGeom>
          <a:solidFill>
            <a:srgbClr val="DA0000"/>
          </a:solidFill>
        </p:spPr>
        <p:txBody>
          <a:bodyPr wrap="square" anchor="ctr">
            <a:noAutofit/>
          </a:bodyPr>
          <a:lstStyle>
            <a:defPPr>
              <a:defRPr lang="zh-CN"/>
            </a:defPPr>
            <a:lvl1pPr algn="just">
              <a:defRPr sz="2000">
                <a:solidFill>
                  <a:srgbClr val="000000"/>
                </a:soli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五  条  标  准</a:t>
            </a:r>
            <a:endParaRPr kumimoji="0" lang="en-US" altLang="zh-CN"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36" name="组合 35">
            <a:extLst>
              <a:ext uri="{FF2B5EF4-FFF2-40B4-BE49-F238E27FC236}">
                <a16:creationId xmlns="" xmlns:a16="http://schemas.microsoft.com/office/drawing/2014/main" id="{D2A6D177-8063-4F00-AEA2-430CB6050868}"/>
              </a:ext>
            </a:extLst>
          </p:cNvPr>
          <p:cNvGrpSpPr/>
          <p:nvPr/>
        </p:nvGrpSpPr>
        <p:grpSpPr>
          <a:xfrm>
            <a:off x="5091341" y="1827523"/>
            <a:ext cx="591921" cy="479626"/>
            <a:chOff x="2022994" y="2394369"/>
            <a:chExt cx="388411" cy="674253"/>
          </a:xfrm>
        </p:grpSpPr>
        <p:sp>
          <p:nvSpPr>
            <p:cNvPr id="37" name="对角圆角矩形 47">
              <a:extLst>
                <a:ext uri="{FF2B5EF4-FFF2-40B4-BE49-F238E27FC236}">
                  <a16:creationId xmlns="" xmlns:a16="http://schemas.microsoft.com/office/drawing/2014/main" id="{3EDC0F3A-6305-472B-BCD6-338520000378}"/>
                </a:ext>
              </a:extLst>
            </p:cNvPr>
            <p:cNvSpPr/>
            <p:nvPr/>
          </p:nvSpPr>
          <p:spPr>
            <a:xfrm>
              <a:off x="2022994" y="2394369"/>
              <a:ext cx="388411" cy="674253"/>
            </a:xfrm>
            <a:prstGeom prst="round2DiagRect">
              <a:avLst/>
            </a:prstGeom>
            <a:solidFill>
              <a:srgbClr val="C00000"/>
            </a:solidFill>
            <a:ln w="12700" cap="flat" cmpd="sng" algn="ctr">
              <a:noFill/>
              <a:prstDash val="solid"/>
              <a:miter lim="800000"/>
            </a:ln>
            <a:effectLst>
              <a:reflection blurRad="6350" stA="52000" endA="300" endPos="35000" dir="5400000" sy="-100000" algn="bl" rotWithShape="0"/>
            </a:effectLst>
          </p:spPr>
          <p:txBody>
            <a:bodyPr rtlCol="0" anchor="ctr"/>
            <a:lstStyle/>
            <a:p>
              <a:pPr algn="ctr">
                <a:defRPr/>
              </a:pPr>
              <a:endParaRPr lang="zh-CN" altLang="en-US" b="1" kern="0">
                <a:solidFill>
                  <a:prstClr val="white"/>
                </a:solidFill>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 xmlns:a16="http://schemas.microsoft.com/office/drawing/2014/main" id="{8645991C-FB8D-4EE3-A185-3EE098E9F90A}"/>
                </a:ext>
              </a:extLst>
            </p:cNvPr>
            <p:cNvSpPr/>
            <p:nvPr/>
          </p:nvSpPr>
          <p:spPr>
            <a:xfrm>
              <a:off x="2054582" y="2412185"/>
              <a:ext cx="325235" cy="581354"/>
            </a:xfrm>
            <a:prstGeom prst="rect">
              <a:avLst/>
            </a:prstGeom>
          </p:spPr>
          <p:txBody>
            <a:bodyPr wrap="none">
              <a:spAutoFit/>
            </a:bodyPr>
            <a:lstStyle/>
            <a:p>
              <a:pPr algn="ctr">
                <a:defRPr/>
              </a:pPr>
              <a:r>
                <a:rPr lang="en-US" altLang="zh-CN" sz="2800" b="1" kern="0" dirty="0">
                  <a:solidFill>
                    <a:prstClr val="white"/>
                  </a:solidFill>
                  <a:latin typeface="微软雅黑" panose="020B0503020204020204" pitchFamily="34" charset="-122"/>
                  <a:ea typeface="微软雅黑" panose="020B0503020204020204" pitchFamily="34" charset="-122"/>
                </a:rPr>
                <a:t>01</a:t>
              </a:r>
              <a:endParaRPr lang="zh-CN" altLang="en-US" sz="2800" b="1" kern="0" dirty="0">
                <a:solidFill>
                  <a:prstClr val="white"/>
                </a:solidFill>
                <a:latin typeface="微软雅黑" panose="020B0503020204020204" pitchFamily="34" charset="-122"/>
                <a:ea typeface="微软雅黑" panose="020B0503020204020204" pitchFamily="34" charset="-122"/>
              </a:endParaRPr>
            </a:p>
          </p:txBody>
        </p:sp>
      </p:grpSp>
      <p:sp>
        <p:nvSpPr>
          <p:cNvPr id="39" name="矩形 38">
            <a:extLst>
              <a:ext uri="{FF2B5EF4-FFF2-40B4-BE49-F238E27FC236}">
                <a16:creationId xmlns="" xmlns:a16="http://schemas.microsoft.com/office/drawing/2014/main" id="{82060B03-7F9B-44D5-800B-B02FDD85C3DF}"/>
              </a:ext>
            </a:extLst>
          </p:cNvPr>
          <p:cNvSpPr/>
          <p:nvPr/>
        </p:nvSpPr>
        <p:spPr>
          <a:xfrm>
            <a:off x="5800444" y="1418161"/>
            <a:ext cx="4227695" cy="3808222"/>
          </a:xfrm>
          <a:prstGeom prst="rect">
            <a:avLst/>
          </a:prstGeom>
        </p:spPr>
        <p:txBody>
          <a:bodyPr wrap="square">
            <a:spAutoFit/>
          </a:bodyPr>
          <a:lstStyle/>
          <a:p>
            <a:pPr algn="just">
              <a:lnSpc>
                <a:spcPct val="250000"/>
              </a:lnSpc>
              <a:spcBef>
                <a:spcPct val="0"/>
              </a:spcBef>
            </a:pPr>
            <a:r>
              <a:rPr lang="zh-CN" altLang="en-US" sz="2000" b="1" dirty="0">
                <a:solidFill>
                  <a:prstClr val="black"/>
                </a:solidFill>
                <a:latin typeface="微软雅黑" panose="020B0503020204020204" pitchFamily="34" charset="-122"/>
                <a:ea typeface="微软雅黑" panose="020B0503020204020204" pitchFamily="34" charset="-122"/>
              </a:rPr>
              <a:t>第一，政治观念没有错误；</a:t>
            </a:r>
            <a:endParaRPr lang="en-US" altLang="zh-CN" sz="2000" b="1" dirty="0">
              <a:solidFill>
                <a:prstClr val="black"/>
              </a:solidFill>
              <a:latin typeface="微软雅黑" panose="020B0503020204020204" pitchFamily="34" charset="-122"/>
              <a:ea typeface="微软雅黑" panose="020B0503020204020204" pitchFamily="34" charset="-122"/>
            </a:endParaRPr>
          </a:p>
          <a:p>
            <a:pPr algn="just">
              <a:lnSpc>
                <a:spcPct val="250000"/>
              </a:lnSpc>
              <a:spcBef>
                <a:spcPct val="0"/>
              </a:spcBef>
            </a:pPr>
            <a:r>
              <a:rPr lang="zh-CN" altLang="en-US" sz="2000" b="1" dirty="0">
                <a:solidFill>
                  <a:prstClr val="black"/>
                </a:solidFill>
                <a:latin typeface="微软雅黑" panose="020B0503020204020204" pitchFamily="34" charset="-122"/>
                <a:ea typeface="微软雅黑" panose="020B0503020204020204" pitchFamily="34" charset="-122"/>
              </a:rPr>
              <a:t>第二，忠实；</a:t>
            </a:r>
            <a:endParaRPr lang="en-US" altLang="zh-CN" sz="2000" b="1" dirty="0">
              <a:solidFill>
                <a:prstClr val="black"/>
              </a:solidFill>
              <a:latin typeface="微软雅黑" panose="020B0503020204020204" pitchFamily="34" charset="-122"/>
              <a:ea typeface="微软雅黑" panose="020B0503020204020204" pitchFamily="34" charset="-122"/>
            </a:endParaRPr>
          </a:p>
          <a:p>
            <a:pPr algn="just">
              <a:lnSpc>
                <a:spcPct val="250000"/>
              </a:lnSpc>
              <a:spcBef>
                <a:spcPct val="0"/>
              </a:spcBef>
            </a:pPr>
            <a:r>
              <a:rPr lang="zh-CN" altLang="en-US" sz="2000" b="1" dirty="0">
                <a:solidFill>
                  <a:prstClr val="black"/>
                </a:solidFill>
                <a:latin typeface="微软雅黑" panose="020B0503020204020204" pitchFamily="34" charset="-122"/>
                <a:ea typeface="微软雅黑" panose="020B0503020204020204" pitchFamily="34" charset="-122"/>
              </a:rPr>
              <a:t>第三，有牺牲精神，能积极工作；</a:t>
            </a:r>
            <a:endParaRPr lang="en-US" altLang="zh-CN" sz="2000" b="1" dirty="0">
              <a:solidFill>
                <a:prstClr val="black"/>
              </a:solidFill>
              <a:latin typeface="微软雅黑" panose="020B0503020204020204" pitchFamily="34" charset="-122"/>
              <a:ea typeface="微软雅黑" panose="020B0503020204020204" pitchFamily="34" charset="-122"/>
            </a:endParaRPr>
          </a:p>
          <a:p>
            <a:pPr algn="just">
              <a:lnSpc>
                <a:spcPct val="250000"/>
              </a:lnSpc>
              <a:spcBef>
                <a:spcPct val="0"/>
              </a:spcBef>
            </a:pPr>
            <a:r>
              <a:rPr lang="zh-CN" altLang="en-US" sz="2000" b="1" dirty="0">
                <a:solidFill>
                  <a:prstClr val="black"/>
                </a:solidFill>
                <a:latin typeface="微软雅黑" panose="020B0503020204020204" pitchFamily="34" charset="-122"/>
                <a:ea typeface="微软雅黑" panose="020B0503020204020204" pitchFamily="34" charset="-122"/>
              </a:rPr>
              <a:t>第四，没有发洋财的观念；</a:t>
            </a:r>
            <a:endParaRPr lang="en-US" altLang="zh-CN" sz="2000" b="1" dirty="0">
              <a:solidFill>
                <a:prstClr val="black"/>
              </a:solidFill>
              <a:latin typeface="微软雅黑" panose="020B0503020204020204" pitchFamily="34" charset="-122"/>
              <a:ea typeface="微软雅黑" panose="020B0503020204020204" pitchFamily="34" charset="-122"/>
            </a:endParaRPr>
          </a:p>
          <a:p>
            <a:pPr algn="just">
              <a:lnSpc>
                <a:spcPct val="250000"/>
              </a:lnSpc>
              <a:spcBef>
                <a:spcPct val="0"/>
              </a:spcBef>
            </a:pPr>
            <a:r>
              <a:rPr lang="zh-CN" altLang="en-US" sz="2000" b="1" dirty="0">
                <a:solidFill>
                  <a:prstClr val="black"/>
                </a:solidFill>
                <a:latin typeface="微软雅黑" panose="020B0503020204020204" pitchFamily="34" charset="-122"/>
                <a:ea typeface="微软雅黑" panose="020B0503020204020204" pitchFamily="34" charset="-122"/>
              </a:rPr>
              <a:t>第五，不吃鸦片，不赌博。</a:t>
            </a:r>
          </a:p>
        </p:txBody>
      </p:sp>
      <p:grpSp>
        <p:nvGrpSpPr>
          <p:cNvPr id="40" name="组合 39">
            <a:extLst>
              <a:ext uri="{FF2B5EF4-FFF2-40B4-BE49-F238E27FC236}">
                <a16:creationId xmlns="" xmlns:a16="http://schemas.microsoft.com/office/drawing/2014/main" id="{5AC8FB01-C3CB-42A3-9CDC-63CACCA2768E}"/>
              </a:ext>
            </a:extLst>
          </p:cNvPr>
          <p:cNvGrpSpPr/>
          <p:nvPr/>
        </p:nvGrpSpPr>
        <p:grpSpPr>
          <a:xfrm>
            <a:off x="5074245" y="2560593"/>
            <a:ext cx="627095" cy="535893"/>
            <a:chOff x="2011454" y="2394369"/>
            <a:chExt cx="411492" cy="753353"/>
          </a:xfrm>
        </p:grpSpPr>
        <p:sp>
          <p:nvSpPr>
            <p:cNvPr id="41" name="对角圆角矩形 47">
              <a:extLst>
                <a:ext uri="{FF2B5EF4-FFF2-40B4-BE49-F238E27FC236}">
                  <a16:creationId xmlns="" xmlns:a16="http://schemas.microsoft.com/office/drawing/2014/main" id="{C2C8E632-0836-4978-B300-D72F9E95C977}"/>
                </a:ext>
              </a:extLst>
            </p:cNvPr>
            <p:cNvSpPr/>
            <p:nvPr/>
          </p:nvSpPr>
          <p:spPr>
            <a:xfrm>
              <a:off x="2022994" y="2394369"/>
              <a:ext cx="388411" cy="674253"/>
            </a:xfrm>
            <a:prstGeom prst="round2DiagRect">
              <a:avLst/>
            </a:prstGeom>
            <a:solidFill>
              <a:srgbClr val="C00000"/>
            </a:solidFill>
            <a:ln w="12700" cap="flat" cmpd="sng" algn="ctr">
              <a:noFill/>
              <a:prstDash val="solid"/>
              <a:miter lim="800000"/>
            </a:ln>
            <a:effectLst>
              <a:reflection blurRad="6350" stA="52000" endA="300" endPos="35000" dir="5400000" sy="-100000" algn="bl" rotWithShape="0"/>
            </a:effectLst>
          </p:spPr>
          <p:txBody>
            <a:bodyPr rtlCol="0" anchor="ctr"/>
            <a:lstStyle/>
            <a:p>
              <a:pPr algn="ctr">
                <a:defRPr/>
              </a:pPr>
              <a:endParaRPr lang="zh-CN" altLang="en-US" b="1" kern="0">
                <a:solidFill>
                  <a:prstClr val="white"/>
                </a:solidFill>
                <a:latin typeface="微软雅黑" panose="020B0503020204020204" pitchFamily="34" charset="-122"/>
                <a:ea typeface="微软雅黑" panose="020B0503020204020204" pitchFamily="34" charset="-122"/>
              </a:endParaRPr>
            </a:p>
          </p:txBody>
        </p:sp>
        <p:sp>
          <p:nvSpPr>
            <p:cNvPr id="42" name="矩形 41">
              <a:extLst>
                <a:ext uri="{FF2B5EF4-FFF2-40B4-BE49-F238E27FC236}">
                  <a16:creationId xmlns="" xmlns:a16="http://schemas.microsoft.com/office/drawing/2014/main" id="{73434A35-B8CE-4B87-9069-F70A32F5F1C5}"/>
                </a:ext>
              </a:extLst>
            </p:cNvPr>
            <p:cNvSpPr/>
            <p:nvPr/>
          </p:nvSpPr>
          <p:spPr>
            <a:xfrm>
              <a:off x="2011454" y="2412185"/>
              <a:ext cx="411492" cy="735537"/>
            </a:xfrm>
            <a:prstGeom prst="rect">
              <a:avLst/>
            </a:prstGeom>
          </p:spPr>
          <p:txBody>
            <a:bodyPr wrap="none">
              <a:spAutoFit/>
            </a:bodyPr>
            <a:lstStyle/>
            <a:p>
              <a:pPr algn="ctr">
                <a:defRPr/>
              </a:pPr>
              <a:r>
                <a:rPr lang="en-US" altLang="zh-CN" sz="2800" b="1" kern="0" dirty="0">
                  <a:solidFill>
                    <a:prstClr val="white"/>
                  </a:solidFill>
                  <a:latin typeface="微软雅黑" panose="020B0503020204020204" pitchFamily="34" charset="-122"/>
                  <a:ea typeface="微软雅黑" panose="020B0503020204020204" pitchFamily="34" charset="-122"/>
                </a:rPr>
                <a:t>02</a:t>
              </a:r>
              <a:endParaRPr lang="zh-CN" altLang="en-US" sz="2800" b="1" kern="0" dirty="0">
                <a:solidFill>
                  <a:prstClr val="white"/>
                </a:solidFill>
                <a:latin typeface="微软雅黑" panose="020B0503020204020204" pitchFamily="34" charset="-122"/>
                <a:ea typeface="微软雅黑" panose="020B0503020204020204" pitchFamily="34" charset="-122"/>
              </a:endParaRPr>
            </a:p>
          </p:txBody>
        </p:sp>
      </p:grpSp>
      <p:grpSp>
        <p:nvGrpSpPr>
          <p:cNvPr id="43" name="组合 42">
            <a:extLst>
              <a:ext uri="{FF2B5EF4-FFF2-40B4-BE49-F238E27FC236}">
                <a16:creationId xmlns="" xmlns:a16="http://schemas.microsoft.com/office/drawing/2014/main" id="{A727328D-9FCE-4983-9360-E27CF503E369}"/>
              </a:ext>
            </a:extLst>
          </p:cNvPr>
          <p:cNvGrpSpPr/>
          <p:nvPr/>
        </p:nvGrpSpPr>
        <p:grpSpPr>
          <a:xfrm>
            <a:off x="5073752" y="3306152"/>
            <a:ext cx="627095" cy="535893"/>
            <a:chOff x="2011454" y="2394369"/>
            <a:chExt cx="411492" cy="753353"/>
          </a:xfrm>
        </p:grpSpPr>
        <p:sp>
          <p:nvSpPr>
            <p:cNvPr id="44" name="对角圆角矩形 47">
              <a:extLst>
                <a:ext uri="{FF2B5EF4-FFF2-40B4-BE49-F238E27FC236}">
                  <a16:creationId xmlns="" xmlns:a16="http://schemas.microsoft.com/office/drawing/2014/main" id="{CEE24E8C-B459-459F-BD50-45AE9D60E90C}"/>
                </a:ext>
              </a:extLst>
            </p:cNvPr>
            <p:cNvSpPr/>
            <p:nvPr/>
          </p:nvSpPr>
          <p:spPr>
            <a:xfrm>
              <a:off x="2022994" y="2394369"/>
              <a:ext cx="388411" cy="674253"/>
            </a:xfrm>
            <a:prstGeom prst="round2DiagRect">
              <a:avLst/>
            </a:prstGeom>
            <a:solidFill>
              <a:srgbClr val="C00000"/>
            </a:solidFill>
            <a:ln w="12700" cap="flat" cmpd="sng" algn="ctr">
              <a:noFill/>
              <a:prstDash val="solid"/>
              <a:miter lim="800000"/>
            </a:ln>
            <a:effectLst>
              <a:reflection blurRad="6350" stA="52000" endA="300" endPos="35000" dir="5400000" sy="-100000" algn="bl" rotWithShape="0"/>
            </a:effectLst>
          </p:spPr>
          <p:txBody>
            <a:bodyPr rtlCol="0" anchor="ctr"/>
            <a:lstStyle/>
            <a:p>
              <a:pPr algn="ctr">
                <a:defRPr/>
              </a:pPr>
              <a:endParaRPr lang="zh-CN" altLang="en-US" b="1" kern="0">
                <a:solidFill>
                  <a:prstClr val="white"/>
                </a:solidFill>
                <a:latin typeface="微软雅黑" panose="020B0503020204020204" pitchFamily="34" charset="-122"/>
                <a:ea typeface="微软雅黑" panose="020B0503020204020204" pitchFamily="34" charset="-122"/>
              </a:endParaRPr>
            </a:p>
          </p:txBody>
        </p:sp>
        <p:sp>
          <p:nvSpPr>
            <p:cNvPr id="45" name="矩形 44">
              <a:extLst>
                <a:ext uri="{FF2B5EF4-FFF2-40B4-BE49-F238E27FC236}">
                  <a16:creationId xmlns="" xmlns:a16="http://schemas.microsoft.com/office/drawing/2014/main" id="{9BF69592-0485-400E-B3FF-BB3C651D9D97}"/>
                </a:ext>
              </a:extLst>
            </p:cNvPr>
            <p:cNvSpPr/>
            <p:nvPr/>
          </p:nvSpPr>
          <p:spPr>
            <a:xfrm>
              <a:off x="2011454" y="2412185"/>
              <a:ext cx="411492" cy="735537"/>
            </a:xfrm>
            <a:prstGeom prst="rect">
              <a:avLst/>
            </a:prstGeom>
          </p:spPr>
          <p:txBody>
            <a:bodyPr wrap="none">
              <a:spAutoFit/>
            </a:bodyPr>
            <a:lstStyle/>
            <a:p>
              <a:pPr algn="ctr">
                <a:defRPr/>
              </a:pPr>
              <a:r>
                <a:rPr lang="en-US" altLang="zh-CN" sz="2800" b="1" kern="0" dirty="0">
                  <a:solidFill>
                    <a:prstClr val="white"/>
                  </a:solidFill>
                  <a:latin typeface="微软雅黑" panose="020B0503020204020204" pitchFamily="34" charset="-122"/>
                  <a:ea typeface="微软雅黑" panose="020B0503020204020204" pitchFamily="34" charset="-122"/>
                </a:rPr>
                <a:t>03</a:t>
              </a:r>
              <a:endParaRPr lang="zh-CN" altLang="en-US" sz="2800" b="1" kern="0" dirty="0">
                <a:solidFill>
                  <a:prstClr val="white"/>
                </a:solidFill>
                <a:latin typeface="微软雅黑" panose="020B0503020204020204" pitchFamily="34" charset="-122"/>
                <a:ea typeface="微软雅黑" panose="020B0503020204020204" pitchFamily="34" charset="-122"/>
              </a:endParaRPr>
            </a:p>
          </p:txBody>
        </p:sp>
      </p:grpSp>
      <p:grpSp>
        <p:nvGrpSpPr>
          <p:cNvPr id="46" name="组合 45">
            <a:extLst>
              <a:ext uri="{FF2B5EF4-FFF2-40B4-BE49-F238E27FC236}">
                <a16:creationId xmlns="" xmlns:a16="http://schemas.microsoft.com/office/drawing/2014/main" id="{B89ABD1A-56D0-42F7-BA30-E8A7012418BB}"/>
              </a:ext>
            </a:extLst>
          </p:cNvPr>
          <p:cNvGrpSpPr/>
          <p:nvPr/>
        </p:nvGrpSpPr>
        <p:grpSpPr>
          <a:xfrm>
            <a:off x="5075484" y="3998341"/>
            <a:ext cx="627095" cy="535893"/>
            <a:chOff x="2011454" y="2394369"/>
            <a:chExt cx="411492" cy="753353"/>
          </a:xfrm>
        </p:grpSpPr>
        <p:sp>
          <p:nvSpPr>
            <p:cNvPr id="47" name="对角圆角矩形 47">
              <a:extLst>
                <a:ext uri="{FF2B5EF4-FFF2-40B4-BE49-F238E27FC236}">
                  <a16:creationId xmlns="" xmlns:a16="http://schemas.microsoft.com/office/drawing/2014/main" id="{F6663144-06A2-41C9-8FA0-3165E9C2A6A1}"/>
                </a:ext>
              </a:extLst>
            </p:cNvPr>
            <p:cNvSpPr/>
            <p:nvPr/>
          </p:nvSpPr>
          <p:spPr>
            <a:xfrm>
              <a:off x="2022994" y="2394369"/>
              <a:ext cx="388411" cy="674253"/>
            </a:xfrm>
            <a:prstGeom prst="round2DiagRect">
              <a:avLst/>
            </a:prstGeom>
            <a:solidFill>
              <a:srgbClr val="C00000"/>
            </a:solidFill>
            <a:ln w="12700" cap="flat" cmpd="sng" algn="ctr">
              <a:noFill/>
              <a:prstDash val="solid"/>
              <a:miter lim="800000"/>
            </a:ln>
            <a:effectLst>
              <a:reflection blurRad="6350" stA="52000" endA="300" endPos="35000" dir="5400000" sy="-100000" algn="bl" rotWithShape="0"/>
            </a:effectLst>
          </p:spPr>
          <p:txBody>
            <a:bodyPr rtlCol="0" anchor="ctr"/>
            <a:lstStyle/>
            <a:p>
              <a:pPr algn="ctr">
                <a:defRPr/>
              </a:pPr>
              <a:endParaRPr lang="zh-CN" altLang="en-US" b="1" kern="0">
                <a:solidFill>
                  <a:prstClr val="white"/>
                </a:solidFill>
                <a:latin typeface="微软雅黑" panose="020B0503020204020204" pitchFamily="34" charset="-122"/>
                <a:ea typeface="微软雅黑" panose="020B0503020204020204" pitchFamily="34" charset="-122"/>
              </a:endParaRPr>
            </a:p>
          </p:txBody>
        </p:sp>
        <p:sp>
          <p:nvSpPr>
            <p:cNvPr id="48" name="矩形 47">
              <a:extLst>
                <a:ext uri="{FF2B5EF4-FFF2-40B4-BE49-F238E27FC236}">
                  <a16:creationId xmlns="" xmlns:a16="http://schemas.microsoft.com/office/drawing/2014/main" id="{1F58D9FF-3C1B-46E6-A1FF-1A66B5F33EC1}"/>
                </a:ext>
              </a:extLst>
            </p:cNvPr>
            <p:cNvSpPr/>
            <p:nvPr/>
          </p:nvSpPr>
          <p:spPr>
            <a:xfrm>
              <a:off x="2011454" y="2412185"/>
              <a:ext cx="411492" cy="735537"/>
            </a:xfrm>
            <a:prstGeom prst="rect">
              <a:avLst/>
            </a:prstGeom>
          </p:spPr>
          <p:txBody>
            <a:bodyPr wrap="none">
              <a:spAutoFit/>
            </a:bodyPr>
            <a:lstStyle/>
            <a:p>
              <a:pPr algn="ctr">
                <a:defRPr/>
              </a:pPr>
              <a:r>
                <a:rPr lang="en-US" altLang="zh-CN" sz="2800" b="1" kern="0" dirty="0">
                  <a:solidFill>
                    <a:prstClr val="white"/>
                  </a:solidFill>
                  <a:latin typeface="微软雅黑" panose="020B0503020204020204" pitchFamily="34" charset="-122"/>
                  <a:ea typeface="微软雅黑" panose="020B0503020204020204" pitchFamily="34" charset="-122"/>
                </a:rPr>
                <a:t>04</a:t>
              </a:r>
              <a:endParaRPr lang="zh-CN" altLang="en-US" sz="2800" b="1" kern="0" dirty="0">
                <a:solidFill>
                  <a:prstClr val="white"/>
                </a:solidFill>
                <a:latin typeface="微软雅黑" panose="020B0503020204020204" pitchFamily="34" charset="-122"/>
                <a:ea typeface="微软雅黑" panose="020B0503020204020204" pitchFamily="34" charset="-122"/>
              </a:endParaRPr>
            </a:p>
          </p:txBody>
        </p:sp>
      </p:grpSp>
      <p:grpSp>
        <p:nvGrpSpPr>
          <p:cNvPr id="49" name="组合 48">
            <a:extLst>
              <a:ext uri="{FF2B5EF4-FFF2-40B4-BE49-F238E27FC236}">
                <a16:creationId xmlns="" xmlns:a16="http://schemas.microsoft.com/office/drawing/2014/main" id="{D55B51A4-2FDE-4C78-BAF2-A88B9B1DD7EB}"/>
              </a:ext>
            </a:extLst>
          </p:cNvPr>
          <p:cNvGrpSpPr/>
          <p:nvPr/>
        </p:nvGrpSpPr>
        <p:grpSpPr>
          <a:xfrm>
            <a:off x="5073752" y="4690490"/>
            <a:ext cx="627095" cy="535893"/>
            <a:chOff x="2011454" y="2394369"/>
            <a:chExt cx="411492" cy="753353"/>
          </a:xfrm>
        </p:grpSpPr>
        <p:sp>
          <p:nvSpPr>
            <p:cNvPr id="50" name="对角圆角矩形 47">
              <a:extLst>
                <a:ext uri="{FF2B5EF4-FFF2-40B4-BE49-F238E27FC236}">
                  <a16:creationId xmlns="" xmlns:a16="http://schemas.microsoft.com/office/drawing/2014/main" id="{E48ED037-F90B-4880-A5C5-558F45C3DC72}"/>
                </a:ext>
              </a:extLst>
            </p:cNvPr>
            <p:cNvSpPr/>
            <p:nvPr/>
          </p:nvSpPr>
          <p:spPr>
            <a:xfrm>
              <a:off x="2022994" y="2394369"/>
              <a:ext cx="388411" cy="674253"/>
            </a:xfrm>
            <a:prstGeom prst="round2DiagRect">
              <a:avLst/>
            </a:prstGeom>
            <a:solidFill>
              <a:srgbClr val="C00000"/>
            </a:solidFill>
            <a:ln w="12700" cap="flat" cmpd="sng" algn="ctr">
              <a:noFill/>
              <a:prstDash val="solid"/>
              <a:miter lim="800000"/>
            </a:ln>
            <a:effectLst>
              <a:reflection blurRad="6350" stA="52000" endA="300" endPos="35000" dir="5400000" sy="-100000" algn="bl" rotWithShape="0"/>
            </a:effectLst>
          </p:spPr>
          <p:txBody>
            <a:bodyPr rtlCol="0" anchor="ctr"/>
            <a:lstStyle/>
            <a:p>
              <a:pPr algn="ctr">
                <a:defRPr/>
              </a:pPr>
              <a:endParaRPr lang="zh-CN" altLang="en-US" b="1" kern="0">
                <a:solidFill>
                  <a:prstClr val="white"/>
                </a:solidFill>
                <a:latin typeface="微软雅黑" panose="020B0503020204020204" pitchFamily="34" charset="-122"/>
                <a:ea typeface="微软雅黑" panose="020B0503020204020204" pitchFamily="34" charset="-122"/>
              </a:endParaRPr>
            </a:p>
          </p:txBody>
        </p:sp>
        <p:sp>
          <p:nvSpPr>
            <p:cNvPr id="51" name="矩形 50">
              <a:extLst>
                <a:ext uri="{FF2B5EF4-FFF2-40B4-BE49-F238E27FC236}">
                  <a16:creationId xmlns="" xmlns:a16="http://schemas.microsoft.com/office/drawing/2014/main" id="{9A3415D9-00F9-4265-8A94-661E6A92C757}"/>
                </a:ext>
              </a:extLst>
            </p:cNvPr>
            <p:cNvSpPr/>
            <p:nvPr/>
          </p:nvSpPr>
          <p:spPr>
            <a:xfrm>
              <a:off x="2011454" y="2412185"/>
              <a:ext cx="411492" cy="735537"/>
            </a:xfrm>
            <a:prstGeom prst="rect">
              <a:avLst/>
            </a:prstGeom>
          </p:spPr>
          <p:txBody>
            <a:bodyPr wrap="none">
              <a:spAutoFit/>
            </a:bodyPr>
            <a:lstStyle/>
            <a:p>
              <a:pPr algn="ctr">
                <a:defRPr/>
              </a:pPr>
              <a:r>
                <a:rPr lang="en-US" altLang="zh-CN" sz="2800" b="1" kern="0" dirty="0">
                  <a:solidFill>
                    <a:prstClr val="white"/>
                  </a:solidFill>
                  <a:latin typeface="微软雅黑" panose="020B0503020204020204" pitchFamily="34" charset="-122"/>
                  <a:ea typeface="微软雅黑" panose="020B0503020204020204" pitchFamily="34" charset="-122"/>
                </a:rPr>
                <a:t>05</a:t>
              </a:r>
              <a:endParaRPr lang="zh-CN" altLang="en-US" sz="2800" b="1" kern="0" dirty="0">
                <a:solidFill>
                  <a:prstClr val="white"/>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62763356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ppt_w</p:attrName>
                                        </p:attrNameLst>
                                      </p:cBhvr>
                                      <p:tavLst>
                                        <p:tav tm="0">
                                          <p:val>
                                            <p:fltVal val="0"/>
                                          </p:val>
                                        </p:tav>
                                        <p:tav tm="100000">
                                          <p:val>
                                            <p:strVal val="#ppt_w"/>
                                          </p:val>
                                        </p:tav>
                                      </p:tavLst>
                                    </p:anim>
                                    <p:anim calcmode="lin" valueType="num">
                                      <p:cBhvr>
                                        <p:cTn id="8" dur="500" fill="hold"/>
                                        <p:tgtEl>
                                          <p:spTgt spid="32"/>
                                        </p:tgtEl>
                                        <p:attrNameLst>
                                          <p:attrName>ppt_h</p:attrName>
                                        </p:attrNameLst>
                                      </p:cBhvr>
                                      <p:tavLst>
                                        <p:tav tm="0">
                                          <p:val>
                                            <p:fltVal val="0"/>
                                          </p:val>
                                        </p:tav>
                                        <p:tav tm="100000">
                                          <p:val>
                                            <p:strVal val="#ppt_h"/>
                                          </p:val>
                                        </p:tav>
                                      </p:tavLst>
                                    </p:anim>
                                    <p:animEffect transition="in" filter="fade">
                                      <p:cBhvr>
                                        <p:cTn id="9" dur="500"/>
                                        <p:tgtEl>
                                          <p:spTgt spid="32"/>
                                        </p:tgtEl>
                                      </p:cBhvr>
                                    </p:animEffect>
                                    <p:anim calcmode="lin" valueType="num">
                                      <p:cBhvr>
                                        <p:cTn id="10" dur="500" fill="hold"/>
                                        <p:tgtEl>
                                          <p:spTgt spid="32"/>
                                        </p:tgtEl>
                                        <p:attrNameLst>
                                          <p:attrName>ppt_x</p:attrName>
                                        </p:attrNameLst>
                                      </p:cBhvr>
                                      <p:tavLst>
                                        <p:tav tm="0">
                                          <p:val>
                                            <p:fltVal val="0.5"/>
                                          </p:val>
                                        </p:tav>
                                        <p:tav tm="100000">
                                          <p:val>
                                            <p:strVal val="#ppt_x"/>
                                          </p:val>
                                        </p:tav>
                                      </p:tavLst>
                                    </p:anim>
                                    <p:anim calcmode="lin" valueType="num">
                                      <p:cBhvr>
                                        <p:cTn id="11" dur="500" fill="hold"/>
                                        <p:tgtEl>
                                          <p:spTgt spid="32"/>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33"/>
                                        </p:tgtEl>
                                        <p:attrNameLst>
                                          <p:attrName>style.visibility</p:attrName>
                                        </p:attrNameLst>
                                      </p:cBhvr>
                                      <p:to>
                                        <p:strVal val="visible"/>
                                      </p:to>
                                    </p:set>
                                    <p:anim calcmode="lin" valueType="num">
                                      <p:cBhvr>
                                        <p:cTn id="14" dur="500" fill="hold"/>
                                        <p:tgtEl>
                                          <p:spTgt spid="33"/>
                                        </p:tgtEl>
                                        <p:attrNameLst>
                                          <p:attrName>ppt_w</p:attrName>
                                        </p:attrNameLst>
                                      </p:cBhvr>
                                      <p:tavLst>
                                        <p:tav tm="0">
                                          <p:val>
                                            <p:fltVal val="0"/>
                                          </p:val>
                                        </p:tav>
                                        <p:tav tm="100000">
                                          <p:val>
                                            <p:strVal val="#ppt_w"/>
                                          </p:val>
                                        </p:tav>
                                      </p:tavLst>
                                    </p:anim>
                                    <p:anim calcmode="lin" valueType="num">
                                      <p:cBhvr>
                                        <p:cTn id="15" dur="500" fill="hold"/>
                                        <p:tgtEl>
                                          <p:spTgt spid="33"/>
                                        </p:tgtEl>
                                        <p:attrNameLst>
                                          <p:attrName>ppt_h</p:attrName>
                                        </p:attrNameLst>
                                      </p:cBhvr>
                                      <p:tavLst>
                                        <p:tav tm="0">
                                          <p:val>
                                            <p:fltVal val="0"/>
                                          </p:val>
                                        </p:tav>
                                        <p:tav tm="100000">
                                          <p:val>
                                            <p:strVal val="#ppt_h"/>
                                          </p:val>
                                        </p:tav>
                                      </p:tavLst>
                                    </p:anim>
                                    <p:animEffect transition="in" filter="fade">
                                      <p:cBhvr>
                                        <p:cTn id="16" dur="500"/>
                                        <p:tgtEl>
                                          <p:spTgt spid="33"/>
                                        </p:tgtEl>
                                      </p:cBhvr>
                                    </p:animEffect>
                                    <p:anim calcmode="lin" valueType="num">
                                      <p:cBhvr>
                                        <p:cTn id="17" dur="500" fill="hold"/>
                                        <p:tgtEl>
                                          <p:spTgt spid="33"/>
                                        </p:tgtEl>
                                        <p:attrNameLst>
                                          <p:attrName>ppt_x</p:attrName>
                                        </p:attrNameLst>
                                      </p:cBhvr>
                                      <p:tavLst>
                                        <p:tav tm="0">
                                          <p:val>
                                            <p:fltVal val="0.5"/>
                                          </p:val>
                                        </p:tav>
                                        <p:tav tm="100000">
                                          <p:val>
                                            <p:strVal val="#ppt_x"/>
                                          </p:val>
                                        </p:tav>
                                      </p:tavLst>
                                    </p:anim>
                                    <p:anim calcmode="lin" valueType="num">
                                      <p:cBhvr>
                                        <p:cTn id="18" dur="500" fill="hold"/>
                                        <p:tgtEl>
                                          <p:spTgt spid="33"/>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500" fill="hold"/>
                                        <p:tgtEl>
                                          <p:spTgt spid="34"/>
                                        </p:tgtEl>
                                        <p:attrNameLst>
                                          <p:attrName>ppt_w</p:attrName>
                                        </p:attrNameLst>
                                      </p:cBhvr>
                                      <p:tavLst>
                                        <p:tav tm="0">
                                          <p:val>
                                            <p:fltVal val="0"/>
                                          </p:val>
                                        </p:tav>
                                        <p:tav tm="100000">
                                          <p:val>
                                            <p:strVal val="#ppt_w"/>
                                          </p:val>
                                        </p:tav>
                                      </p:tavLst>
                                    </p:anim>
                                    <p:anim calcmode="lin" valueType="num">
                                      <p:cBhvr>
                                        <p:cTn id="22" dur="500" fill="hold"/>
                                        <p:tgtEl>
                                          <p:spTgt spid="34"/>
                                        </p:tgtEl>
                                        <p:attrNameLst>
                                          <p:attrName>ppt_h</p:attrName>
                                        </p:attrNameLst>
                                      </p:cBhvr>
                                      <p:tavLst>
                                        <p:tav tm="0">
                                          <p:val>
                                            <p:fltVal val="0"/>
                                          </p:val>
                                        </p:tav>
                                        <p:tav tm="100000">
                                          <p:val>
                                            <p:strVal val="#ppt_h"/>
                                          </p:val>
                                        </p:tav>
                                      </p:tavLst>
                                    </p:anim>
                                    <p:animEffect transition="in" filter="fade">
                                      <p:cBhvr>
                                        <p:cTn id="23" dur="500"/>
                                        <p:tgtEl>
                                          <p:spTgt spid="34"/>
                                        </p:tgtEl>
                                      </p:cBhvr>
                                    </p:animEffect>
                                    <p:anim calcmode="lin" valueType="num">
                                      <p:cBhvr>
                                        <p:cTn id="24" dur="500" fill="hold"/>
                                        <p:tgtEl>
                                          <p:spTgt spid="34"/>
                                        </p:tgtEl>
                                        <p:attrNameLst>
                                          <p:attrName>ppt_x</p:attrName>
                                        </p:attrNameLst>
                                      </p:cBhvr>
                                      <p:tavLst>
                                        <p:tav tm="0">
                                          <p:val>
                                            <p:fltVal val="0.5"/>
                                          </p:val>
                                        </p:tav>
                                        <p:tav tm="100000">
                                          <p:val>
                                            <p:strVal val="#ppt_x"/>
                                          </p:val>
                                        </p:tav>
                                      </p:tavLst>
                                    </p:anim>
                                    <p:anim calcmode="lin" valueType="num">
                                      <p:cBhvr>
                                        <p:cTn id="25" dur="500" fill="hold"/>
                                        <p:tgtEl>
                                          <p:spTgt spid="34"/>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35"/>
                                        </p:tgtEl>
                                        <p:attrNameLst>
                                          <p:attrName>style.visibility</p:attrName>
                                        </p:attrNameLst>
                                      </p:cBhvr>
                                      <p:to>
                                        <p:strVal val="visible"/>
                                      </p:to>
                                    </p:set>
                                    <p:anim calcmode="lin" valueType="num">
                                      <p:cBhvr>
                                        <p:cTn id="28" dur="500" fill="hold"/>
                                        <p:tgtEl>
                                          <p:spTgt spid="35"/>
                                        </p:tgtEl>
                                        <p:attrNameLst>
                                          <p:attrName>ppt_w</p:attrName>
                                        </p:attrNameLst>
                                      </p:cBhvr>
                                      <p:tavLst>
                                        <p:tav tm="0">
                                          <p:val>
                                            <p:fltVal val="0"/>
                                          </p:val>
                                        </p:tav>
                                        <p:tav tm="100000">
                                          <p:val>
                                            <p:strVal val="#ppt_w"/>
                                          </p:val>
                                        </p:tav>
                                      </p:tavLst>
                                    </p:anim>
                                    <p:anim calcmode="lin" valueType="num">
                                      <p:cBhvr>
                                        <p:cTn id="29" dur="500" fill="hold"/>
                                        <p:tgtEl>
                                          <p:spTgt spid="35"/>
                                        </p:tgtEl>
                                        <p:attrNameLst>
                                          <p:attrName>ppt_h</p:attrName>
                                        </p:attrNameLst>
                                      </p:cBhvr>
                                      <p:tavLst>
                                        <p:tav tm="0">
                                          <p:val>
                                            <p:fltVal val="0"/>
                                          </p:val>
                                        </p:tav>
                                        <p:tav tm="100000">
                                          <p:val>
                                            <p:strVal val="#ppt_h"/>
                                          </p:val>
                                        </p:tav>
                                      </p:tavLst>
                                    </p:anim>
                                    <p:animEffect transition="in" filter="fade">
                                      <p:cBhvr>
                                        <p:cTn id="30" dur="500"/>
                                        <p:tgtEl>
                                          <p:spTgt spid="35"/>
                                        </p:tgtEl>
                                      </p:cBhvr>
                                    </p:animEffect>
                                    <p:anim calcmode="lin" valueType="num">
                                      <p:cBhvr>
                                        <p:cTn id="31" dur="500" fill="hold"/>
                                        <p:tgtEl>
                                          <p:spTgt spid="35"/>
                                        </p:tgtEl>
                                        <p:attrNameLst>
                                          <p:attrName>ppt_x</p:attrName>
                                        </p:attrNameLst>
                                      </p:cBhvr>
                                      <p:tavLst>
                                        <p:tav tm="0">
                                          <p:val>
                                            <p:fltVal val="0.5"/>
                                          </p:val>
                                        </p:tav>
                                        <p:tav tm="100000">
                                          <p:val>
                                            <p:strVal val="#ppt_x"/>
                                          </p:val>
                                        </p:tav>
                                      </p:tavLst>
                                    </p:anim>
                                    <p:anim calcmode="lin" valueType="num">
                                      <p:cBhvr>
                                        <p:cTn id="32" dur="500" fill="hold"/>
                                        <p:tgtEl>
                                          <p:spTgt spid="35"/>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2" presetClass="entr" presetSubtype="8"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 calcmode="lin" valueType="num">
                                      <p:cBhvr additive="base">
                                        <p:cTn id="36" dur="500" fill="hold"/>
                                        <p:tgtEl>
                                          <p:spTgt spid="36"/>
                                        </p:tgtEl>
                                        <p:attrNameLst>
                                          <p:attrName>ppt_x</p:attrName>
                                        </p:attrNameLst>
                                      </p:cBhvr>
                                      <p:tavLst>
                                        <p:tav tm="0">
                                          <p:val>
                                            <p:strVal val="0-#ppt_w/2"/>
                                          </p:val>
                                        </p:tav>
                                        <p:tav tm="100000">
                                          <p:val>
                                            <p:strVal val="#ppt_x"/>
                                          </p:val>
                                        </p:tav>
                                      </p:tavLst>
                                    </p:anim>
                                    <p:anim calcmode="lin" valueType="num">
                                      <p:cBhvr additive="base">
                                        <p:cTn id="37" dur="500" fill="hold"/>
                                        <p:tgtEl>
                                          <p:spTgt spid="36"/>
                                        </p:tgtEl>
                                        <p:attrNameLst>
                                          <p:attrName>ppt_y</p:attrName>
                                        </p:attrNameLst>
                                      </p:cBhvr>
                                      <p:tavLst>
                                        <p:tav tm="0">
                                          <p:val>
                                            <p:strVal val="#ppt_y"/>
                                          </p:val>
                                        </p:tav>
                                        <p:tav tm="100000">
                                          <p:val>
                                            <p:strVal val="#ppt_y"/>
                                          </p:val>
                                        </p:tav>
                                      </p:tavLst>
                                    </p:anim>
                                  </p:childTnLst>
                                </p:cTn>
                              </p:par>
                              <p:par>
                                <p:cTn id="38" presetID="10" presetClass="entr" presetSubtype="0" fill="hold" grpId="0" nodeType="withEffect">
                                  <p:stCondLst>
                                    <p:cond delay="130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childTnLst>
                          </p:cTn>
                        </p:par>
                        <p:par>
                          <p:cTn id="41" fill="hold">
                            <p:stCondLst>
                              <p:cond delay="2300"/>
                            </p:stCondLst>
                            <p:childTnLst>
                              <p:par>
                                <p:cTn id="42" presetID="2" presetClass="entr" presetSubtype="8" fill="hold"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additive="base">
                                        <p:cTn id="44" dur="500" fill="hold"/>
                                        <p:tgtEl>
                                          <p:spTgt spid="40"/>
                                        </p:tgtEl>
                                        <p:attrNameLst>
                                          <p:attrName>ppt_x</p:attrName>
                                        </p:attrNameLst>
                                      </p:cBhvr>
                                      <p:tavLst>
                                        <p:tav tm="0">
                                          <p:val>
                                            <p:strVal val="0-#ppt_w/2"/>
                                          </p:val>
                                        </p:tav>
                                        <p:tav tm="100000">
                                          <p:val>
                                            <p:strVal val="#ppt_x"/>
                                          </p:val>
                                        </p:tav>
                                      </p:tavLst>
                                    </p:anim>
                                    <p:anim calcmode="lin" valueType="num">
                                      <p:cBhvr additive="base">
                                        <p:cTn id="45" dur="500" fill="hold"/>
                                        <p:tgtEl>
                                          <p:spTgt spid="40"/>
                                        </p:tgtEl>
                                        <p:attrNameLst>
                                          <p:attrName>ppt_y</p:attrName>
                                        </p:attrNameLst>
                                      </p:cBhvr>
                                      <p:tavLst>
                                        <p:tav tm="0">
                                          <p:val>
                                            <p:strVal val="#ppt_y"/>
                                          </p:val>
                                        </p:tav>
                                        <p:tav tm="100000">
                                          <p:val>
                                            <p:strVal val="#ppt_y"/>
                                          </p:val>
                                        </p:tav>
                                      </p:tavLst>
                                    </p:anim>
                                  </p:childTnLst>
                                </p:cTn>
                              </p:par>
                            </p:childTnLst>
                          </p:cTn>
                        </p:par>
                        <p:par>
                          <p:cTn id="46" fill="hold">
                            <p:stCondLst>
                              <p:cond delay="2800"/>
                            </p:stCondLst>
                            <p:childTnLst>
                              <p:par>
                                <p:cTn id="47" presetID="2" presetClass="entr" presetSubtype="8" fill="hold" nodeType="afterEffect">
                                  <p:stCondLst>
                                    <p:cond delay="0"/>
                                  </p:stCondLst>
                                  <p:childTnLst>
                                    <p:set>
                                      <p:cBhvr>
                                        <p:cTn id="48" dur="1" fill="hold">
                                          <p:stCondLst>
                                            <p:cond delay="0"/>
                                          </p:stCondLst>
                                        </p:cTn>
                                        <p:tgtEl>
                                          <p:spTgt spid="43"/>
                                        </p:tgtEl>
                                        <p:attrNameLst>
                                          <p:attrName>style.visibility</p:attrName>
                                        </p:attrNameLst>
                                      </p:cBhvr>
                                      <p:to>
                                        <p:strVal val="visible"/>
                                      </p:to>
                                    </p:set>
                                    <p:anim calcmode="lin" valueType="num">
                                      <p:cBhvr additive="base">
                                        <p:cTn id="49" dur="500" fill="hold"/>
                                        <p:tgtEl>
                                          <p:spTgt spid="43"/>
                                        </p:tgtEl>
                                        <p:attrNameLst>
                                          <p:attrName>ppt_x</p:attrName>
                                        </p:attrNameLst>
                                      </p:cBhvr>
                                      <p:tavLst>
                                        <p:tav tm="0">
                                          <p:val>
                                            <p:strVal val="0-#ppt_w/2"/>
                                          </p:val>
                                        </p:tav>
                                        <p:tav tm="100000">
                                          <p:val>
                                            <p:strVal val="#ppt_x"/>
                                          </p:val>
                                        </p:tav>
                                      </p:tavLst>
                                    </p:anim>
                                    <p:anim calcmode="lin" valueType="num">
                                      <p:cBhvr additive="base">
                                        <p:cTn id="50" dur="500" fill="hold"/>
                                        <p:tgtEl>
                                          <p:spTgt spid="43"/>
                                        </p:tgtEl>
                                        <p:attrNameLst>
                                          <p:attrName>ppt_y</p:attrName>
                                        </p:attrNameLst>
                                      </p:cBhvr>
                                      <p:tavLst>
                                        <p:tav tm="0">
                                          <p:val>
                                            <p:strVal val="#ppt_y"/>
                                          </p:val>
                                        </p:tav>
                                        <p:tav tm="100000">
                                          <p:val>
                                            <p:strVal val="#ppt_y"/>
                                          </p:val>
                                        </p:tav>
                                      </p:tavLst>
                                    </p:anim>
                                  </p:childTnLst>
                                </p:cTn>
                              </p:par>
                            </p:childTnLst>
                          </p:cTn>
                        </p:par>
                        <p:par>
                          <p:cTn id="51" fill="hold">
                            <p:stCondLst>
                              <p:cond delay="3300"/>
                            </p:stCondLst>
                            <p:childTnLst>
                              <p:par>
                                <p:cTn id="52" presetID="2" presetClass="entr" presetSubtype="8" fill="hold" nodeType="afterEffect">
                                  <p:stCondLst>
                                    <p:cond delay="0"/>
                                  </p:stCondLst>
                                  <p:childTnLst>
                                    <p:set>
                                      <p:cBhvr>
                                        <p:cTn id="53" dur="1" fill="hold">
                                          <p:stCondLst>
                                            <p:cond delay="0"/>
                                          </p:stCondLst>
                                        </p:cTn>
                                        <p:tgtEl>
                                          <p:spTgt spid="46"/>
                                        </p:tgtEl>
                                        <p:attrNameLst>
                                          <p:attrName>style.visibility</p:attrName>
                                        </p:attrNameLst>
                                      </p:cBhvr>
                                      <p:to>
                                        <p:strVal val="visible"/>
                                      </p:to>
                                    </p:set>
                                    <p:anim calcmode="lin" valueType="num">
                                      <p:cBhvr additive="base">
                                        <p:cTn id="54" dur="500" fill="hold"/>
                                        <p:tgtEl>
                                          <p:spTgt spid="46"/>
                                        </p:tgtEl>
                                        <p:attrNameLst>
                                          <p:attrName>ppt_x</p:attrName>
                                        </p:attrNameLst>
                                      </p:cBhvr>
                                      <p:tavLst>
                                        <p:tav tm="0">
                                          <p:val>
                                            <p:strVal val="0-#ppt_w/2"/>
                                          </p:val>
                                        </p:tav>
                                        <p:tav tm="100000">
                                          <p:val>
                                            <p:strVal val="#ppt_x"/>
                                          </p:val>
                                        </p:tav>
                                      </p:tavLst>
                                    </p:anim>
                                    <p:anim calcmode="lin" valueType="num">
                                      <p:cBhvr additive="base">
                                        <p:cTn id="55" dur="500" fill="hold"/>
                                        <p:tgtEl>
                                          <p:spTgt spid="46"/>
                                        </p:tgtEl>
                                        <p:attrNameLst>
                                          <p:attrName>ppt_y</p:attrName>
                                        </p:attrNameLst>
                                      </p:cBhvr>
                                      <p:tavLst>
                                        <p:tav tm="0">
                                          <p:val>
                                            <p:strVal val="#ppt_y"/>
                                          </p:val>
                                        </p:tav>
                                        <p:tav tm="100000">
                                          <p:val>
                                            <p:strVal val="#ppt_y"/>
                                          </p:val>
                                        </p:tav>
                                      </p:tavLst>
                                    </p:anim>
                                  </p:childTnLst>
                                </p:cTn>
                              </p:par>
                            </p:childTnLst>
                          </p:cTn>
                        </p:par>
                        <p:par>
                          <p:cTn id="56" fill="hold">
                            <p:stCondLst>
                              <p:cond delay="3800"/>
                            </p:stCondLst>
                            <p:childTnLst>
                              <p:par>
                                <p:cTn id="57" presetID="2" presetClass="entr" presetSubtype="8" fill="hold" nodeType="after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500" fill="hold"/>
                                        <p:tgtEl>
                                          <p:spTgt spid="49"/>
                                        </p:tgtEl>
                                        <p:attrNameLst>
                                          <p:attrName>ppt_x</p:attrName>
                                        </p:attrNameLst>
                                      </p:cBhvr>
                                      <p:tavLst>
                                        <p:tav tm="0">
                                          <p:val>
                                            <p:strVal val="0-#ppt_w/2"/>
                                          </p:val>
                                        </p:tav>
                                        <p:tav tm="100000">
                                          <p:val>
                                            <p:strVal val="#ppt_x"/>
                                          </p:val>
                                        </p:tav>
                                      </p:tavLst>
                                    </p:anim>
                                    <p:anim calcmode="lin" valueType="num">
                                      <p:cBhvr additive="base">
                                        <p:cTn id="60"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animBg="1"/>
      <p:bldP spid="34" grpId="0"/>
      <p:bldP spid="35" grpId="0" animBg="1"/>
      <p:bldP spid="3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sp>
        <p:nvSpPr>
          <p:cNvPr id="19" name="矩形 18">
            <a:extLst>
              <a:ext uri="{FF2B5EF4-FFF2-40B4-BE49-F238E27FC236}">
                <a16:creationId xmlns="" xmlns:a16="http://schemas.microsoft.com/office/drawing/2014/main" id="{3832886C-4B59-4BC3-A91C-40435A0395FF}"/>
              </a:ext>
            </a:extLst>
          </p:cNvPr>
          <p:cNvSpPr/>
          <p:nvPr/>
        </p:nvSpPr>
        <p:spPr>
          <a:xfrm>
            <a:off x="893017" y="2806634"/>
            <a:ext cx="2613444" cy="833690"/>
          </a:xfrm>
          <a:prstGeom prst="rect">
            <a:avLst/>
          </a:prstGeom>
        </p:spPr>
        <p:txBody>
          <a:bodyPr wrap="square">
            <a:spAutoFit/>
          </a:bodyPr>
          <a:lstStyle/>
          <a:p>
            <a:pPr>
              <a:lnSpc>
                <a:spcPct val="150000"/>
              </a:lnSpc>
              <a:spcBef>
                <a:spcPct val="0"/>
              </a:spcBef>
            </a:pPr>
            <a:r>
              <a:rPr lang="en-US" altLang="zh-CN" b="1" dirty="0">
                <a:solidFill>
                  <a:prstClr val="black"/>
                </a:solidFill>
                <a:latin typeface="微软雅黑" panose="020B0503020204020204" pitchFamily="34" charset="-122"/>
                <a:ea typeface="微软雅黑" panose="020B0503020204020204" pitchFamily="34" charset="-122"/>
              </a:rPr>
              <a:t>1935</a:t>
            </a:r>
            <a:r>
              <a:rPr lang="zh-CN" altLang="en-US" b="1" dirty="0">
                <a:solidFill>
                  <a:prstClr val="black"/>
                </a:solidFill>
                <a:latin typeface="微软雅黑" panose="020B0503020204020204" pitchFamily="34" charset="-122"/>
                <a:ea typeface="微软雅黑" panose="020B0503020204020204" pitchFamily="34" charset="-122"/>
              </a:rPr>
              <a:t>年</a:t>
            </a:r>
            <a:r>
              <a:rPr lang="en-US" altLang="zh-CN" b="1" dirty="0">
                <a:solidFill>
                  <a:prstClr val="black"/>
                </a:solidFill>
                <a:latin typeface="微软雅黑" panose="020B0503020204020204" pitchFamily="34" charset="-122"/>
                <a:ea typeface="微软雅黑" panose="020B0503020204020204" pitchFamily="34" charset="-122"/>
              </a:rPr>
              <a:t>12</a:t>
            </a:r>
            <a:r>
              <a:rPr lang="zh-CN" altLang="en-US" b="1" dirty="0">
                <a:solidFill>
                  <a:prstClr val="black"/>
                </a:solidFill>
                <a:latin typeface="微软雅黑" panose="020B0503020204020204" pitchFamily="34" charset="-122"/>
                <a:ea typeface="微软雅黑" panose="020B0503020204020204" pitchFamily="34" charset="-122"/>
              </a:rPr>
              <a:t>月</a:t>
            </a:r>
            <a:r>
              <a:rPr lang="zh-CN" altLang="en-US" sz="1600" dirty="0">
                <a:solidFill>
                  <a:prstClr val="black"/>
                </a:solidFill>
                <a:latin typeface="微软雅黑" panose="020B0503020204020204" pitchFamily="34" charset="-122"/>
                <a:ea typeface="微软雅黑" panose="020B0503020204020204" pitchFamily="34" charset="-122"/>
              </a:rPr>
              <a:t>，瓦窑堡会议又明确指出</a:t>
            </a: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20" name="Freeform 12">
            <a:extLst>
              <a:ext uri="{FF2B5EF4-FFF2-40B4-BE49-F238E27FC236}">
                <a16:creationId xmlns="" xmlns:a16="http://schemas.microsoft.com/office/drawing/2014/main" id="{BEC69BAA-0E14-4028-8DF3-7309FAF0DEF4}"/>
              </a:ext>
            </a:extLst>
          </p:cNvPr>
          <p:cNvSpPr>
            <a:spLocks noEditPoints="1"/>
          </p:cNvSpPr>
          <p:nvPr/>
        </p:nvSpPr>
        <p:spPr bwMode="auto">
          <a:xfrm>
            <a:off x="1921556" y="1883019"/>
            <a:ext cx="650418" cy="881298"/>
          </a:xfrm>
          <a:custGeom>
            <a:avLst/>
            <a:gdLst>
              <a:gd name="T0" fmla="*/ 64 w 599"/>
              <a:gd name="T1" fmla="*/ 739 h 810"/>
              <a:gd name="T2" fmla="*/ 100 w 599"/>
              <a:gd name="T3" fmla="*/ 125 h 810"/>
              <a:gd name="T4" fmla="*/ 132 w 599"/>
              <a:gd name="T5" fmla="*/ 178 h 810"/>
              <a:gd name="T6" fmla="*/ 163 w 599"/>
              <a:gd name="T7" fmla="*/ 125 h 810"/>
              <a:gd name="T8" fmla="*/ 267 w 599"/>
              <a:gd name="T9" fmla="*/ 146 h 810"/>
              <a:gd name="T10" fmla="*/ 330 w 599"/>
              <a:gd name="T11" fmla="*/ 146 h 810"/>
              <a:gd name="T12" fmla="*/ 435 w 599"/>
              <a:gd name="T13" fmla="*/ 125 h 810"/>
              <a:gd name="T14" fmla="*/ 466 w 599"/>
              <a:gd name="T15" fmla="*/ 178 h 810"/>
              <a:gd name="T16" fmla="*/ 497 w 599"/>
              <a:gd name="T17" fmla="*/ 125 h 810"/>
              <a:gd name="T18" fmla="*/ 535 w 599"/>
              <a:gd name="T19" fmla="*/ 739 h 810"/>
              <a:gd name="T20" fmla="*/ 207 w 599"/>
              <a:gd name="T21" fmla="*/ 354 h 810"/>
              <a:gd name="T22" fmla="*/ 253 w 599"/>
              <a:gd name="T23" fmla="*/ 307 h 810"/>
              <a:gd name="T24" fmla="*/ 206 w 599"/>
              <a:gd name="T25" fmla="*/ 297 h 810"/>
              <a:gd name="T26" fmla="*/ 290 w 599"/>
              <a:gd name="T27" fmla="*/ 239 h 810"/>
              <a:gd name="T28" fmla="*/ 279 w 599"/>
              <a:gd name="T29" fmla="*/ 281 h 810"/>
              <a:gd name="T30" fmla="*/ 293 w 599"/>
              <a:gd name="T31" fmla="*/ 213 h 810"/>
              <a:gd name="T32" fmla="*/ 393 w 599"/>
              <a:gd name="T33" fmla="*/ 396 h 810"/>
              <a:gd name="T34" fmla="*/ 349 w 599"/>
              <a:gd name="T35" fmla="*/ 402 h 810"/>
              <a:gd name="T36" fmla="*/ 210 w 599"/>
              <a:gd name="T37" fmla="*/ 416 h 810"/>
              <a:gd name="T38" fmla="*/ 207 w 599"/>
              <a:gd name="T39" fmla="*/ 387 h 810"/>
              <a:gd name="T40" fmla="*/ 534 w 599"/>
              <a:gd name="T41" fmla="*/ 55 h 810"/>
              <a:gd name="T42" fmla="*/ 497 w 599"/>
              <a:gd name="T43" fmla="*/ 31 h 810"/>
              <a:gd name="T44" fmla="*/ 435 w 599"/>
              <a:gd name="T45" fmla="*/ 31 h 810"/>
              <a:gd name="T46" fmla="*/ 330 w 599"/>
              <a:gd name="T47" fmla="*/ 55 h 810"/>
              <a:gd name="T48" fmla="*/ 299 w 599"/>
              <a:gd name="T49" fmla="*/ 0 h 810"/>
              <a:gd name="T50" fmla="*/ 267 w 599"/>
              <a:gd name="T51" fmla="*/ 55 h 810"/>
              <a:gd name="T52" fmla="*/ 163 w 599"/>
              <a:gd name="T53" fmla="*/ 31 h 810"/>
              <a:gd name="T54" fmla="*/ 100 w 599"/>
              <a:gd name="T55" fmla="*/ 31 h 810"/>
              <a:gd name="T56" fmla="*/ 65 w 599"/>
              <a:gd name="T57" fmla="*/ 55 h 810"/>
              <a:gd name="T58" fmla="*/ 0 w 599"/>
              <a:gd name="T59" fmla="*/ 745 h 810"/>
              <a:gd name="T60" fmla="*/ 534 w 599"/>
              <a:gd name="T61" fmla="*/ 810 h 810"/>
              <a:gd name="T62" fmla="*/ 599 w 599"/>
              <a:gd name="T63" fmla="*/ 120 h 810"/>
              <a:gd name="T64" fmla="*/ 131 w 599"/>
              <a:gd name="T65" fmla="*/ 511 h 810"/>
              <a:gd name="T66" fmla="*/ 467 w 599"/>
              <a:gd name="T67" fmla="*/ 467 h 810"/>
              <a:gd name="T68" fmla="*/ 131 w 599"/>
              <a:gd name="T69" fmla="*/ 511 h 810"/>
              <a:gd name="T70" fmla="*/ 467 w 599"/>
              <a:gd name="T71" fmla="*/ 595 h 810"/>
              <a:gd name="T72" fmla="*/ 131 w 599"/>
              <a:gd name="T73" fmla="*/ 551 h 810"/>
              <a:gd name="T74" fmla="*/ 131 w 599"/>
              <a:gd name="T75" fmla="*/ 683 h 810"/>
              <a:gd name="T76" fmla="*/ 467 w 599"/>
              <a:gd name="T77" fmla="*/ 639 h 810"/>
              <a:gd name="T78" fmla="*/ 131 w 599"/>
              <a:gd name="T79" fmla="*/ 68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 h="810">
                <a:moveTo>
                  <a:pt x="535" y="739"/>
                </a:moveTo>
                <a:lnTo>
                  <a:pt x="64" y="739"/>
                </a:lnTo>
                <a:lnTo>
                  <a:pt x="64" y="125"/>
                </a:lnTo>
                <a:lnTo>
                  <a:pt x="100" y="125"/>
                </a:lnTo>
                <a:lnTo>
                  <a:pt x="100" y="146"/>
                </a:lnTo>
                <a:cubicBezTo>
                  <a:pt x="100" y="163"/>
                  <a:pt x="114" y="178"/>
                  <a:pt x="132" y="178"/>
                </a:cubicBezTo>
                <a:cubicBezTo>
                  <a:pt x="149" y="178"/>
                  <a:pt x="163" y="163"/>
                  <a:pt x="163" y="146"/>
                </a:cubicBezTo>
                <a:lnTo>
                  <a:pt x="163" y="125"/>
                </a:lnTo>
                <a:lnTo>
                  <a:pt x="267" y="125"/>
                </a:lnTo>
                <a:lnTo>
                  <a:pt x="267" y="146"/>
                </a:lnTo>
                <a:cubicBezTo>
                  <a:pt x="267" y="163"/>
                  <a:pt x="281" y="178"/>
                  <a:pt x="299" y="178"/>
                </a:cubicBezTo>
                <a:cubicBezTo>
                  <a:pt x="316" y="178"/>
                  <a:pt x="330" y="163"/>
                  <a:pt x="330" y="146"/>
                </a:cubicBezTo>
                <a:lnTo>
                  <a:pt x="330" y="125"/>
                </a:lnTo>
                <a:lnTo>
                  <a:pt x="435" y="125"/>
                </a:lnTo>
                <a:lnTo>
                  <a:pt x="435" y="146"/>
                </a:lnTo>
                <a:cubicBezTo>
                  <a:pt x="435" y="163"/>
                  <a:pt x="449" y="178"/>
                  <a:pt x="466" y="178"/>
                </a:cubicBezTo>
                <a:cubicBezTo>
                  <a:pt x="483" y="178"/>
                  <a:pt x="497" y="163"/>
                  <a:pt x="497" y="146"/>
                </a:cubicBezTo>
                <a:lnTo>
                  <a:pt x="497" y="125"/>
                </a:lnTo>
                <a:lnTo>
                  <a:pt x="535" y="125"/>
                </a:lnTo>
                <a:lnTo>
                  <a:pt x="535" y="739"/>
                </a:lnTo>
                <a:close/>
                <a:moveTo>
                  <a:pt x="192" y="369"/>
                </a:moveTo>
                <a:lnTo>
                  <a:pt x="207" y="354"/>
                </a:lnTo>
                <a:cubicBezTo>
                  <a:pt x="238" y="381"/>
                  <a:pt x="275" y="399"/>
                  <a:pt x="322" y="376"/>
                </a:cubicBezTo>
                <a:lnTo>
                  <a:pt x="253" y="307"/>
                </a:lnTo>
                <a:lnTo>
                  <a:pt x="235" y="326"/>
                </a:lnTo>
                <a:lnTo>
                  <a:pt x="206" y="297"/>
                </a:lnTo>
                <a:lnTo>
                  <a:pt x="257" y="246"/>
                </a:lnTo>
                <a:cubicBezTo>
                  <a:pt x="264" y="249"/>
                  <a:pt x="276" y="249"/>
                  <a:pt x="290" y="239"/>
                </a:cubicBezTo>
                <a:lnTo>
                  <a:pt x="304" y="255"/>
                </a:lnTo>
                <a:lnTo>
                  <a:pt x="279" y="281"/>
                </a:lnTo>
                <a:lnTo>
                  <a:pt x="348" y="351"/>
                </a:lnTo>
                <a:cubicBezTo>
                  <a:pt x="374" y="307"/>
                  <a:pt x="353" y="242"/>
                  <a:pt x="293" y="213"/>
                </a:cubicBezTo>
                <a:cubicBezTo>
                  <a:pt x="352" y="216"/>
                  <a:pt x="428" y="283"/>
                  <a:pt x="374" y="376"/>
                </a:cubicBezTo>
                <a:lnTo>
                  <a:pt x="393" y="396"/>
                </a:lnTo>
                <a:lnTo>
                  <a:pt x="368" y="420"/>
                </a:lnTo>
                <a:lnTo>
                  <a:pt x="349" y="402"/>
                </a:lnTo>
                <a:cubicBezTo>
                  <a:pt x="299" y="429"/>
                  <a:pt x="254" y="425"/>
                  <a:pt x="218" y="397"/>
                </a:cubicBezTo>
                <a:cubicBezTo>
                  <a:pt x="220" y="404"/>
                  <a:pt x="216" y="411"/>
                  <a:pt x="210" y="416"/>
                </a:cubicBezTo>
                <a:cubicBezTo>
                  <a:pt x="202" y="421"/>
                  <a:pt x="194" y="419"/>
                  <a:pt x="189" y="412"/>
                </a:cubicBezTo>
                <a:cubicBezTo>
                  <a:pt x="181" y="399"/>
                  <a:pt x="194" y="384"/>
                  <a:pt x="207" y="387"/>
                </a:cubicBezTo>
                <a:cubicBezTo>
                  <a:pt x="202" y="382"/>
                  <a:pt x="197" y="376"/>
                  <a:pt x="192" y="369"/>
                </a:cubicBezTo>
                <a:close/>
                <a:moveTo>
                  <a:pt x="534" y="55"/>
                </a:moveTo>
                <a:lnTo>
                  <a:pt x="497" y="55"/>
                </a:lnTo>
                <a:lnTo>
                  <a:pt x="497" y="31"/>
                </a:lnTo>
                <a:cubicBezTo>
                  <a:pt x="497" y="14"/>
                  <a:pt x="483" y="0"/>
                  <a:pt x="466" y="0"/>
                </a:cubicBezTo>
                <a:cubicBezTo>
                  <a:pt x="449" y="0"/>
                  <a:pt x="435" y="14"/>
                  <a:pt x="435" y="31"/>
                </a:cubicBezTo>
                <a:lnTo>
                  <a:pt x="435" y="55"/>
                </a:lnTo>
                <a:lnTo>
                  <a:pt x="330" y="55"/>
                </a:lnTo>
                <a:lnTo>
                  <a:pt x="330" y="31"/>
                </a:lnTo>
                <a:cubicBezTo>
                  <a:pt x="330" y="14"/>
                  <a:pt x="316" y="0"/>
                  <a:pt x="299" y="0"/>
                </a:cubicBezTo>
                <a:cubicBezTo>
                  <a:pt x="281" y="0"/>
                  <a:pt x="267" y="14"/>
                  <a:pt x="267" y="31"/>
                </a:cubicBezTo>
                <a:lnTo>
                  <a:pt x="267" y="55"/>
                </a:lnTo>
                <a:lnTo>
                  <a:pt x="163" y="55"/>
                </a:lnTo>
                <a:lnTo>
                  <a:pt x="163" y="31"/>
                </a:lnTo>
                <a:cubicBezTo>
                  <a:pt x="163" y="14"/>
                  <a:pt x="149" y="0"/>
                  <a:pt x="132" y="0"/>
                </a:cubicBezTo>
                <a:cubicBezTo>
                  <a:pt x="114" y="0"/>
                  <a:pt x="100" y="14"/>
                  <a:pt x="100" y="31"/>
                </a:cubicBezTo>
                <a:lnTo>
                  <a:pt x="100" y="55"/>
                </a:lnTo>
                <a:lnTo>
                  <a:pt x="65" y="55"/>
                </a:lnTo>
                <a:cubicBezTo>
                  <a:pt x="29" y="55"/>
                  <a:pt x="0" y="84"/>
                  <a:pt x="0" y="120"/>
                </a:cubicBezTo>
                <a:lnTo>
                  <a:pt x="0" y="745"/>
                </a:lnTo>
                <a:cubicBezTo>
                  <a:pt x="0" y="781"/>
                  <a:pt x="29" y="810"/>
                  <a:pt x="65" y="810"/>
                </a:cubicBezTo>
                <a:lnTo>
                  <a:pt x="534" y="810"/>
                </a:lnTo>
                <a:cubicBezTo>
                  <a:pt x="570" y="810"/>
                  <a:pt x="599" y="781"/>
                  <a:pt x="599" y="745"/>
                </a:cubicBezTo>
                <a:lnTo>
                  <a:pt x="599" y="120"/>
                </a:lnTo>
                <a:cubicBezTo>
                  <a:pt x="599" y="84"/>
                  <a:pt x="570" y="55"/>
                  <a:pt x="534" y="55"/>
                </a:cubicBezTo>
                <a:close/>
                <a:moveTo>
                  <a:pt x="131" y="511"/>
                </a:moveTo>
                <a:lnTo>
                  <a:pt x="467" y="511"/>
                </a:lnTo>
                <a:lnTo>
                  <a:pt x="467" y="467"/>
                </a:lnTo>
                <a:lnTo>
                  <a:pt x="131" y="467"/>
                </a:lnTo>
                <a:lnTo>
                  <a:pt x="131" y="511"/>
                </a:lnTo>
                <a:close/>
                <a:moveTo>
                  <a:pt x="131" y="595"/>
                </a:moveTo>
                <a:lnTo>
                  <a:pt x="467" y="595"/>
                </a:lnTo>
                <a:lnTo>
                  <a:pt x="467" y="551"/>
                </a:lnTo>
                <a:lnTo>
                  <a:pt x="131" y="551"/>
                </a:lnTo>
                <a:lnTo>
                  <a:pt x="131" y="595"/>
                </a:lnTo>
                <a:close/>
                <a:moveTo>
                  <a:pt x="131" y="683"/>
                </a:moveTo>
                <a:lnTo>
                  <a:pt x="467" y="683"/>
                </a:lnTo>
                <a:lnTo>
                  <a:pt x="467" y="639"/>
                </a:lnTo>
                <a:lnTo>
                  <a:pt x="131" y="639"/>
                </a:lnTo>
                <a:lnTo>
                  <a:pt x="131" y="683"/>
                </a:lnTo>
                <a:close/>
              </a:path>
            </a:pathLst>
          </a:custGeom>
          <a:solidFill>
            <a:srgbClr val="DA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DA0000"/>
              </a:solidFill>
              <a:effectLst/>
              <a:uLnTx/>
              <a:uFillTx/>
              <a:latin typeface="Calibri" panose="020F0502020204030204"/>
              <a:ea typeface="微软雅黑" panose="020B0503020204020204" pitchFamily="34" charset="-122"/>
              <a:cs typeface="+mn-ea"/>
              <a:sym typeface="+mn-lt"/>
            </a:endParaRPr>
          </a:p>
        </p:txBody>
      </p:sp>
      <p:sp>
        <p:nvSpPr>
          <p:cNvPr id="21" name="矩形 20">
            <a:extLst>
              <a:ext uri="{FF2B5EF4-FFF2-40B4-BE49-F238E27FC236}">
                <a16:creationId xmlns="" xmlns:a16="http://schemas.microsoft.com/office/drawing/2014/main" id="{C2D35311-5892-4387-AA4F-4B42AE297F3F}"/>
              </a:ext>
            </a:extLst>
          </p:cNvPr>
          <p:cNvSpPr/>
          <p:nvPr/>
        </p:nvSpPr>
        <p:spPr>
          <a:xfrm>
            <a:off x="789228" y="3757525"/>
            <a:ext cx="2837036" cy="707886"/>
          </a:xfrm>
          <a:prstGeom prst="rect">
            <a:avLst/>
          </a:prstGeom>
        </p:spPr>
        <p:txBody>
          <a:bodyPr wrap="square">
            <a:spAutoFit/>
          </a:bodyPr>
          <a:lstStyle/>
          <a:p>
            <a:pPr algn="ctr">
              <a:defRPr/>
            </a:pPr>
            <a:r>
              <a:rPr lang="zh-CN" altLang="en-US" sz="4000" b="1" dirty="0">
                <a:solidFill>
                  <a:srgbClr val="DA0000"/>
                </a:solidFill>
                <a:latin typeface="微软雅黑" panose="020B0503020204020204" pitchFamily="34" charset="-122"/>
                <a:ea typeface="微软雅黑" panose="020B0503020204020204" pitchFamily="34" charset="-122"/>
              </a:rPr>
              <a:t>瓦窑堡会议</a:t>
            </a:r>
          </a:p>
        </p:txBody>
      </p:sp>
      <p:sp>
        <p:nvSpPr>
          <p:cNvPr id="22" name="文本框 21">
            <a:extLst>
              <a:ext uri="{FF2B5EF4-FFF2-40B4-BE49-F238E27FC236}">
                <a16:creationId xmlns="" xmlns:a16="http://schemas.microsoft.com/office/drawing/2014/main" id="{F25E38BD-B151-4701-9D23-F8F130F5E460}"/>
              </a:ext>
            </a:extLst>
          </p:cNvPr>
          <p:cNvSpPr txBox="1"/>
          <p:nvPr/>
        </p:nvSpPr>
        <p:spPr>
          <a:xfrm>
            <a:off x="918768" y="4550046"/>
            <a:ext cx="2587693" cy="408623"/>
          </a:xfrm>
          <a:prstGeom prst="roundRect">
            <a:avLst/>
          </a:prstGeom>
          <a:solidFill>
            <a:srgbClr val="DA0000"/>
          </a:solidFill>
        </p:spPr>
        <p:txBody>
          <a:bodyPr wrap="square" anchor="ctr">
            <a:noAutofit/>
          </a:bodyPr>
          <a:lstStyle>
            <a:defPPr>
              <a:defRPr lang="zh-CN"/>
            </a:defPPr>
            <a:lvl1pPr algn="just">
              <a:defRPr sz="2000">
                <a:solidFill>
                  <a:srgbClr val="000000"/>
                </a:soli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吸收党员的标准</a:t>
            </a:r>
            <a:endParaRPr kumimoji="0" lang="en-US" altLang="zh-CN"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23" name="组合 22">
            <a:extLst>
              <a:ext uri="{FF2B5EF4-FFF2-40B4-BE49-F238E27FC236}">
                <a16:creationId xmlns="" xmlns:a16="http://schemas.microsoft.com/office/drawing/2014/main" id="{E300EE03-98A0-4BAC-8FFD-674B147F76B6}"/>
              </a:ext>
            </a:extLst>
          </p:cNvPr>
          <p:cNvGrpSpPr/>
          <p:nvPr/>
        </p:nvGrpSpPr>
        <p:grpSpPr>
          <a:xfrm>
            <a:off x="3842217" y="1883018"/>
            <a:ext cx="7536983" cy="1063381"/>
            <a:chOff x="3632199" y="1498599"/>
            <a:chExt cx="7881025" cy="1063381"/>
          </a:xfrm>
        </p:grpSpPr>
        <p:sp>
          <p:nvSpPr>
            <p:cNvPr id="24" name="圆角矩形 22">
              <a:extLst>
                <a:ext uri="{FF2B5EF4-FFF2-40B4-BE49-F238E27FC236}">
                  <a16:creationId xmlns="" xmlns:a16="http://schemas.microsoft.com/office/drawing/2014/main" id="{BF44819A-99AE-47ED-B233-2DEFD4871172}"/>
                </a:ext>
              </a:extLst>
            </p:cNvPr>
            <p:cNvSpPr/>
            <p:nvPr/>
          </p:nvSpPr>
          <p:spPr>
            <a:xfrm>
              <a:off x="3632199" y="1498599"/>
              <a:ext cx="7881025" cy="1063381"/>
            </a:xfrm>
            <a:prstGeom prst="round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5" name="矩形 24">
              <a:extLst>
                <a:ext uri="{FF2B5EF4-FFF2-40B4-BE49-F238E27FC236}">
                  <a16:creationId xmlns="" xmlns:a16="http://schemas.microsoft.com/office/drawing/2014/main" id="{84210CDC-CDE8-40D6-967C-0557EB3EF793}"/>
                </a:ext>
              </a:extLst>
            </p:cNvPr>
            <p:cNvSpPr/>
            <p:nvPr/>
          </p:nvSpPr>
          <p:spPr>
            <a:xfrm>
              <a:off x="4096993" y="1591218"/>
              <a:ext cx="6951435" cy="83099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“能否为党所提出的主张而坚决奋斗，是党吸收</a:t>
              </a:r>
              <a:endParaRPr kumimoji="0" lang="en-US" altLang="zh-CN" sz="24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新党员的主要标准”。</a:t>
              </a:r>
              <a:endParaRPr kumimoji="0" lang="zh-CN" altLang="en-US" sz="2400" b="0"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endParaRPr>
            </a:p>
          </p:txBody>
        </p:sp>
      </p:grpSp>
      <p:pic>
        <p:nvPicPr>
          <p:cNvPr id="26" name="Picture 2">
            <a:extLst>
              <a:ext uri="{FF2B5EF4-FFF2-40B4-BE49-F238E27FC236}">
                <a16:creationId xmlns="" xmlns:a16="http://schemas.microsoft.com/office/drawing/2014/main" id="{D380953A-909A-4D4B-B876-640F3347177A}"/>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4007730" y="3400785"/>
            <a:ext cx="3002549" cy="21129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pic>
        <p:nvPicPr>
          <p:cNvPr id="27" name="Picture 4">
            <a:extLst>
              <a:ext uri="{FF2B5EF4-FFF2-40B4-BE49-F238E27FC236}">
                <a16:creationId xmlns="" xmlns:a16="http://schemas.microsoft.com/office/drawing/2014/main" id="{F5793B73-0209-47CA-B743-E5CD83700371}"/>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7429924" y="3400785"/>
            <a:ext cx="3002549" cy="21129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3625808"/>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anim calcmode="lin" valueType="num">
                                      <p:cBhvr>
                                        <p:cTn id="10" dur="500" fill="hold"/>
                                        <p:tgtEl>
                                          <p:spTgt spid="19"/>
                                        </p:tgtEl>
                                        <p:attrNameLst>
                                          <p:attrName>ppt_x</p:attrName>
                                        </p:attrNameLst>
                                      </p:cBhvr>
                                      <p:tavLst>
                                        <p:tav tm="0">
                                          <p:val>
                                            <p:fltVal val="0.5"/>
                                          </p:val>
                                        </p:tav>
                                        <p:tav tm="100000">
                                          <p:val>
                                            <p:strVal val="#ppt_x"/>
                                          </p:val>
                                        </p:tav>
                                      </p:tavLst>
                                    </p:anim>
                                    <p:anim calcmode="lin" valueType="num">
                                      <p:cBhvr>
                                        <p:cTn id="11" dur="500" fill="hold"/>
                                        <p:tgtEl>
                                          <p:spTgt spid="19"/>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p:cTn id="14" dur="500" fill="hold"/>
                                        <p:tgtEl>
                                          <p:spTgt spid="20"/>
                                        </p:tgtEl>
                                        <p:attrNameLst>
                                          <p:attrName>ppt_w</p:attrName>
                                        </p:attrNameLst>
                                      </p:cBhvr>
                                      <p:tavLst>
                                        <p:tav tm="0">
                                          <p:val>
                                            <p:fltVal val="0"/>
                                          </p:val>
                                        </p:tav>
                                        <p:tav tm="100000">
                                          <p:val>
                                            <p:strVal val="#ppt_w"/>
                                          </p:val>
                                        </p:tav>
                                      </p:tavLst>
                                    </p:anim>
                                    <p:anim calcmode="lin" valueType="num">
                                      <p:cBhvr>
                                        <p:cTn id="15" dur="500" fill="hold"/>
                                        <p:tgtEl>
                                          <p:spTgt spid="20"/>
                                        </p:tgtEl>
                                        <p:attrNameLst>
                                          <p:attrName>ppt_h</p:attrName>
                                        </p:attrNameLst>
                                      </p:cBhvr>
                                      <p:tavLst>
                                        <p:tav tm="0">
                                          <p:val>
                                            <p:fltVal val="0"/>
                                          </p:val>
                                        </p:tav>
                                        <p:tav tm="100000">
                                          <p:val>
                                            <p:strVal val="#ppt_h"/>
                                          </p:val>
                                        </p:tav>
                                      </p:tavLst>
                                    </p:anim>
                                    <p:animEffect transition="in" filter="fade">
                                      <p:cBhvr>
                                        <p:cTn id="16" dur="500"/>
                                        <p:tgtEl>
                                          <p:spTgt spid="20"/>
                                        </p:tgtEl>
                                      </p:cBhvr>
                                    </p:animEffect>
                                    <p:anim calcmode="lin" valueType="num">
                                      <p:cBhvr>
                                        <p:cTn id="17" dur="500" fill="hold"/>
                                        <p:tgtEl>
                                          <p:spTgt spid="20"/>
                                        </p:tgtEl>
                                        <p:attrNameLst>
                                          <p:attrName>ppt_x</p:attrName>
                                        </p:attrNameLst>
                                      </p:cBhvr>
                                      <p:tavLst>
                                        <p:tav tm="0">
                                          <p:val>
                                            <p:fltVal val="0.5"/>
                                          </p:val>
                                        </p:tav>
                                        <p:tav tm="100000">
                                          <p:val>
                                            <p:strVal val="#ppt_x"/>
                                          </p:val>
                                        </p:tav>
                                      </p:tavLst>
                                    </p:anim>
                                    <p:anim calcmode="lin" valueType="num">
                                      <p:cBhvr>
                                        <p:cTn id="18" dur="500" fill="hold"/>
                                        <p:tgtEl>
                                          <p:spTgt spid="20"/>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1"/>
                                        </p:tgtEl>
                                        <p:attrNameLst>
                                          <p:attrName>style.visibility</p:attrName>
                                        </p:attrNameLst>
                                      </p:cBhvr>
                                      <p:to>
                                        <p:strVal val="visible"/>
                                      </p:to>
                                    </p:set>
                                    <p:anim calcmode="lin" valueType="num">
                                      <p:cBhvr>
                                        <p:cTn id="21" dur="500" fill="hold"/>
                                        <p:tgtEl>
                                          <p:spTgt spid="21"/>
                                        </p:tgtEl>
                                        <p:attrNameLst>
                                          <p:attrName>ppt_w</p:attrName>
                                        </p:attrNameLst>
                                      </p:cBhvr>
                                      <p:tavLst>
                                        <p:tav tm="0">
                                          <p:val>
                                            <p:fltVal val="0"/>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animEffect transition="in" filter="fade">
                                      <p:cBhvr>
                                        <p:cTn id="23" dur="500"/>
                                        <p:tgtEl>
                                          <p:spTgt spid="21"/>
                                        </p:tgtEl>
                                      </p:cBhvr>
                                    </p:animEffect>
                                    <p:anim calcmode="lin" valueType="num">
                                      <p:cBhvr>
                                        <p:cTn id="24" dur="500" fill="hold"/>
                                        <p:tgtEl>
                                          <p:spTgt spid="21"/>
                                        </p:tgtEl>
                                        <p:attrNameLst>
                                          <p:attrName>ppt_x</p:attrName>
                                        </p:attrNameLst>
                                      </p:cBhvr>
                                      <p:tavLst>
                                        <p:tav tm="0">
                                          <p:val>
                                            <p:fltVal val="0.5"/>
                                          </p:val>
                                        </p:tav>
                                        <p:tav tm="100000">
                                          <p:val>
                                            <p:strVal val="#ppt_x"/>
                                          </p:val>
                                        </p:tav>
                                      </p:tavLst>
                                    </p:anim>
                                    <p:anim calcmode="lin" valueType="num">
                                      <p:cBhvr>
                                        <p:cTn id="25" dur="500" fill="hold"/>
                                        <p:tgtEl>
                                          <p:spTgt spid="21"/>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 calcmode="lin" valueType="num">
                                      <p:cBhvr>
                                        <p:cTn id="28" dur="500" fill="hold"/>
                                        <p:tgtEl>
                                          <p:spTgt spid="22"/>
                                        </p:tgtEl>
                                        <p:attrNameLst>
                                          <p:attrName>ppt_w</p:attrName>
                                        </p:attrNameLst>
                                      </p:cBhvr>
                                      <p:tavLst>
                                        <p:tav tm="0">
                                          <p:val>
                                            <p:fltVal val="0"/>
                                          </p:val>
                                        </p:tav>
                                        <p:tav tm="100000">
                                          <p:val>
                                            <p:strVal val="#ppt_w"/>
                                          </p:val>
                                        </p:tav>
                                      </p:tavLst>
                                    </p:anim>
                                    <p:anim calcmode="lin" valueType="num">
                                      <p:cBhvr>
                                        <p:cTn id="29" dur="500" fill="hold"/>
                                        <p:tgtEl>
                                          <p:spTgt spid="22"/>
                                        </p:tgtEl>
                                        <p:attrNameLst>
                                          <p:attrName>ppt_h</p:attrName>
                                        </p:attrNameLst>
                                      </p:cBhvr>
                                      <p:tavLst>
                                        <p:tav tm="0">
                                          <p:val>
                                            <p:fltVal val="0"/>
                                          </p:val>
                                        </p:tav>
                                        <p:tav tm="100000">
                                          <p:val>
                                            <p:strVal val="#ppt_h"/>
                                          </p:val>
                                        </p:tav>
                                      </p:tavLst>
                                    </p:anim>
                                    <p:animEffect transition="in" filter="fade">
                                      <p:cBhvr>
                                        <p:cTn id="30" dur="500"/>
                                        <p:tgtEl>
                                          <p:spTgt spid="22"/>
                                        </p:tgtEl>
                                      </p:cBhvr>
                                    </p:animEffect>
                                    <p:anim calcmode="lin" valueType="num">
                                      <p:cBhvr>
                                        <p:cTn id="31" dur="500" fill="hold"/>
                                        <p:tgtEl>
                                          <p:spTgt spid="22"/>
                                        </p:tgtEl>
                                        <p:attrNameLst>
                                          <p:attrName>ppt_x</p:attrName>
                                        </p:attrNameLst>
                                      </p:cBhvr>
                                      <p:tavLst>
                                        <p:tav tm="0">
                                          <p:val>
                                            <p:fltVal val="0.5"/>
                                          </p:val>
                                        </p:tav>
                                        <p:tav tm="100000">
                                          <p:val>
                                            <p:strVal val="#ppt_x"/>
                                          </p:val>
                                        </p:tav>
                                      </p:tavLst>
                                    </p:anim>
                                    <p:anim calcmode="lin" valueType="num">
                                      <p:cBhvr>
                                        <p:cTn id="32" dur="500" fill="hold"/>
                                        <p:tgtEl>
                                          <p:spTgt spid="22"/>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childTnLst>
                                </p:cTn>
                              </p:par>
                            </p:childTnLst>
                          </p:cTn>
                        </p:par>
                        <p:par>
                          <p:cTn id="39" fill="hold">
                            <p:stCondLst>
                              <p:cond delay="1000"/>
                            </p:stCondLst>
                            <p:childTnLst>
                              <p:par>
                                <p:cTn id="40" presetID="10" presetClass="entr" presetSubtype="0" fill="hold" nodeType="afterEffect">
                                  <p:stCondLst>
                                    <p:cond delay="0"/>
                                  </p:stCondLst>
                                  <p:childTnLst>
                                    <p:set>
                                      <p:cBhvr>
                                        <p:cTn id="41" dur="1" fill="hold">
                                          <p:stCondLst>
                                            <p:cond delay="0"/>
                                          </p:stCondLst>
                                        </p:cTn>
                                        <p:tgtEl>
                                          <p:spTgt spid="26"/>
                                        </p:tgtEl>
                                        <p:attrNameLst>
                                          <p:attrName>style.visibility</p:attrName>
                                        </p:attrNameLst>
                                      </p:cBhvr>
                                      <p:to>
                                        <p:strVal val="visible"/>
                                      </p:to>
                                    </p:set>
                                    <p:animEffect transition="in" filter="fade">
                                      <p:cBhvr>
                                        <p:cTn id="42" dur="500"/>
                                        <p:tgtEl>
                                          <p:spTgt spid="26"/>
                                        </p:tgtEl>
                                      </p:cBhvr>
                                    </p:animEffect>
                                  </p:childTnLst>
                                </p:cTn>
                              </p:par>
                            </p:childTnLst>
                          </p:cTn>
                        </p:par>
                        <p:par>
                          <p:cTn id="43" fill="hold">
                            <p:stCondLst>
                              <p:cond delay="1500"/>
                            </p:stCondLst>
                            <p:childTnLst>
                              <p:par>
                                <p:cTn id="44" presetID="10" presetClass="entr" presetSubtype="0" fill="hold"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fade">
                                      <p:cBhvr>
                                        <p:cTn id="46"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animBg="1"/>
      <p:bldP spid="21" grpId="0"/>
      <p:bldP spid="2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sp>
        <p:nvSpPr>
          <p:cNvPr id="33" name="矩形 32">
            <a:extLst>
              <a:ext uri="{FF2B5EF4-FFF2-40B4-BE49-F238E27FC236}">
                <a16:creationId xmlns="" xmlns:a16="http://schemas.microsoft.com/office/drawing/2014/main" id="{6D67CAE5-6AB2-4B52-A438-2D6C11E5C864}"/>
              </a:ext>
            </a:extLst>
          </p:cNvPr>
          <p:cNvSpPr/>
          <p:nvPr/>
        </p:nvSpPr>
        <p:spPr>
          <a:xfrm>
            <a:off x="671471" y="2846889"/>
            <a:ext cx="2533825" cy="990656"/>
          </a:xfrm>
          <a:prstGeom prst="rect">
            <a:avLst/>
          </a:prstGeom>
        </p:spPr>
        <p:txBody>
          <a:bodyPr wrap="square">
            <a:spAutoFit/>
          </a:bodyPr>
          <a:lstStyle/>
          <a:p>
            <a:pPr>
              <a:lnSpc>
                <a:spcPct val="120000"/>
              </a:lnSpc>
              <a:spcBef>
                <a:spcPct val="0"/>
              </a:spcBef>
            </a:pPr>
            <a:r>
              <a:rPr lang="en-US" altLang="zh-CN" sz="1600" b="1" dirty="0">
                <a:solidFill>
                  <a:prstClr val="black"/>
                </a:solidFill>
                <a:latin typeface="微软雅黑" panose="020B0503020204020204" pitchFamily="34" charset="-122"/>
                <a:ea typeface="微软雅黑" panose="020B0503020204020204" pitchFamily="34" charset="-122"/>
              </a:rPr>
              <a:t>1951</a:t>
            </a:r>
            <a:r>
              <a:rPr lang="zh-CN" altLang="zh-CN" sz="1600" b="1" dirty="0">
                <a:solidFill>
                  <a:prstClr val="black"/>
                </a:solidFill>
                <a:latin typeface="微软雅黑" panose="020B0503020204020204" pitchFamily="34" charset="-122"/>
                <a:ea typeface="微软雅黑" panose="020B0503020204020204" pitchFamily="34" charset="-122"/>
              </a:rPr>
              <a:t>年</a:t>
            </a:r>
            <a:r>
              <a:rPr lang="en-US" altLang="zh-CN" sz="1600" b="1" dirty="0">
                <a:solidFill>
                  <a:prstClr val="black"/>
                </a:solidFill>
                <a:latin typeface="微软雅黑" panose="020B0503020204020204" pitchFamily="34" charset="-122"/>
                <a:ea typeface="微软雅黑" panose="020B0503020204020204" pitchFamily="34" charset="-122"/>
              </a:rPr>
              <a:t>4</a:t>
            </a:r>
            <a:r>
              <a:rPr lang="zh-CN" altLang="zh-CN" sz="1600" b="1" dirty="0">
                <a:solidFill>
                  <a:prstClr val="black"/>
                </a:solidFill>
                <a:latin typeface="微软雅黑" panose="020B0503020204020204" pitchFamily="34" charset="-122"/>
                <a:ea typeface="微软雅黑" panose="020B0503020204020204" pitchFamily="34" charset="-122"/>
              </a:rPr>
              <a:t>月</a:t>
            </a:r>
            <a:r>
              <a:rPr lang="zh-CN" altLang="zh-CN" sz="1600" dirty="0">
                <a:solidFill>
                  <a:prstClr val="black"/>
                </a:solidFill>
                <a:latin typeface="微软雅黑" panose="020B0503020204020204" pitchFamily="34" charset="-122"/>
                <a:ea typeface="微软雅黑" panose="020B0503020204020204" pitchFamily="34" charset="-122"/>
              </a:rPr>
              <a:t>，第一次全国组织工作会议提出了党员的八条标准：</a:t>
            </a: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34" name="Freeform 12">
            <a:extLst>
              <a:ext uri="{FF2B5EF4-FFF2-40B4-BE49-F238E27FC236}">
                <a16:creationId xmlns="" xmlns:a16="http://schemas.microsoft.com/office/drawing/2014/main" id="{4D7759E5-51DF-4BA8-8498-332E65076941}"/>
              </a:ext>
            </a:extLst>
          </p:cNvPr>
          <p:cNvSpPr>
            <a:spLocks noEditPoints="1"/>
          </p:cNvSpPr>
          <p:nvPr/>
        </p:nvSpPr>
        <p:spPr bwMode="auto">
          <a:xfrm>
            <a:off x="1586240" y="1744768"/>
            <a:ext cx="650418" cy="881298"/>
          </a:xfrm>
          <a:custGeom>
            <a:avLst/>
            <a:gdLst>
              <a:gd name="T0" fmla="*/ 64 w 599"/>
              <a:gd name="T1" fmla="*/ 739 h 810"/>
              <a:gd name="T2" fmla="*/ 100 w 599"/>
              <a:gd name="T3" fmla="*/ 125 h 810"/>
              <a:gd name="T4" fmla="*/ 132 w 599"/>
              <a:gd name="T5" fmla="*/ 178 h 810"/>
              <a:gd name="T6" fmla="*/ 163 w 599"/>
              <a:gd name="T7" fmla="*/ 125 h 810"/>
              <a:gd name="T8" fmla="*/ 267 w 599"/>
              <a:gd name="T9" fmla="*/ 146 h 810"/>
              <a:gd name="T10" fmla="*/ 330 w 599"/>
              <a:gd name="T11" fmla="*/ 146 h 810"/>
              <a:gd name="T12" fmla="*/ 435 w 599"/>
              <a:gd name="T13" fmla="*/ 125 h 810"/>
              <a:gd name="T14" fmla="*/ 466 w 599"/>
              <a:gd name="T15" fmla="*/ 178 h 810"/>
              <a:gd name="T16" fmla="*/ 497 w 599"/>
              <a:gd name="T17" fmla="*/ 125 h 810"/>
              <a:gd name="T18" fmla="*/ 535 w 599"/>
              <a:gd name="T19" fmla="*/ 739 h 810"/>
              <a:gd name="T20" fmla="*/ 207 w 599"/>
              <a:gd name="T21" fmla="*/ 354 h 810"/>
              <a:gd name="T22" fmla="*/ 253 w 599"/>
              <a:gd name="T23" fmla="*/ 307 h 810"/>
              <a:gd name="T24" fmla="*/ 206 w 599"/>
              <a:gd name="T25" fmla="*/ 297 h 810"/>
              <a:gd name="T26" fmla="*/ 290 w 599"/>
              <a:gd name="T27" fmla="*/ 239 h 810"/>
              <a:gd name="T28" fmla="*/ 279 w 599"/>
              <a:gd name="T29" fmla="*/ 281 h 810"/>
              <a:gd name="T30" fmla="*/ 293 w 599"/>
              <a:gd name="T31" fmla="*/ 213 h 810"/>
              <a:gd name="T32" fmla="*/ 393 w 599"/>
              <a:gd name="T33" fmla="*/ 396 h 810"/>
              <a:gd name="T34" fmla="*/ 349 w 599"/>
              <a:gd name="T35" fmla="*/ 402 h 810"/>
              <a:gd name="T36" fmla="*/ 210 w 599"/>
              <a:gd name="T37" fmla="*/ 416 h 810"/>
              <a:gd name="T38" fmla="*/ 207 w 599"/>
              <a:gd name="T39" fmla="*/ 387 h 810"/>
              <a:gd name="T40" fmla="*/ 534 w 599"/>
              <a:gd name="T41" fmla="*/ 55 h 810"/>
              <a:gd name="T42" fmla="*/ 497 w 599"/>
              <a:gd name="T43" fmla="*/ 31 h 810"/>
              <a:gd name="T44" fmla="*/ 435 w 599"/>
              <a:gd name="T45" fmla="*/ 31 h 810"/>
              <a:gd name="T46" fmla="*/ 330 w 599"/>
              <a:gd name="T47" fmla="*/ 55 h 810"/>
              <a:gd name="T48" fmla="*/ 299 w 599"/>
              <a:gd name="T49" fmla="*/ 0 h 810"/>
              <a:gd name="T50" fmla="*/ 267 w 599"/>
              <a:gd name="T51" fmla="*/ 55 h 810"/>
              <a:gd name="T52" fmla="*/ 163 w 599"/>
              <a:gd name="T53" fmla="*/ 31 h 810"/>
              <a:gd name="T54" fmla="*/ 100 w 599"/>
              <a:gd name="T55" fmla="*/ 31 h 810"/>
              <a:gd name="T56" fmla="*/ 65 w 599"/>
              <a:gd name="T57" fmla="*/ 55 h 810"/>
              <a:gd name="T58" fmla="*/ 0 w 599"/>
              <a:gd name="T59" fmla="*/ 745 h 810"/>
              <a:gd name="T60" fmla="*/ 534 w 599"/>
              <a:gd name="T61" fmla="*/ 810 h 810"/>
              <a:gd name="T62" fmla="*/ 599 w 599"/>
              <a:gd name="T63" fmla="*/ 120 h 810"/>
              <a:gd name="T64" fmla="*/ 131 w 599"/>
              <a:gd name="T65" fmla="*/ 511 h 810"/>
              <a:gd name="T66" fmla="*/ 467 w 599"/>
              <a:gd name="T67" fmla="*/ 467 h 810"/>
              <a:gd name="T68" fmla="*/ 131 w 599"/>
              <a:gd name="T69" fmla="*/ 511 h 810"/>
              <a:gd name="T70" fmla="*/ 467 w 599"/>
              <a:gd name="T71" fmla="*/ 595 h 810"/>
              <a:gd name="T72" fmla="*/ 131 w 599"/>
              <a:gd name="T73" fmla="*/ 551 h 810"/>
              <a:gd name="T74" fmla="*/ 131 w 599"/>
              <a:gd name="T75" fmla="*/ 683 h 810"/>
              <a:gd name="T76" fmla="*/ 467 w 599"/>
              <a:gd name="T77" fmla="*/ 639 h 810"/>
              <a:gd name="T78" fmla="*/ 131 w 599"/>
              <a:gd name="T79" fmla="*/ 68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 h="810">
                <a:moveTo>
                  <a:pt x="535" y="739"/>
                </a:moveTo>
                <a:lnTo>
                  <a:pt x="64" y="739"/>
                </a:lnTo>
                <a:lnTo>
                  <a:pt x="64" y="125"/>
                </a:lnTo>
                <a:lnTo>
                  <a:pt x="100" y="125"/>
                </a:lnTo>
                <a:lnTo>
                  <a:pt x="100" y="146"/>
                </a:lnTo>
                <a:cubicBezTo>
                  <a:pt x="100" y="163"/>
                  <a:pt x="114" y="178"/>
                  <a:pt x="132" y="178"/>
                </a:cubicBezTo>
                <a:cubicBezTo>
                  <a:pt x="149" y="178"/>
                  <a:pt x="163" y="163"/>
                  <a:pt x="163" y="146"/>
                </a:cubicBezTo>
                <a:lnTo>
                  <a:pt x="163" y="125"/>
                </a:lnTo>
                <a:lnTo>
                  <a:pt x="267" y="125"/>
                </a:lnTo>
                <a:lnTo>
                  <a:pt x="267" y="146"/>
                </a:lnTo>
                <a:cubicBezTo>
                  <a:pt x="267" y="163"/>
                  <a:pt x="281" y="178"/>
                  <a:pt x="299" y="178"/>
                </a:cubicBezTo>
                <a:cubicBezTo>
                  <a:pt x="316" y="178"/>
                  <a:pt x="330" y="163"/>
                  <a:pt x="330" y="146"/>
                </a:cubicBezTo>
                <a:lnTo>
                  <a:pt x="330" y="125"/>
                </a:lnTo>
                <a:lnTo>
                  <a:pt x="435" y="125"/>
                </a:lnTo>
                <a:lnTo>
                  <a:pt x="435" y="146"/>
                </a:lnTo>
                <a:cubicBezTo>
                  <a:pt x="435" y="163"/>
                  <a:pt x="449" y="178"/>
                  <a:pt x="466" y="178"/>
                </a:cubicBezTo>
                <a:cubicBezTo>
                  <a:pt x="483" y="178"/>
                  <a:pt x="497" y="163"/>
                  <a:pt x="497" y="146"/>
                </a:cubicBezTo>
                <a:lnTo>
                  <a:pt x="497" y="125"/>
                </a:lnTo>
                <a:lnTo>
                  <a:pt x="535" y="125"/>
                </a:lnTo>
                <a:lnTo>
                  <a:pt x="535" y="739"/>
                </a:lnTo>
                <a:close/>
                <a:moveTo>
                  <a:pt x="192" y="369"/>
                </a:moveTo>
                <a:lnTo>
                  <a:pt x="207" y="354"/>
                </a:lnTo>
                <a:cubicBezTo>
                  <a:pt x="238" y="381"/>
                  <a:pt x="275" y="399"/>
                  <a:pt x="322" y="376"/>
                </a:cubicBezTo>
                <a:lnTo>
                  <a:pt x="253" y="307"/>
                </a:lnTo>
                <a:lnTo>
                  <a:pt x="235" y="326"/>
                </a:lnTo>
                <a:lnTo>
                  <a:pt x="206" y="297"/>
                </a:lnTo>
                <a:lnTo>
                  <a:pt x="257" y="246"/>
                </a:lnTo>
                <a:cubicBezTo>
                  <a:pt x="264" y="249"/>
                  <a:pt x="276" y="249"/>
                  <a:pt x="290" y="239"/>
                </a:cubicBezTo>
                <a:lnTo>
                  <a:pt x="304" y="255"/>
                </a:lnTo>
                <a:lnTo>
                  <a:pt x="279" y="281"/>
                </a:lnTo>
                <a:lnTo>
                  <a:pt x="348" y="351"/>
                </a:lnTo>
                <a:cubicBezTo>
                  <a:pt x="374" y="307"/>
                  <a:pt x="353" y="242"/>
                  <a:pt x="293" y="213"/>
                </a:cubicBezTo>
                <a:cubicBezTo>
                  <a:pt x="352" y="216"/>
                  <a:pt x="428" y="283"/>
                  <a:pt x="374" y="376"/>
                </a:cubicBezTo>
                <a:lnTo>
                  <a:pt x="393" y="396"/>
                </a:lnTo>
                <a:lnTo>
                  <a:pt x="368" y="420"/>
                </a:lnTo>
                <a:lnTo>
                  <a:pt x="349" y="402"/>
                </a:lnTo>
                <a:cubicBezTo>
                  <a:pt x="299" y="429"/>
                  <a:pt x="254" y="425"/>
                  <a:pt x="218" y="397"/>
                </a:cubicBezTo>
                <a:cubicBezTo>
                  <a:pt x="220" y="404"/>
                  <a:pt x="216" y="411"/>
                  <a:pt x="210" y="416"/>
                </a:cubicBezTo>
                <a:cubicBezTo>
                  <a:pt x="202" y="421"/>
                  <a:pt x="194" y="419"/>
                  <a:pt x="189" y="412"/>
                </a:cubicBezTo>
                <a:cubicBezTo>
                  <a:pt x="181" y="399"/>
                  <a:pt x="194" y="384"/>
                  <a:pt x="207" y="387"/>
                </a:cubicBezTo>
                <a:cubicBezTo>
                  <a:pt x="202" y="382"/>
                  <a:pt x="197" y="376"/>
                  <a:pt x="192" y="369"/>
                </a:cubicBezTo>
                <a:close/>
                <a:moveTo>
                  <a:pt x="534" y="55"/>
                </a:moveTo>
                <a:lnTo>
                  <a:pt x="497" y="55"/>
                </a:lnTo>
                <a:lnTo>
                  <a:pt x="497" y="31"/>
                </a:lnTo>
                <a:cubicBezTo>
                  <a:pt x="497" y="14"/>
                  <a:pt x="483" y="0"/>
                  <a:pt x="466" y="0"/>
                </a:cubicBezTo>
                <a:cubicBezTo>
                  <a:pt x="449" y="0"/>
                  <a:pt x="435" y="14"/>
                  <a:pt x="435" y="31"/>
                </a:cubicBezTo>
                <a:lnTo>
                  <a:pt x="435" y="55"/>
                </a:lnTo>
                <a:lnTo>
                  <a:pt x="330" y="55"/>
                </a:lnTo>
                <a:lnTo>
                  <a:pt x="330" y="31"/>
                </a:lnTo>
                <a:cubicBezTo>
                  <a:pt x="330" y="14"/>
                  <a:pt x="316" y="0"/>
                  <a:pt x="299" y="0"/>
                </a:cubicBezTo>
                <a:cubicBezTo>
                  <a:pt x="281" y="0"/>
                  <a:pt x="267" y="14"/>
                  <a:pt x="267" y="31"/>
                </a:cubicBezTo>
                <a:lnTo>
                  <a:pt x="267" y="55"/>
                </a:lnTo>
                <a:lnTo>
                  <a:pt x="163" y="55"/>
                </a:lnTo>
                <a:lnTo>
                  <a:pt x="163" y="31"/>
                </a:lnTo>
                <a:cubicBezTo>
                  <a:pt x="163" y="14"/>
                  <a:pt x="149" y="0"/>
                  <a:pt x="132" y="0"/>
                </a:cubicBezTo>
                <a:cubicBezTo>
                  <a:pt x="114" y="0"/>
                  <a:pt x="100" y="14"/>
                  <a:pt x="100" y="31"/>
                </a:cubicBezTo>
                <a:lnTo>
                  <a:pt x="100" y="55"/>
                </a:lnTo>
                <a:lnTo>
                  <a:pt x="65" y="55"/>
                </a:lnTo>
                <a:cubicBezTo>
                  <a:pt x="29" y="55"/>
                  <a:pt x="0" y="84"/>
                  <a:pt x="0" y="120"/>
                </a:cubicBezTo>
                <a:lnTo>
                  <a:pt x="0" y="745"/>
                </a:lnTo>
                <a:cubicBezTo>
                  <a:pt x="0" y="781"/>
                  <a:pt x="29" y="810"/>
                  <a:pt x="65" y="810"/>
                </a:cubicBezTo>
                <a:lnTo>
                  <a:pt x="534" y="810"/>
                </a:lnTo>
                <a:cubicBezTo>
                  <a:pt x="570" y="810"/>
                  <a:pt x="599" y="781"/>
                  <a:pt x="599" y="745"/>
                </a:cubicBezTo>
                <a:lnTo>
                  <a:pt x="599" y="120"/>
                </a:lnTo>
                <a:cubicBezTo>
                  <a:pt x="599" y="84"/>
                  <a:pt x="570" y="55"/>
                  <a:pt x="534" y="55"/>
                </a:cubicBezTo>
                <a:close/>
                <a:moveTo>
                  <a:pt x="131" y="511"/>
                </a:moveTo>
                <a:lnTo>
                  <a:pt x="467" y="511"/>
                </a:lnTo>
                <a:lnTo>
                  <a:pt x="467" y="467"/>
                </a:lnTo>
                <a:lnTo>
                  <a:pt x="131" y="467"/>
                </a:lnTo>
                <a:lnTo>
                  <a:pt x="131" y="511"/>
                </a:lnTo>
                <a:close/>
                <a:moveTo>
                  <a:pt x="131" y="595"/>
                </a:moveTo>
                <a:lnTo>
                  <a:pt x="467" y="595"/>
                </a:lnTo>
                <a:lnTo>
                  <a:pt x="467" y="551"/>
                </a:lnTo>
                <a:lnTo>
                  <a:pt x="131" y="551"/>
                </a:lnTo>
                <a:lnTo>
                  <a:pt x="131" y="595"/>
                </a:lnTo>
                <a:close/>
                <a:moveTo>
                  <a:pt x="131" y="683"/>
                </a:moveTo>
                <a:lnTo>
                  <a:pt x="467" y="683"/>
                </a:lnTo>
                <a:lnTo>
                  <a:pt x="467" y="639"/>
                </a:lnTo>
                <a:lnTo>
                  <a:pt x="131" y="639"/>
                </a:lnTo>
                <a:lnTo>
                  <a:pt x="131" y="683"/>
                </a:lnTo>
                <a:close/>
              </a:path>
            </a:pathLst>
          </a:custGeom>
          <a:solidFill>
            <a:srgbClr val="DA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DA0000"/>
              </a:solidFill>
              <a:effectLst/>
              <a:uLnTx/>
              <a:uFillTx/>
              <a:latin typeface="Calibri" panose="020F0502020204030204"/>
              <a:ea typeface="微软雅黑" panose="020B0503020204020204" pitchFamily="34" charset="-122"/>
              <a:cs typeface="+mn-ea"/>
              <a:sym typeface="+mn-lt"/>
            </a:endParaRPr>
          </a:p>
        </p:txBody>
      </p:sp>
      <p:sp>
        <p:nvSpPr>
          <p:cNvPr id="35" name="矩形 34">
            <a:extLst>
              <a:ext uri="{FF2B5EF4-FFF2-40B4-BE49-F238E27FC236}">
                <a16:creationId xmlns="" xmlns:a16="http://schemas.microsoft.com/office/drawing/2014/main" id="{6C918487-287E-4D97-A1BB-32BD13869DC2}"/>
              </a:ext>
            </a:extLst>
          </p:cNvPr>
          <p:cNvSpPr/>
          <p:nvPr/>
        </p:nvSpPr>
        <p:spPr>
          <a:xfrm>
            <a:off x="440885" y="3859396"/>
            <a:ext cx="2837036" cy="954107"/>
          </a:xfrm>
          <a:prstGeom prst="rect">
            <a:avLst/>
          </a:prstGeom>
        </p:spPr>
        <p:txBody>
          <a:bodyPr wrap="square">
            <a:spAutoFit/>
          </a:bodyPr>
          <a:lstStyle/>
          <a:p>
            <a:pPr algn="ctr">
              <a:defRPr/>
            </a:pPr>
            <a:r>
              <a:rPr lang="zh-CN" altLang="en-US" sz="2800" b="1" dirty="0">
                <a:solidFill>
                  <a:srgbClr val="DA0000"/>
                </a:solidFill>
                <a:latin typeface="微软雅黑" panose="020B0503020204020204" pitchFamily="34" charset="-122"/>
                <a:ea typeface="微软雅黑" panose="020B0503020204020204" pitchFamily="34" charset="-122"/>
              </a:rPr>
              <a:t>第一次全国</a:t>
            </a:r>
            <a:endParaRPr lang="en-US" altLang="zh-CN" sz="2800" b="1" dirty="0">
              <a:solidFill>
                <a:srgbClr val="DA0000"/>
              </a:solidFill>
              <a:latin typeface="微软雅黑" panose="020B0503020204020204" pitchFamily="34" charset="-122"/>
              <a:ea typeface="微软雅黑" panose="020B0503020204020204" pitchFamily="34" charset="-122"/>
            </a:endParaRPr>
          </a:p>
          <a:p>
            <a:pPr algn="ctr">
              <a:defRPr/>
            </a:pPr>
            <a:r>
              <a:rPr lang="zh-CN" altLang="en-US" sz="2800" b="1" dirty="0">
                <a:solidFill>
                  <a:srgbClr val="DA0000"/>
                </a:solidFill>
                <a:latin typeface="微软雅黑" panose="020B0503020204020204" pitchFamily="34" charset="-122"/>
                <a:ea typeface="微软雅黑" panose="020B0503020204020204" pitchFamily="34" charset="-122"/>
              </a:rPr>
              <a:t>组织工作会议</a:t>
            </a:r>
          </a:p>
        </p:txBody>
      </p:sp>
      <p:sp>
        <p:nvSpPr>
          <p:cNvPr id="36" name="文本框 35">
            <a:extLst>
              <a:ext uri="{FF2B5EF4-FFF2-40B4-BE49-F238E27FC236}">
                <a16:creationId xmlns="" xmlns:a16="http://schemas.microsoft.com/office/drawing/2014/main" id="{27591768-0798-432E-ADCC-38502D47D028}"/>
              </a:ext>
            </a:extLst>
          </p:cNvPr>
          <p:cNvSpPr txBox="1"/>
          <p:nvPr/>
        </p:nvSpPr>
        <p:spPr>
          <a:xfrm>
            <a:off x="617603" y="4930704"/>
            <a:ext cx="2587693" cy="408623"/>
          </a:xfrm>
          <a:prstGeom prst="roundRect">
            <a:avLst/>
          </a:prstGeom>
          <a:solidFill>
            <a:srgbClr val="DA0000"/>
          </a:solidFill>
        </p:spPr>
        <p:txBody>
          <a:bodyPr wrap="square" anchor="ctr">
            <a:noAutofit/>
          </a:bodyPr>
          <a:lstStyle>
            <a:defPPr>
              <a:defRPr lang="zh-CN"/>
            </a:defPPr>
            <a:lvl1pPr algn="just">
              <a:defRPr sz="2000">
                <a:solidFill>
                  <a:srgbClr val="000000"/>
                </a:soli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八  条  标  准</a:t>
            </a:r>
            <a:endParaRPr kumimoji="0" lang="en-US" altLang="zh-CN"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37" name="Group 1">
            <a:extLst>
              <a:ext uri="{FF2B5EF4-FFF2-40B4-BE49-F238E27FC236}">
                <a16:creationId xmlns="" xmlns:a16="http://schemas.microsoft.com/office/drawing/2014/main" id="{EE39EDD4-1BB9-41EC-B8DB-91168504DB9F}"/>
              </a:ext>
            </a:extLst>
          </p:cNvPr>
          <p:cNvGrpSpPr/>
          <p:nvPr/>
        </p:nvGrpSpPr>
        <p:grpSpPr>
          <a:xfrm>
            <a:off x="3277921" y="1122875"/>
            <a:ext cx="8473194" cy="5429339"/>
            <a:chOff x="623888" y="1690580"/>
            <a:chExt cx="5261535" cy="4181225"/>
          </a:xfrm>
        </p:grpSpPr>
        <p:sp>
          <p:nvSpPr>
            <p:cNvPr id="38" name="Rectangle: Rounded Corners 2">
              <a:extLst>
                <a:ext uri="{FF2B5EF4-FFF2-40B4-BE49-F238E27FC236}">
                  <a16:creationId xmlns="" xmlns:a16="http://schemas.microsoft.com/office/drawing/2014/main" id="{16541471-419C-43FE-8B13-9C1822F11D78}"/>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sp>
          <p:nvSpPr>
            <p:cNvPr id="39" name="Rectangle: Rounded Corners 3">
              <a:extLst>
                <a:ext uri="{FF2B5EF4-FFF2-40B4-BE49-F238E27FC236}">
                  <a16:creationId xmlns="" xmlns:a16="http://schemas.microsoft.com/office/drawing/2014/main" id="{2F8806DD-A7BA-4C1D-89BA-52419C512920}"/>
                </a:ext>
              </a:extLst>
            </p:cNvPr>
            <p:cNvSpPr/>
            <p:nvPr/>
          </p:nvSpPr>
          <p:spPr>
            <a:xfrm>
              <a:off x="623888" y="1690580"/>
              <a:ext cx="5202754" cy="4009287"/>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grpSp>
      <p:sp>
        <p:nvSpPr>
          <p:cNvPr id="40" name="矩形: 圆角 9">
            <a:extLst>
              <a:ext uri="{FF2B5EF4-FFF2-40B4-BE49-F238E27FC236}">
                <a16:creationId xmlns="" xmlns:a16="http://schemas.microsoft.com/office/drawing/2014/main" id="{CF59CA00-BE2C-4824-BC9F-AECF7DE93983}"/>
              </a:ext>
            </a:extLst>
          </p:cNvPr>
          <p:cNvSpPr/>
          <p:nvPr/>
        </p:nvSpPr>
        <p:spPr bwMode="auto">
          <a:xfrm>
            <a:off x="3660843" y="1396114"/>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1</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1" name="矩形: 圆角 15">
            <a:extLst>
              <a:ext uri="{FF2B5EF4-FFF2-40B4-BE49-F238E27FC236}">
                <a16:creationId xmlns="" xmlns:a16="http://schemas.microsoft.com/office/drawing/2014/main" id="{357ADED5-A77E-4CA0-B6DB-E91051A41A1F}"/>
              </a:ext>
            </a:extLst>
          </p:cNvPr>
          <p:cNvSpPr/>
          <p:nvPr/>
        </p:nvSpPr>
        <p:spPr bwMode="auto">
          <a:xfrm>
            <a:off x="3660843" y="2027333"/>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2</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2" name="矩形: 圆角 16">
            <a:extLst>
              <a:ext uri="{FF2B5EF4-FFF2-40B4-BE49-F238E27FC236}">
                <a16:creationId xmlns="" xmlns:a16="http://schemas.microsoft.com/office/drawing/2014/main" id="{9D2638EE-F959-4F0B-9C6B-02DEFB1FD898}"/>
              </a:ext>
            </a:extLst>
          </p:cNvPr>
          <p:cNvSpPr/>
          <p:nvPr/>
        </p:nvSpPr>
        <p:spPr bwMode="auto">
          <a:xfrm>
            <a:off x="3660843" y="2658552"/>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3</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3" name="矩形: 圆角 17">
            <a:extLst>
              <a:ext uri="{FF2B5EF4-FFF2-40B4-BE49-F238E27FC236}">
                <a16:creationId xmlns="" xmlns:a16="http://schemas.microsoft.com/office/drawing/2014/main" id="{FE13140A-7D49-4C5C-B36E-BA9D54E8C20E}"/>
              </a:ext>
            </a:extLst>
          </p:cNvPr>
          <p:cNvSpPr/>
          <p:nvPr/>
        </p:nvSpPr>
        <p:spPr bwMode="auto">
          <a:xfrm>
            <a:off x="3660843" y="3289771"/>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4</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4" name="矩形: 圆角 18">
            <a:extLst>
              <a:ext uri="{FF2B5EF4-FFF2-40B4-BE49-F238E27FC236}">
                <a16:creationId xmlns="" xmlns:a16="http://schemas.microsoft.com/office/drawing/2014/main" id="{3123313A-CBC7-4A83-A89D-4689BDCAC490}"/>
              </a:ext>
            </a:extLst>
          </p:cNvPr>
          <p:cNvSpPr/>
          <p:nvPr/>
        </p:nvSpPr>
        <p:spPr bwMode="auto">
          <a:xfrm>
            <a:off x="3660843" y="3920990"/>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5</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5" name="矩形: 圆角 18">
            <a:extLst>
              <a:ext uri="{FF2B5EF4-FFF2-40B4-BE49-F238E27FC236}">
                <a16:creationId xmlns="" xmlns:a16="http://schemas.microsoft.com/office/drawing/2014/main" id="{708686AA-3590-4AC7-A637-2371BA578E02}"/>
              </a:ext>
            </a:extLst>
          </p:cNvPr>
          <p:cNvSpPr/>
          <p:nvPr/>
        </p:nvSpPr>
        <p:spPr bwMode="auto">
          <a:xfrm>
            <a:off x="3660843" y="4552209"/>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6</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6" name="矩形: 圆角 18">
            <a:extLst>
              <a:ext uri="{FF2B5EF4-FFF2-40B4-BE49-F238E27FC236}">
                <a16:creationId xmlns="" xmlns:a16="http://schemas.microsoft.com/office/drawing/2014/main" id="{544927B8-3F03-48D4-8020-4ACCE4F3146E}"/>
              </a:ext>
            </a:extLst>
          </p:cNvPr>
          <p:cNvSpPr/>
          <p:nvPr/>
        </p:nvSpPr>
        <p:spPr bwMode="auto">
          <a:xfrm>
            <a:off x="3660843" y="5183428"/>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7</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7" name="矩形: 圆角 18">
            <a:extLst>
              <a:ext uri="{FF2B5EF4-FFF2-40B4-BE49-F238E27FC236}">
                <a16:creationId xmlns="" xmlns:a16="http://schemas.microsoft.com/office/drawing/2014/main" id="{F478C0FC-9B75-421D-8D01-BCBB4682C2B4}"/>
              </a:ext>
            </a:extLst>
          </p:cNvPr>
          <p:cNvSpPr/>
          <p:nvPr/>
        </p:nvSpPr>
        <p:spPr bwMode="auto">
          <a:xfrm>
            <a:off x="3660843" y="5814645"/>
            <a:ext cx="395090" cy="335480"/>
          </a:xfrm>
          <a:prstGeom prst="ellipse">
            <a:avLst/>
          </a:prstGeom>
          <a:solidFill>
            <a:srgbClr val="DA0000"/>
          </a:solidFill>
          <a:ln w="12700" cap="flat">
            <a:noFill/>
            <a:prstDash val="solid"/>
            <a:miter lim="800000"/>
          </a:ln>
          <a:effectLst/>
        </p:spPr>
        <p:txBody>
          <a:bodyPr rot="0" spcFirstLastPara="0" vertOverflow="overflow" horzOverflow="overflow" vert="horz" wrap="square" lIns="0" tIns="0" rIns="0" bIns="0" numCol="1" spcCol="0" rtlCol="0" fromWordArt="0" anchor="ctr" anchorCtr="0" forceAA="0" compatLnSpc="1">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rPr>
              <a:t>8</a:t>
            </a:r>
            <a:endParaRPr kumimoji="0" lang="zh-CN" altLang="en-US" sz="1600" b="0" i="0" u="none" strike="noStrike" kern="0" cap="none" spc="0" normalizeH="0" baseline="0" noProof="0" dirty="0">
              <a:ln>
                <a:noFill/>
              </a:ln>
              <a:solidFill>
                <a:srgbClr val="FFFFFF"/>
              </a:solidFill>
              <a:effectLst/>
              <a:uLnTx/>
              <a:uFillTx/>
              <a:latin typeface="Impact" panose="020B0806030902050204" pitchFamily="34" charset="0"/>
              <a:ea typeface="微软雅黑" panose="020B0503020204020204" pitchFamily="34" charset="-122"/>
              <a:cs typeface="+mn-ea"/>
            </a:endParaRPr>
          </a:p>
        </p:txBody>
      </p:sp>
      <p:sp>
        <p:nvSpPr>
          <p:cNvPr id="48" name="矩形 47">
            <a:extLst>
              <a:ext uri="{FF2B5EF4-FFF2-40B4-BE49-F238E27FC236}">
                <a16:creationId xmlns="" xmlns:a16="http://schemas.microsoft.com/office/drawing/2014/main" id="{97D2BF87-C285-4E79-94EA-B65DA0878588}"/>
              </a:ext>
            </a:extLst>
          </p:cNvPr>
          <p:cNvSpPr/>
          <p:nvPr/>
        </p:nvSpPr>
        <p:spPr>
          <a:xfrm>
            <a:off x="4040650" y="1424131"/>
            <a:ext cx="7123536" cy="328936"/>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一切党员必须了解中国共产党是中国工人阶级的党，是工人阶级的先进的有组织的部队；</a:t>
            </a:r>
          </a:p>
        </p:txBody>
      </p:sp>
      <p:sp>
        <p:nvSpPr>
          <p:cNvPr id="49" name="矩形 48">
            <a:extLst>
              <a:ext uri="{FF2B5EF4-FFF2-40B4-BE49-F238E27FC236}">
                <a16:creationId xmlns="" xmlns:a16="http://schemas.microsoft.com/office/drawing/2014/main" id="{7C108E94-865C-4894-8DF4-01684A780C72}"/>
              </a:ext>
            </a:extLst>
          </p:cNvPr>
          <p:cNvSpPr/>
          <p:nvPr/>
        </p:nvSpPr>
        <p:spPr>
          <a:xfrm>
            <a:off x="4026773" y="2023035"/>
            <a:ext cx="7398103" cy="587469"/>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一切共产党员必须有为彻底实现党的最终目标，为在中国实现共产主义制度而坚决斗争的决心；</a:t>
            </a:r>
            <a:endParaRPr lang="en-US" altLang="zh-CN" sz="1400" dirty="0">
              <a:solidFill>
                <a:prstClr val="black"/>
              </a:solidFill>
              <a:latin typeface="微软雅黑" panose="020B0503020204020204" pitchFamily="34" charset="-122"/>
              <a:ea typeface="微软雅黑" panose="020B0503020204020204" pitchFamily="34" charset="-122"/>
            </a:endParaRPr>
          </a:p>
        </p:txBody>
      </p:sp>
      <p:sp>
        <p:nvSpPr>
          <p:cNvPr id="50" name="矩形 49">
            <a:extLst>
              <a:ext uri="{FF2B5EF4-FFF2-40B4-BE49-F238E27FC236}">
                <a16:creationId xmlns="" xmlns:a16="http://schemas.microsoft.com/office/drawing/2014/main" id="{D586DCB1-A2DF-4EA3-99C1-EA2FF8F95B2F}"/>
              </a:ext>
            </a:extLst>
          </p:cNvPr>
          <p:cNvSpPr/>
          <p:nvPr/>
        </p:nvSpPr>
        <p:spPr>
          <a:xfrm>
            <a:off x="4040649" y="2659461"/>
            <a:ext cx="7398103" cy="591124"/>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一切共产党员必须下定决心，终身英勇地坚持革命斗争，在任何情况下，不退缩，不叛党，不投降敌人；</a:t>
            </a:r>
            <a:endParaRPr lang="zh-CN" altLang="en-US" sz="1400" dirty="0">
              <a:solidFill>
                <a:prstClr val="black"/>
              </a:solidFill>
              <a:latin typeface="Calibri" panose="020F0502020204030204"/>
              <a:ea typeface="宋体" panose="02010600030101010101" pitchFamily="2" charset="-122"/>
            </a:endParaRPr>
          </a:p>
        </p:txBody>
      </p:sp>
      <p:sp>
        <p:nvSpPr>
          <p:cNvPr id="51" name="矩形 50">
            <a:extLst>
              <a:ext uri="{FF2B5EF4-FFF2-40B4-BE49-F238E27FC236}">
                <a16:creationId xmlns="" xmlns:a16="http://schemas.microsoft.com/office/drawing/2014/main" id="{F3AA5EB3-0051-45BD-8F39-0477EEBB8FED}"/>
              </a:ext>
            </a:extLst>
          </p:cNvPr>
          <p:cNvSpPr/>
          <p:nvPr/>
        </p:nvSpPr>
        <p:spPr>
          <a:xfrm>
            <a:off x="4055933" y="3256375"/>
            <a:ext cx="7474183" cy="587469"/>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一切共产党员的斗争和工作，必须在党的统一领导下进行，必须执行党的政策和决议，严格遵守党的纪律，积极参加党所领导的革命运动和建设工作，并在人民群众中起模范作用；</a:t>
            </a:r>
            <a:endParaRPr lang="en-US" altLang="zh-CN" sz="1400" dirty="0">
              <a:solidFill>
                <a:prstClr val="black"/>
              </a:solidFill>
              <a:latin typeface="微软雅黑" panose="020B0503020204020204" pitchFamily="34" charset="-122"/>
              <a:ea typeface="微软雅黑" panose="020B0503020204020204" pitchFamily="34" charset="-122"/>
            </a:endParaRPr>
          </a:p>
        </p:txBody>
      </p:sp>
      <p:sp>
        <p:nvSpPr>
          <p:cNvPr id="52" name="矩形 51">
            <a:extLst>
              <a:ext uri="{FF2B5EF4-FFF2-40B4-BE49-F238E27FC236}">
                <a16:creationId xmlns="" xmlns:a16="http://schemas.microsoft.com/office/drawing/2014/main" id="{7649CB9E-E1EC-4020-8F40-019D4C084813}"/>
              </a:ext>
            </a:extLst>
          </p:cNvPr>
          <p:cNvSpPr/>
          <p:nvPr/>
        </p:nvSpPr>
        <p:spPr>
          <a:xfrm>
            <a:off x="4081181" y="3895037"/>
            <a:ext cx="7357571" cy="587469"/>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一切党员必须把人民群众的公共利益，即党的利益，摆在自己私人的利益之上，党员的私人利益必须服从人民的即党的公共利益；</a:t>
            </a:r>
            <a:endParaRPr lang="en-US" altLang="zh-CN" sz="1400" dirty="0">
              <a:solidFill>
                <a:prstClr val="black"/>
              </a:solidFill>
              <a:latin typeface="微软雅黑" panose="020B0503020204020204" pitchFamily="34" charset="-122"/>
              <a:ea typeface="微软雅黑" panose="020B0503020204020204" pitchFamily="34" charset="-122"/>
            </a:endParaRPr>
          </a:p>
        </p:txBody>
      </p:sp>
      <p:sp>
        <p:nvSpPr>
          <p:cNvPr id="53" name="矩形 52">
            <a:extLst>
              <a:ext uri="{FF2B5EF4-FFF2-40B4-BE49-F238E27FC236}">
                <a16:creationId xmlns="" xmlns:a16="http://schemas.microsoft.com/office/drawing/2014/main" id="{061D8DD3-BC4C-4271-8B01-BA797C57A913}"/>
              </a:ext>
            </a:extLst>
          </p:cNvPr>
          <p:cNvSpPr/>
          <p:nvPr/>
        </p:nvSpPr>
        <p:spPr>
          <a:xfrm>
            <a:off x="4081178" y="4506310"/>
            <a:ext cx="7357571" cy="591124"/>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每个共产党员，应该经常地用批评和自我批评的方法，检讨自己工作中的错误和缺点，并及时加以纠正；</a:t>
            </a:r>
            <a:endParaRPr lang="zh-CN" altLang="en-US" sz="1400" dirty="0">
              <a:solidFill>
                <a:prstClr val="black"/>
              </a:solidFill>
              <a:latin typeface="Calibri" panose="020F0502020204030204"/>
              <a:ea typeface="宋体" panose="02010600030101010101" pitchFamily="2" charset="-122"/>
            </a:endParaRPr>
          </a:p>
        </p:txBody>
      </p:sp>
      <p:sp>
        <p:nvSpPr>
          <p:cNvPr id="54" name="矩形 53">
            <a:extLst>
              <a:ext uri="{FF2B5EF4-FFF2-40B4-BE49-F238E27FC236}">
                <a16:creationId xmlns="" xmlns:a16="http://schemas.microsoft.com/office/drawing/2014/main" id="{EBAABCCE-A6DD-4B29-82BE-C50E5C739DCF}"/>
              </a:ext>
            </a:extLst>
          </p:cNvPr>
          <p:cNvSpPr/>
          <p:nvPr/>
        </p:nvSpPr>
        <p:spPr>
          <a:xfrm>
            <a:off x="4091697" y="5144695"/>
            <a:ext cx="7333179" cy="587469"/>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一切共产党员必须全心全意为人民服务，虚心听取人民群众的要求和意见，及时向党反映，并把党的政策向人民群众作宣传解释，使党与人民群众保持密切联系，领导群众前进；</a:t>
            </a:r>
            <a:endParaRPr lang="en-US" altLang="zh-CN" sz="1400" dirty="0">
              <a:solidFill>
                <a:prstClr val="black"/>
              </a:solidFill>
              <a:latin typeface="微软雅黑" panose="020B0503020204020204" pitchFamily="34" charset="-122"/>
              <a:ea typeface="微软雅黑" panose="020B0503020204020204" pitchFamily="34" charset="-122"/>
            </a:endParaRPr>
          </a:p>
        </p:txBody>
      </p:sp>
      <p:sp>
        <p:nvSpPr>
          <p:cNvPr id="55" name="矩形 54">
            <a:extLst>
              <a:ext uri="{FF2B5EF4-FFF2-40B4-BE49-F238E27FC236}">
                <a16:creationId xmlns="" xmlns:a16="http://schemas.microsoft.com/office/drawing/2014/main" id="{E1C31920-6939-4231-B6CC-A20450598D0F}"/>
              </a:ext>
            </a:extLst>
          </p:cNvPr>
          <p:cNvSpPr/>
          <p:nvPr/>
        </p:nvSpPr>
        <p:spPr>
          <a:xfrm>
            <a:off x="4081179" y="5862870"/>
            <a:ext cx="7347055" cy="332592"/>
          </a:xfrm>
          <a:prstGeom prst="rect">
            <a:avLst/>
          </a:prstGeom>
        </p:spPr>
        <p:txBody>
          <a:bodyPr wrap="square">
            <a:spAutoFit/>
          </a:bodyPr>
          <a:lstStyle/>
          <a:p>
            <a:pPr algn="just">
              <a:lnSpc>
                <a:spcPct val="120000"/>
              </a:lnSpc>
              <a:defRPr/>
            </a:pPr>
            <a:r>
              <a:rPr lang="zh-CN" altLang="en-US" sz="1400" dirty="0">
                <a:solidFill>
                  <a:prstClr val="black"/>
                </a:solidFill>
                <a:latin typeface="微软雅黑" panose="020B0503020204020204" pitchFamily="34" charset="-122"/>
                <a:ea typeface="微软雅黑" panose="020B0503020204020204" pitchFamily="34" charset="-122"/>
              </a:rPr>
              <a:t>一切共产党员必须努力学习，使自已懂得更多的马克思列宁主义、毛泽东思想。</a:t>
            </a:r>
            <a:endParaRPr lang="zh-CN" altLang="en-US" sz="1400" dirty="0">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53196148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Effect transition="in" filter="fade">
                                      <p:cBhvr>
                                        <p:cTn id="9" dur="500"/>
                                        <p:tgtEl>
                                          <p:spTgt spid="33"/>
                                        </p:tgtEl>
                                      </p:cBhvr>
                                    </p:animEffect>
                                    <p:anim calcmode="lin" valueType="num">
                                      <p:cBhvr>
                                        <p:cTn id="10" dur="500" fill="hold"/>
                                        <p:tgtEl>
                                          <p:spTgt spid="33"/>
                                        </p:tgtEl>
                                        <p:attrNameLst>
                                          <p:attrName>ppt_x</p:attrName>
                                        </p:attrNameLst>
                                      </p:cBhvr>
                                      <p:tavLst>
                                        <p:tav tm="0">
                                          <p:val>
                                            <p:fltVal val="0.5"/>
                                          </p:val>
                                        </p:tav>
                                        <p:tav tm="100000">
                                          <p:val>
                                            <p:strVal val="#ppt_x"/>
                                          </p:val>
                                        </p:tav>
                                      </p:tavLst>
                                    </p:anim>
                                    <p:anim calcmode="lin" valueType="num">
                                      <p:cBhvr>
                                        <p:cTn id="11" dur="500" fill="hold"/>
                                        <p:tgtEl>
                                          <p:spTgt spid="33"/>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34"/>
                                        </p:tgtEl>
                                        <p:attrNameLst>
                                          <p:attrName>style.visibility</p:attrName>
                                        </p:attrNameLst>
                                      </p:cBhvr>
                                      <p:to>
                                        <p:strVal val="visible"/>
                                      </p:to>
                                    </p:set>
                                    <p:anim calcmode="lin" valueType="num">
                                      <p:cBhvr>
                                        <p:cTn id="14" dur="500" fill="hold"/>
                                        <p:tgtEl>
                                          <p:spTgt spid="34"/>
                                        </p:tgtEl>
                                        <p:attrNameLst>
                                          <p:attrName>ppt_w</p:attrName>
                                        </p:attrNameLst>
                                      </p:cBhvr>
                                      <p:tavLst>
                                        <p:tav tm="0">
                                          <p:val>
                                            <p:fltVal val="0"/>
                                          </p:val>
                                        </p:tav>
                                        <p:tav tm="100000">
                                          <p:val>
                                            <p:strVal val="#ppt_w"/>
                                          </p:val>
                                        </p:tav>
                                      </p:tavLst>
                                    </p:anim>
                                    <p:anim calcmode="lin" valueType="num">
                                      <p:cBhvr>
                                        <p:cTn id="15" dur="500" fill="hold"/>
                                        <p:tgtEl>
                                          <p:spTgt spid="34"/>
                                        </p:tgtEl>
                                        <p:attrNameLst>
                                          <p:attrName>ppt_h</p:attrName>
                                        </p:attrNameLst>
                                      </p:cBhvr>
                                      <p:tavLst>
                                        <p:tav tm="0">
                                          <p:val>
                                            <p:fltVal val="0"/>
                                          </p:val>
                                        </p:tav>
                                        <p:tav tm="100000">
                                          <p:val>
                                            <p:strVal val="#ppt_h"/>
                                          </p:val>
                                        </p:tav>
                                      </p:tavLst>
                                    </p:anim>
                                    <p:animEffect transition="in" filter="fade">
                                      <p:cBhvr>
                                        <p:cTn id="16" dur="500"/>
                                        <p:tgtEl>
                                          <p:spTgt spid="34"/>
                                        </p:tgtEl>
                                      </p:cBhvr>
                                    </p:animEffect>
                                    <p:anim calcmode="lin" valueType="num">
                                      <p:cBhvr>
                                        <p:cTn id="17" dur="500" fill="hold"/>
                                        <p:tgtEl>
                                          <p:spTgt spid="34"/>
                                        </p:tgtEl>
                                        <p:attrNameLst>
                                          <p:attrName>ppt_x</p:attrName>
                                        </p:attrNameLst>
                                      </p:cBhvr>
                                      <p:tavLst>
                                        <p:tav tm="0">
                                          <p:val>
                                            <p:fltVal val="0.5"/>
                                          </p:val>
                                        </p:tav>
                                        <p:tav tm="100000">
                                          <p:val>
                                            <p:strVal val="#ppt_x"/>
                                          </p:val>
                                        </p:tav>
                                      </p:tavLst>
                                    </p:anim>
                                    <p:anim calcmode="lin" valueType="num">
                                      <p:cBhvr>
                                        <p:cTn id="18" dur="500" fill="hold"/>
                                        <p:tgtEl>
                                          <p:spTgt spid="34"/>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35"/>
                                        </p:tgtEl>
                                        <p:attrNameLst>
                                          <p:attrName>style.visibility</p:attrName>
                                        </p:attrNameLst>
                                      </p:cBhvr>
                                      <p:to>
                                        <p:strVal val="visible"/>
                                      </p:to>
                                    </p:set>
                                    <p:anim calcmode="lin" valueType="num">
                                      <p:cBhvr>
                                        <p:cTn id="21" dur="500" fill="hold"/>
                                        <p:tgtEl>
                                          <p:spTgt spid="35"/>
                                        </p:tgtEl>
                                        <p:attrNameLst>
                                          <p:attrName>ppt_w</p:attrName>
                                        </p:attrNameLst>
                                      </p:cBhvr>
                                      <p:tavLst>
                                        <p:tav tm="0">
                                          <p:val>
                                            <p:fltVal val="0"/>
                                          </p:val>
                                        </p:tav>
                                        <p:tav tm="100000">
                                          <p:val>
                                            <p:strVal val="#ppt_w"/>
                                          </p:val>
                                        </p:tav>
                                      </p:tavLst>
                                    </p:anim>
                                    <p:anim calcmode="lin" valueType="num">
                                      <p:cBhvr>
                                        <p:cTn id="22" dur="500" fill="hold"/>
                                        <p:tgtEl>
                                          <p:spTgt spid="35"/>
                                        </p:tgtEl>
                                        <p:attrNameLst>
                                          <p:attrName>ppt_h</p:attrName>
                                        </p:attrNameLst>
                                      </p:cBhvr>
                                      <p:tavLst>
                                        <p:tav tm="0">
                                          <p:val>
                                            <p:fltVal val="0"/>
                                          </p:val>
                                        </p:tav>
                                        <p:tav tm="100000">
                                          <p:val>
                                            <p:strVal val="#ppt_h"/>
                                          </p:val>
                                        </p:tav>
                                      </p:tavLst>
                                    </p:anim>
                                    <p:animEffect transition="in" filter="fade">
                                      <p:cBhvr>
                                        <p:cTn id="23" dur="500"/>
                                        <p:tgtEl>
                                          <p:spTgt spid="35"/>
                                        </p:tgtEl>
                                      </p:cBhvr>
                                    </p:animEffect>
                                    <p:anim calcmode="lin" valueType="num">
                                      <p:cBhvr>
                                        <p:cTn id="24" dur="500" fill="hold"/>
                                        <p:tgtEl>
                                          <p:spTgt spid="35"/>
                                        </p:tgtEl>
                                        <p:attrNameLst>
                                          <p:attrName>ppt_x</p:attrName>
                                        </p:attrNameLst>
                                      </p:cBhvr>
                                      <p:tavLst>
                                        <p:tav tm="0">
                                          <p:val>
                                            <p:fltVal val="0.5"/>
                                          </p:val>
                                        </p:tav>
                                        <p:tav tm="100000">
                                          <p:val>
                                            <p:strVal val="#ppt_x"/>
                                          </p:val>
                                        </p:tav>
                                      </p:tavLst>
                                    </p:anim>
                                    <p:anim calcmode="lin" valueType="num">
                                      <p:cBhvr>
                                        <p:cTn id="25" dur="500" fill="hold"/>
                                        <p:tgtEl>
                                          <p:spTgt spid="35"/>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fltVal val="0"/>
                                          </p:val>
                                        </p:tav>
                                        <p:tav tm="100000">
                                          <p:val>
                                            <p:strVal val="#ppt_w"/>
                                          </p:val>
                                        </p:tav>
                                      </p:tavLst>
                                    </p:anim>
                                    <p:anim calcmode="lin" valueType="num">
                                      <p:cBhvr>
                                        <p:cTn id="29" dur="500" fill="hold"/>
                                        <p:tgtEl>
                                          <p:spTgt spid="36"/>
                                        </p:tgtEl>
                                        <p:attrNameLst>
                                          <p:attrName>ppt_h</p:attrName>
                                        </p:attrNameLst>
                                      </p:cBhvr>
                                      <p:tavLst>
                                        <p:tav tm="0">
                                          <p:val>
                                            <p:fltVal val="0"/>
                                          </p:val>
                                        </p:tav>
                                        <p:tav tm="100000">
                                          <p:val>
                                            <p:strVal val="#ppt_h"/>
                                          </p:val>
                                        </p:tav>
                                      </p:tavLst>
                                    </p:anim>
                                    <p:animEffect transition="in" filter="fade">
                                      <p:cBhvr>
                                        <p:cTn id="30" dur="500"/>
                                        <p:tgtEl>
                                          <p:spTgt spid="36"/>
                                        </p:tgtEl>
                                      </p:cBhvr>
                                    </p:animEffect>
                                    <p:anim calcmode="lin" valueType="num">
                                      <p:cBhvr>
                                        <p:cTn id="31" dur="500" fill="hold"/>
                                        <p:tgtEl>
                                          <p:spTgt spid="36"/>
                                        </p:tgtEl>
                                        <p:attrNameLst>
                                          <p:attrName>ppt_x</p:attrName>
                                        </p:attrNameLst>
                                      </p:cBhvr>
                                      <p:tavLst>
                                        <p:tav tm="0">
                                          <p:val>
                                            <p:fltVal val="0.5"/>
                                          </p:val>
                                        </p:tav>
                                        <p:tav tm="100000">
                                          <p:val>
                                            <p:strVal val="#ppt_x"/>
                                          </p:val>
                                        </p:tav>
                                      </p:tavLst>
                                    </p:anim>
                                    <p:anim calcmode="lin" valueType="num">
                                      <p:cBhvr>
                                        <p:cTn id="32" dur="500" fill="hold"/>
                                        <p:tgtEl>
                                          <p:spTgt spid="36"/>
                                        </p:tgtEl>
                                        <p:attrNameLst>
                                          <p:attrName>ppt_y</p:attrName>
                                        </p:attrNameLst>
                                      </p:cBhvr>
                                      <p:tavLst>
                                        <p:tav tm="0">
                                          <p:val>
                                            <p:fltVal val="0.5"/>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1000"/>
                                        <p:tgtEl>
                                          <p:spTgt spid="37"/>
                                        </p:tgtEl>
                                      </p:cBhvr>
                                    </p:animEffect>
                                  </p:childTnLst>
                                </p:cTn>
                              </p:par>
                            </p:childTnLst>
                          </p:cTn>
                        </p:par>
                        <p:par>
                          <p:cTn id="38" fill="hold">
                            <p:stCondLst>
                              <p:cond delay="1000"/>
                            </p:stCondLst>
                            <p:childTnLst>
                              <p:par>
                                <p:cTn id="39" presetID="10" presetClass="entr" presetSubtype="0" fill="hold" grpId="0" nodeType="afterEffect">
                                  <p:stCondLst>
                                    <p:cond delay="0"/>
                                  </p:stCondLst>
                                  <p:childTnLst>
                                    <p:set>
                                      <p:cBhvr>
                                        <p:cTn id="40" dur="1" fill="hold">
                                          <p:stCondLst>
                                            <p:cond delay="0"/>
                                          </p:stCondLst>
                                        </p:cTn>
                                        <p:tgtEl>
                                          <p:spTgt spid="40"/>
                                        </p:tgtEl>
                                        <p:attrNameLst>
                                          <p:attrName>style.visibility</p:attrName>
                                        </p:attrNameLst>
                                      </p:cBhvr>
                                      <p:to>
                                        <p:strVal val="visible"/>
                                      </p:to>
                                    </p:set>
                                    <p:animEffect transition="in" filter="fade">
                                      <p:cBhvr>
                                        <p:cTn id="41" dur="500"/>
                                        <p:tgtEl>
                                          <p:spTgt spid="4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par>
                                <p:cTn id="47" presetID="10" presetClass="entr" presetSubtype="0" fill="hold" grpId="0" nodeType="withEffect">
                                  <p:stCondLst>
                                    <p:cond delay="200"/>
                                  </p:stCondLst>
                                  <p:childTnLst>
                                    <p:set>
                                      <p:cBhvr>
                                        <p:cTn id="48" dur="1" fill="hold">
                                          <p:stCondLst>
                                            <p:cond delay="0"/>
                                          </p:stCondLst>
                                        </p:cTn>
                                        <p:tgtEl>
                                          <p:spTgt spid="41"/>
                                        </p:tgtEl>
                                        <p:attrNameLst>
                                          <p:attrName>style.visibility</p:attrName>
                                        </p:attrNameLst>
                                      </p:cBhvr>
                                      <p:to>
                                        <p:strVal val="visible"/>
                                      </p:to>
                                    </p:set>
                                    <p:animEffect transition="in" filter="fade">
                                      <p:cBhvr>
                                        <p:cTn id="49" dur="500"/>
                                        <p:tgtEl>
                                          <p:spTgt spid="41"/>
                                        </p:tgtEl>
                                      </p:cBhvr>
                                    </p:animEffect>
                                  </p:childTnLst>
                                </p:cTn>
                              </p:par>
                              <p:par>
                                <p:cTn id="50" presetID="10" presetClass="entr" presetSubtype="0" fill="hold" grpId="0" nodeType="withEffect">
                                  <p:stCondLst>
                                    <p:cond delay="20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0" presetClass="entr" presetSubtype="0" fill="hold" grpId="0" nodeType="withEffect">
                                  <p:stCondLst>
                                    <p:cond delay="400"/>
                                  </p:stCondLst>
                                  <p:childTnLst>
                                    <p:set>
                                      <p:cBhvr>
                                        <p:cTn id="54" dur="1" fill="hold">
                                          <p:stCondLst>
                                            <p:cond delay="0"/>
                                          </p:stCondLst>
                                        </p:cTn>
                                        <p:tgtEl>
                                          <p:spTgt spid="42"/>
                                        </p:tgtEl>
                                        <p:attrNameLst>
                                          <p:attrName>style.visibility</p:attrName>
                                        </p:attrNameLst>
                                      </p:cBhvr>
                                      <p:to>
                                        <p:strVal val="visible"/>
                                      </p:to>
                                    </p:set>
                                    <p:animEffect transition="in" filter="fade">
                                      <p:cBhvr>
                                        <p:cTn id="55" dur="500"/>
                                        <p:tgtEl>
                                          <p:spTgt spid="42"/>
                                        </p:tgtEl>
                                      </p:cBhvr>
                                    </p:animEffect>
                                  </p:childTnLst>
                                </p:cTn>
                              </p:par>
                              <p:par>
                                <p:cTn id="56" presetID="10" presetClass="entr" presetSubtype="0" fill="hold" grpId="0" nodeType="withEffect">
                                  <p:stCondLst>
                                    <p:cond delay="400"/>
                                  </p:stCondLst>
                                  <p:childTnLst>
                                    <p:set>
                                      <p:cBhvr>
                                        <p:cTn id="57" dur="1" fill="hold">
                                          <p:stCondLst>
                                            <p:cond delay="0"/>
                                          </p:stCondLst>
                                        </p:cTn>
                                        <p:tgtEl>
                                          <p:spTgt spid="50"/>
                                        </p:tgtEl>
                                        <p:attrNameLst>
                                          <p:attrName>style.visibility</p:attrName>
                                        </p:attrNameLst>
                                      </p:cBhvr>
                                      <p:to>
                                        <p:strVal val="visible"/>
                                      </p:to>
                                    </p:set>
                                    <p:animEffect transition="in" filter="fade">
                                      <p:cBhvr>
                                        <p:cTn id="58" dur="500"/>
                                        <p:tgtEl>
                                          <p:spTgt spid="50"/>
                                        </p:tgtEl>
                                      </p:cBhvr>
                                    </p:animEffect>
                                  </p:childTnLst>
                                </p:cTn>
                              </p:par>
                              <p:par>
                                <p:cTn id="59" presetID="10" presetClass="entr" presetSubtype="0" fill="hold" grpId="0" nodeType="withEffect">
                                  <p:stCondLst>
                                    <p:cond delay="600"/>
                                  </p:stCondLst>
                                  <p:childTnLst>
                                    <p:set>
                                      <p:cBhvr>
                                        <p:cTn id="60" dur="1" fill="hold">
                                          <p:stCondLst>
                                            <p:cond delay="0"/>
                                          </p:stCondLst>
                                        </p:cTn>
                                        <p:tgtEl>
                                          <p:spTgt spid="43"/>
                                        </p:tgtEl>
                                        <p:attrNameLst>
                                          <p:attrName>style.visibility</p:attrName>
                                        </p:attrNameLst>
                                      </p:cBhvr>
                                      <p:to>
                                        <p:strVal val="visible"/>
                                      </p:to>
                                    </p:set>
                                    <p:animEffect transition="in" filter="fade">
                                      <p:cBhvr>
                                        <p:cTn id="61" dur="500"/>
                                        <p:tgtEl>
                                          <p:spTgt spid="43"/>
                                        </p:tgtEl>
                                      </p:cBhvr>
                                    </p:animEffect>
                                  </p:childTnLst>
                                </p:cTn>
                              </p:par>
                              <p:par>
                                <p:cTn id="62" presetID="10" presetClass="entr" presetSubtype="0" fill="hold" grpId="0" nodeType="withEffect">
                                  <p:stCondLst>
                                    <p:cond delay="600"/>
                                  </p:stCondLst>
                                  <p:childTnLst>
                                    <p:set>
                                      <p:cBhvr>
                                        <p:cTn id="63" dur="1" fill="hold">
                                          <p:stCondLst>
                                            <p:cond delay="0"/>
                                          </p:stCondLst>
                                        </p:cTn>
                                        <p:tgtEl>
                                          <p:spTgt spid="51"/>
                                        </p:tgtEl>
                                        <p:attrNameLst>
                                          <p:attrName>style.visibility</p:attrName>
                                        </p:attrNameLst>
                                      </p:cBhvr>
                                      <p:to>
                                        <p:strVal val="visible"/>
                                      </p:to>
                                    </p:set>
                                    <p:animEffect transition="in" filter="fade">
                                      <p:cBhvr>
                                        <p:cTn id="64" dur="500"/>
                                        <p:tgtEl>
                                          <p:spTgt spid="51"/>
                                        </p:tgtEl>
                                      </p:cBhvr>
                                    </p:animEffect>
                                  </p:childTnLst>
                                </p:cTn>
                              </p:par>
                              <p:par>
                                <p:cTn id="65" presetID="10" presetClass="entr" presetSubtype="0" fill="hold" grpId="0" nodeType="withEffect">
                                  <p:stCondLst>
                                    <p:cond delay="800"/>
                                  </p:stCondLst>
                                  <p:childTnLst>
                                    <p:set>
                                      <p:cBhvr>
                                        <p:cTn id="66" dur="1" fill="hold">
                                          <p:stCondLst>
                                            <p:cond delay="0"/>
                                          </p:stCondLst>
                                        </p:cTn>
                                        <p:tgtEl>
                                          <p:spTgt spid="44"/>
                                        </p:tgtEl>
                                        <p:attrNameLst>
                                          <p:attrName>style.visibility</p:attrName>
                                        </p:attrNameLst>
                                      </p:cBhvr>
                                      <p:to>
                                        <p:strVal val="visible"/>
                                      </p:to>
                                    </p:set>
                                    <p:animEffect transition="in" filter="fade">
                                      <p:cBhvr>
                                        <p:cTn id="67" dur="500"/>
                                        <p:tgtEl>
                                          <p:spTgt spid="44"/>
                                        </p:tgtEl>
                                      </p:cBhvr>
                                    </p:animEffect>
                                  </p:childTnLst>
                                </p:cTn>
                              </p:par>
                              <p:par>
                                <p:cTn id="68" presetID="10" presetClass="entr" presetSubtype="0" fill="hold" grpId="0" nodeType="withEffect">
                                  <p:stCondLst>
                                    <p:cond delay="800"/>
                                  </p:stCondLst>
                                  <p:childTnLst>
                                    <p:set>
                                      <p:cBhvr>
                                        <p:cTn id="69" dur="1" fill="hold">
                                          <p:stCondLst>
                                            <p:cond delay="0"/>
                                          </p:stCondLst>
                                        </p:cTn>
                                        <p:tgtEl>
                                          <p:spTgt spid="52"/>
                                        </p:tgtEl>
                                        <p:attrNameLst>
                                          <p:attrName>style.visibility</p:attrName>
                                        </p:attrNameLst>
                                      </p:cBhvr>
                                      <p:to>
                                        <p:strVal val="visible"/>
                                      </p:to>
                                    </p:set>
                                    <p:animEffect transition="in" filter="fade">
                                      <p:cBhvr>
                                        <p:cTn id="70" dur="500"/>
                                        <p:tgtEl>
                                          <p:spTgt spid="52"/>
                                        </p:tgtEl>
                                      </p:cBhvr>
                                    </p:animEffect>
                                  </p:childTnLst>
                                </p:cTn>
                              </p:par>
                              <p:par>
                                <p:cTn id="71" presetID="10" presetClass="entr" presetSubtype="0" fill="hold" grpId="0" nodeType="withEffect">
                                  <p:stCondLst>
                                    <p:cond delay="800"/>
                                  </p:stCondLst>
                                  <p:childTnLst>
                                    <p:set>
                                      <p:cBhvr>
                                        <p:cTn id="72" dur="1" fill="hold">
                                          <p:stCondLst>
                                            <p:cond delay="0"/>
                                          </p:stCondLst>
                                        </p:cTn>
                                        <p:tgtEl>
                                          <p:spTgt spid="45"/>
                                        </p:tgtEl>
                                        <p:attrNameLst>
                                          <p:attrName>style.visibility</p:attrName>
                                        </p:attrNameLst>
                                      </p:cBhvr>
                                      <p:to>
                                        <p:strVal val="visible"/>
                                      </p:to>
                                    </p:set>
                                    <p:animEffect transition="in" filter="fade">
                                      <p:cBhvr>
                                        <p:cTn id="73" dur="500"/>
                                        <p:tgtEl>
                                          <p:spTgt spid="45"/>
                                        </p:tgtEl>
                                      </p:cBhvr>
                                    </p:animEffect>
                                  </p:childTnLst>
                                </p:cTn>
                              </p:par>
                              <p:par>
                                <p:cTn id="74" presetID="10" presetClass="entr" presetSubtype="0" fill="hold" grpId="0" nodeType="withEffect">
                                  <p:stCondLst>
                                    <p:cond delay="80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childTnLst>
                                </p:cTn>
                              </p:par>
                              <p:par>
                                <p:cTn id="77" presetID="10" presetClass="entr" presetSubtype="0" fill="hold" grpId="0" nodeType="withEffect">
                                  <p:stCondLst>
                                    <p:cond delay="800"/>
                                  </p:stCondLst>
                                  <p:childTnLst>
                                    <p:set>
                                      <p:cBhvr>
                                        <p:cTn id="78" dur="1" fill="hold">
                                          <p:stCondLst>
                                            <p:cond delay="0"/>
                                          </p:stCondLst>
                                        </p:cTn>
                                        <p:tgtEl>
                                          <p:spTgt spid="46"/>
                                        </p:tgtEl>
                                        <p:attrNameLst>
                                          <p:attrName>style.visibility</p:attrName>
                                        </p:attrNameLst>
                                      </p:cBhvr>
                                      <p:to>
                                        <p:strVal val="visible"/>
                                      </p:to>
                                    </p:set>
                                    <p:animEffect transition="in" filter="fade">
                                      <p:cBhvr>
                                        <p:cTn id="79" dur="500"/>
                                        <p:tgtEl>
                                          <p:spTgt spid="46"/>
                                        </p:tgtEl>
                                      </p:cBhvr>
                                    </p:animEffect>
                                  </p:childTnLst>
                                </p:cTn>
                              </p:par>
                              <p:par>
                                <p:cTn id="80" presetID="10" presetClass="entr" presetSubtype="0" fill="hold" grpId="0" nodeType="withEffect">
                                  <p:stCondLst>
                                    <p:cond delay="800"/>
                                  </p:stCondLst>
                                  <p:childTnLst>
                                    <p:set>
                                      <p:cBhvr>
                                        <p:cTn id="81" dur="1" fill="hold">
                                          <p:stCondLst>
                                            <p:cond delay="0"/>
                                          </p:stCondLst>
                                        </p:cTn>
                                        <p:tgtEl>
                                          <p:spTgt spid="54"/>
                                        </p:tgtEl>
                                        <p:attrNameLst>
                                          <p:attrName>style.visibility</p:attrName>
                                        </p:attrNameLst>
                                      </p:cBhvr>
                                      <p:to>
                                        <p:strVal val="visible"/>
                                      </p:to>
                                    </p:set>
                                    <p:animEffect transition="in" filter="fade">
                                      <p:cBhvr>
                                        <p:cTn id="82" dur="500"/>
                                        <p:tgtEl>
                                          <p:spTgt spid="54"/>
                                        </p:tgtEl>
                                      </p:cBhvr>
                                    </p:animEffect>
                                  </p:childTnLst>
                                </p:cTn>
                              </p:par>
                              <p:par>
                                <p:cTn id="83" presetID="10" presetClass="entr" presetSubtype="0" fill="hold" grpId="0" nodeType="withEffect">
                                  <p:stCondLst>
                                    <p:cond delay="80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
                                        <p:tgtEl>
                                          <p:spTgt spid="47"/>
                                        </p:tgtEl>
                                      </p:cBhvr>
                                    </p:animEffect>
                                  </p:childTnLst>
                                </p:cTn>
                              </p:par>
                              <p:par>
                                <p:cTn id="86" presetID="10" presetClass="entr" presetSubtype="0" fill="hold" grpId="0" nodeType="withEffect">
                                  <p:stCondLst>
                                    <p:cond delay="900"/>
                                  </p:stCondLst>
                                  <p:childTnLst>
                                    <p:set>
                                      <p:cBhvr>
                                        <p:cTn id="87" dur="1" fill="hold">
                                          <p:stCondLst>
                                            <p:cond delay="0"/>
                                          </p:stCondLst>
                                        </p:cTn>
                                        <p:tgtEl>
                                          <p:spTgt spid="55"/>
                                        </p:tgtEl>
                                        <p:attrNameLst>
                                          <p:attrName>style.visibility</p:attrName>
                                        </p:attrNameLst>
                                      </p:cBhvr>
                                      <p:to>
                                        <p:strVal val="visible"/>
                                      </p:to>
                                    </p:set>
                                    <p:animEffect transition="in" filter="fade">
                                      <p:cBhvr>
                                        <p:cTn id="88"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animBg="1"/>
      <p:bldP spid="35" grpId="0"/>
      <p:bldP spid="36" grpId="0" animBg="1"/>
      <p:bldP spid="40" grpId="0" animBg="1"/>
      <p:bldP spid="41" grpId="0" animBg="1"/>
      <p:bldP spid="42" grpId="0" animBg="1"/>
      <p:bldP spid="43" grpId="0" animBg="1"/>
      <p:bldP spid="44" grpId="0" animBg="1"/>
      <p:bldP spid="45" grpId="0" animBg="1"/>
      <p:bldP spid="46" grpId="0" animBg="1"/>
      <p:bldP spid="47" grpId="0" animBg="1"/>
      <p:bldP spid="48" grpId="0"/>
      <p:bldP spid="49" grpId="0"/>
      <p:bldP spid="50" grpId="0"/>
      <p:bldP spid="51" grpId="0"/>
      <p:bldP spid="52" grpId="0"/>
      <p:bldP spid="53" grpId="0"/>
      <p:bldP spid="54" grpId="0"/>
      <p:bldP spid="5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sp>
        <p:nvSpPr>
          <p:cNvPr id="18" name="矩形 17">
            <a:extLst>
              <a:ext uri="{FF2B5EF4-FFF2-40B4-BE49-F238E27FC236}">
                <a16:creationId xmlns="" xmlns:a16="http://schemas.microsoft.com/office/drawing/2014/main" id="{72473DD9-849F-4160-8B8C-544D24D36763}"/>
              </a:ext>
            </a:extLst>
          </p:cNvPr>
          <p:cNvSpPr/>
          <p:nvPr/>
        </p:nvSpPr>
        <p:spPr>
          <a:xfrm>
            <a:off x="544674" y="3120421"/>
            <a:ext cx="2613444" cy="871392"/>
          </a:xfrm>
          <a:prstGeom prst="rect">
            <a:avLst/>
          </a:prstGeom>
        </p:spPr>
        <p:txBody>
          <a:bodyPr wrap="square">
            <a:spAutoFit/>
          </a:bodyPr>
          <a:lstStyle/>
          <a:p>
            <a:pPr>
              <a:lnSpc>
                <a:spcPct val="150000"/>
              </a:lnSpc>
              <a:spcBef>
                <a:spcPct val="0"/>
              </a:spcBef>
            </a:pPr>
            <a:r>
              <a:rPr lang="en-US" altLang="zh-CN" b="1" dirty="0">
                <a:solidFill>
                  <a:prstClr val="black"/>
                </a:solidFill>
                <a:latin typeface="微软雅黑" panose="020B0503020204020204" pitchFamily="34" charset="-122"/>
                <a:ea typeface="微软雅黑" panose="020B0503020204020204" pitchFamily="34" charset="-122"/>
              </a:rPr>
              <a:t> 1956</a:t>
            </a:r>
            <a:r>
              <a:rPr lang="zh-CN" altLang="zh-CN" b="1" dirty="0">
                <a:solidFill>
                  <a:prstClr val="black"/>
                </a:solidFill>
                <a:latin typeface="微软雅黑" panose="020B0503020204020204" pitchFamily="34" charset="-122"/>
                <a:ea typeface="微软雅黑" panose="020B0503020204020204" pitchFamily="34" charset="-122"/>
              </a:rPr>
              <a:t>年</a:t>
            </a:r>
            <a:r>
              <a:rPr lang="en-US" altLang="zh-CN" b="1" dirty="0">
                <a:solidFill>
                  <a:prstClr val="black"/>
                </a:solidFill>
                <a:latin typeface="微软雅黑" panose="020B0503020204020204" pitchFamily="34" charset="-122"/>
                <a:ea typeface="微软雅黑" panose="020B0503020204020204" pitchFamily="34" charset="-122"/>
              </a:rPr>
              <a:t>9</a:t>
            </a:r>
            <a:r>
              <a:rPr lang="zh-CN" altLang="zh-CN" b="1" dirty="0">
                <a:solidFill>
                  <a:prstClr val="black"/>
                </a:solidFill>
                <a:latin typeface="微软雅黑" panose="020B0503020204020204" pitchFamily="34" charset="-122"/>
                <a:ea typeface="微软雅黑" panose="020B0503020204020204" pitchFamily="34" charset="-122"/>
              </a:rPr>
              <a:t>月，</a:t>
            </a:r>
            <a:r>
              <a:rPr lang="zh-CN" altLang="zh-CN" dirty="0">
                <a:solidFill>
                  <a:prstClr val="black"/>
                </a:solidFill>
                <a:latin typeface="微软雅黑" panose="020B0503020204020204" pitchFamily="34" charset="-122"/>
                <a:ea typeface="微软雅黑" panose="020B0503020204020204" pitchFamily="34" charset="-122"/>
              </a:rPr>
              <a:t>八大党章提出</a:t>
            </a:r>
            <a:endParaRPr lang="en-US" altLang="zh-CN" sz="1600" dirty="0">
              <a:solidFill>
                <a:prstClr val="black"/>
              </a:solidFill>
              <a:latin typeface="微软雅黑" panose="020B0503020204020204" pitchFamily="34" charset="-122"/>
              <a:ea typeface="微软雅黑" panose="020B0503020204020204" pitchFamily="34" charset="-122"/>
            </a:endParaRPr>
          </a:p>
        </p:txBody>
      </p:sp>
      <p:sp>
        <p:nvSpPr>
          <p:cNvPr id="19" name="Freeform 12">
            <a:extLst>
              <a:ext uri="{FF2B5EF4-FFF2-40B4-BE49-F238E27FC236}">
                <a16:creationId xmlns="" xmlns:a16="http://schemas.microsoft.com/office/drawing/2014/main" id="{5EB721B4-56CB-4CDA-B304-83EF8EF64752}"/>
              </a:ext>
            </a:extLst>
          </p:cNvPr>
          <p:cNvSpPr>
            <a:spLocks noEditPoints="1"/>
          </p:cNvSpPr>
          <p:nvPr/>
        </p:nvSpPr>
        <p:spPr bwMode="auto">
          <a:xfrm>
            <a:off x="1539062" y="2207397"/>
            <a:ext cx="650418" cy="881298"/>
          </a:xfrm>
          <a:custGeom>
            <a:avLst/>
            <a:gdLst>
              <a:gd name="T0" fmla="*/ 64 w 599"/>
              <a:gd name="T1" fmla="*/ 739 h 810"/>
              <a:gd name="T2" fmla="*/ 100 w 599"/>
              <a:gd name="T3" fmla="*/ 125 h 810"/>
              <a:gd name="T4" fmla="*/ 132 w 599"/>
              <a:gd name="T5" fmla="*/ 178 h 810"/>
              <a:gd name="T6" fmla="*/ 163 w 599"/>
              <a:gd name="T7" fmla="*/ 125 h 810"/>
              <a:gd name="T8" fmla="*/ 267 w 599"/>
              <a:gd name="T9" fmla="*/ 146 h 810"/>
              <a:gd name="T10" fmla="*/ 330 w 599"/>
              <a:gd name="T11" fmla="*/ 146 h 810"/>
              <a:gd name="T12" fmla="*/ 435 w 599"/>
              <a:gd name="T13" fmla="*/ 125 h 810"/>
              <a:gd name="T14" fmla="*/ 466 w 599"/>
              <a:gd name="T15" fmla="*/ 178 h 810"/>
              <a:gd name="T16" fmla="*/ 497 w 599"/>
              <a:gd name="T17" fmla="*/ 125 h 810"/>
              <a:gd name="T18" fmla="*/ 535 w 599"/>
              <a:gd name="T19" fmla="*/ 739 h 810"/>
              <a:gd name="T20" fmla="*/ 207 w 599"/>
              <a:gd name="T21" fmla="*/ 354 h 810"/>
              <a:gd name="T22" fmla="*/ 253 w 599"/>
              <a:gd name="T23" fmla="*/ 307 h 810"/>
              <a:gd name="T24" fmla="*/ 206 w 599"/>
              <a:gd name="T25" fmla="*/ 297 h 810"/>
              <a:gd name="T26" fmla="*/ 290 w 599"/>
              <a:gd name="T27" fmla="*/ 239 h 810"/>
              <a:gd name="T28" fmla="*/ 279 w 599"/>
              <a:gd name="T29" fmla="*/ 281 h 810"/>
              <a:gd name="T30" fmla="*/ 293 w 599"/>
              <a:gd name="T31" fmla="*/ 213 h 810"/>
              <a:gd name="T32" fmla="*/ 393 w 599"/>
              <a:gd name="T33" fmla="*/ 396 h 810"/>
              <a:gd name="T34" fmla="*/ 349 w 599"/>
              <a:gd name="T35" fmla="*/ 402 h 810"/>
              <a:gd name="T36" fmla="*/ 210 w 599"/>
              <a:gd name="T37" fmla="*/ 416 h 810"/>
              <a:gd name="T38" fmla="*/ 207 w 599"/>
              <a:gd name="T39" fmla="*/ 387 h 810"/>
              <a:gd name="T40" fmla="*/ 534 w 599"/>
              <a:gd name="T41" fmla="*/ 55 h 810"/>
              <a:gd name="T42" fmla="*/ 497 w 599"/>
              <a:gd name="T43" fmla="*/ 31 h 810"/>
              <a:gd name="T44" fmla="*/ 435 w 599"/>
              <a:gd name="T45" fmla="*/ 31 h 810"/>
              <a:gd name="T46" fmla="*/ 330 w 599"/>
              <a:gd name="T47" fmla="*/ 55 h 810"/>
              <a:gd name="T48" fmla="*/ 299 w 599"/>
              <a:gd name="T49" fmla="*/ 0 h 810"/>
              <a:gd name="T50" fmla="*/ 267 w 599"/>
              <a:gd name="T51" fmla="*/ 55 h 810"/>
              <a:gd name="T52" fmla="*/ 163 w 599"/>
              <a:gd name="T53" fmla="*/ 31 h 810"/>
              <a:gd name="T54" fmla="*/ 100 w 599"/>
              <a:gd name="T55" fmla="*/ 31 h 810"/>
              <a:gd name="T56" fmla="*/ 65 w 599"/>
              <a:gd name="T57" fmla="*/ 55 h 810"/>
              <a:gd name="T58" fmla="*/ 0 w 599"/>
              <a:gd name="T59" fmla="*/ 745 h 810"/>
              <a:gd name="T60" fmla="*/ 534 w 599"/>
              <a:gd name="T61" fmla="*/ 810 h 810"/>
              <a:gd name="T62" fmla="*/ 599 w 599"/>
              <a:gd name="T63" fmla="*/ 120 h 810"/>
              <a:gd name="T64" fmla="*/ 131 w 599"/>
              <a:gd name="T65" fmla="*/ 511 h 810"/>
              <a:gd name="T66" fmla="*/ 467 w 599"/>
              <a:gd name="T67" fmla="*/ 467 h 810"/>
              <a:gd name="T68" fmla="*/ 131 w 599"/>
              <a:gd name="T69" fmla="*/ 511 h 810"/>
              <a:gd name="T70" fmla="*/ 467 w 599"/>
              <a:gd name="T71" fmla="*/ 595 h 810"/>
              <a:gd name="T72" fmla="*/ 131 w 599"/>
              <a:gd name="T73" fmla="*/ 551 h 810"/>
              <a:gd name="T74" fmla="*/ 131 w 599"/>
              <a:gd name="T75" fmla="*/ 683 h 810"/>
              <a:gd name="T76" fmla="*/ 467 w 599"/>
              <a:gd name="T77" fmla="*/ 639 h 810"/>
              <a:gd name="T78" fmla="*/ 131 w 599"/>
              <a:gd name="T79" fmla="*/ 683 h 8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599" h="810">
                <a:moveTo>
                  <a:pt x="535" y="739"/>
                </a:moveTo>
                <a:lnTo>
                  <a:pt x="64" y="739"/>
                </a:lnTo>
                <a:lnTo>
                  <a:pt x="64" y="125"/>
                </a:lnTo>
                <a:lnTo>
                  <a:pt x="100" y="125"/>
                </a:lnTo>
                <a:lnTo>
                  <a:pt x="100" y="146"/>
                </a:lnTo>
                <a:cubicBezTo>
                  <a:pt x="100" y="163"/>
                  <a:pt x="114" y="178"/>
                  <a:pt x="132" y="178"/>
                </a:cubicBezTo>
                <a:cubicBezTo>
                  <a:pt x="149" y="178"/>
                  <a:pt x="163" y="163"/>
                  <a:pt x="163" y="146"/>
                </a:cubicBezTo>
                <a:lnTo>
                  <a:pt x="163" y="125"/>
                </a:lnTo>
                <a:lnTo>
                  <a:pt x="267" y="125"/>
                </a:lnTo>
                <a:lnTo>
                  <a:pt x="267" y="146"/>
                </a:lnTo>
                <a:cubicBezTo>
                  <a:pt x="267" y="163"/>
                  <a:pt x="281" y="178"/>
                  <a:pt x="299" y="178"/>
                </a:cubicBezTo>
                <a:cubicBezTo>
                  <a:pt x="316" y="178"/>
                  <a:pt x="330" y="163"/>
                  <a:pt x="330" y="146"/>
                </a:cubicBezTo>
                <a:lnTo>
                  <a:pt x="330" y="125"/>
                </a:lnTo>
                <a:lnTo>
                  <a:pt x="435" y="125"/>
                </a:lnTo>
                <a:lnTo>
                  <a:pt x="435" y="146"/>
                </a:lnTo>
                <a:cubicBezTo>
                  <a:pt x="435" y="163"/>
                  <a:pt x="449" y="178"/>
                  <a:pt x="466" y="178"/>
                </a:cubicBezTo>
                <a:cubicBezTo>
                  <a:pt x="483" y="178"/>
                  <a:pt x="497" y="163"/>
                  <a:pt x="497" y="146"/>
                </a:cubicBezTo>
                <a:lnTo>
                  <a:pt x="497" y="125"/>
                </a:lnTo>
                <a:lnTo>
                  <a:pt x="535" y="125"/>
                </a:lnTo>
                <a:lnTo>
                  <a:pt x="535" y="739"/>
                </a:lnTo>
                <a:close/>
                <a:moveTo>
                  <a:pt x="192" y="369"/>
                </a:moveTo>
                <a:lnTo>
                  <a:pt x="207" y="354"/>
                </a:lnTo>
                <a:cubicBezTo>
                  <a:pt x="238" y="381"/>
                  <a:pt x="275" y="399"/>
                  <a:pt x="322" y="376"/>
                </a:cubicBezTo>
                <a:lnTo>
                  <a:pt x="253" y="307"/>
                </a:lnTo>
                <a:lnTo>
                  <a:pt x="235" y="326"/>
                </a:lnTo>
                <a:lnTo>
                  <a:pt x="206" y="297"/>
                </a:lnTo>
                <a:lnTo>
                  <a:pt x="257" y="246"/>
                </a:lnTo>
                <a:cubicBezTo>
                  <a:pt x="264" y="249"/>
                  <a:pt x="276" y="249"/>
                  <a:pt x="290" y="239"/>
                </a:cubicBezTo>
                <a:lnTo>
                  <a:pt x="304" y="255"/>
                </a:lnTo>
                <a:lnTo>
                  <a:pt x="279" y="281"/>
                </a:lnTo>
                <a:lnTo>
                  <a:pt x="348" y="351"/>
                </a:lnTo>
                <a:cubicBezTo>
                  <a:pt x="374" y="307"/>
                  <a:pt x="353" y="242"/>
                  <a:pt x="293" y="213"/>
                </a:cubicBezTo>
                <a:cubicBezTo>
                  <a:pt x="352" y="216"/>
                  <a:pt x="428" y="283"/>
                  <a:pt x="374" y="376"/>
                </a:cubicBezTo>
                <a:lnTo>
                  <a:pt x="393" y="396"/>
                </a:lnTo>
                <a:lnTo>
                  <a:pt x="368" y="420"/>
                </a:lnTo>
                <a:lnTo>
                  <a:pt x="349" y="402"/>
                </a:lnTo>
                <a:cubicBezTo>
                  <a:pt x="299" y="429"/>
                  <a:pt x="254" y="425"/>
                  <a:pt x="218" y="397"/>
                </a:cubicBezTo>
                <a:cubicBezTo>
                  <a:pt x="220" y="404"/>
                  <a:pt x="216" y="411"/>
                  <a:pt x="210" y="416"/>
                </a:cubicBezTo>
                <a:cubicBezTo>
                  <a:pt x="202" y="421"/>
                  <a:pt x="194" y="419"/>
                  <a:pt x="189" y="412"/>
                </a:cubicBezTo>
                <a:cubicBezTo>
                  <a:pt x="181" y="399"/>
                  <a:pt x="194" y="384"/>
                  <a:pt x="207" y="387"/>
                </a:cubicBezTo>
                <a:cubicBezTo>
                  <a:pt x="202" y="382"/>
                  <a:pt x="197" y="376"/>
                  <a:pt x="192" y="369"/>
                </a:cubicBezTo>
                <a:close/>
                <a:moveTo>
                  <a:pt x="534" y="55"/>
                </a:moveTo>
                <a:lnTo>
                  <a:pt x="497" y="55"/>
                </a:lnTo>
                <a:lnTo>
                  <a:pt x="497" y="31"/>
                </a:lnTo>
                <a:cubicBezTo>
                  <a:pt x="497" y="14"/>
                  <a:pt x="483" y="0"/>
                  <a:pt x="466" y="0"/>
                </a:cubicBezTo>
                <a:cubicBezTo>
                  <a:pt x="449" y="0"/>
                  <a:pt x="435" y="14"/>
                  <a:pt x="435" y="31"/>
                </a:cubicBezTo>
                <a:lnTo>
                  <a:pt x="435" y="55"/>
                </a:lnTo>
                <a:lnTo>
                  <a:pt x="330" y="55"/>
                </a:lnTo>
                <a:lnTo>
                  <a:pt x="330" y="31"/>
                </a:lnTo>
                <a:cubicBezTo>
                  <a:pt x="330" y="14"/>
                  <a:pt x="316" y="0"/>
                  <a:pt x="299" y="0"/>
                </a:cubicBezTo>
                <a:cubicBezTo>
                  <a:pt x="281" y="0"/>
                  <a:pt x="267" y="14"/>
                  <a:pt x="267" y="31"/>
                </a:cubicBezTo>
                <a:lnTo>
                  <a:pt x="267" y="55"/>
                </a:lnTo>
                <a:lnTo>
                  <a:pt x="163" y="55"/>
                </a:lnTo>
                <a:lnTo>
                  <a:pt x="163" y="31"/>
                </a:lnTo>
                <a:cubicBezTo>
                  <a:pt x="163" y="14"/>
                  <a:pt x="149" y="0"/>
                  <a:pt x="132" y="0"/>
                </a:cubicBezTo>
                <a:cubicBezTo>
                  <a:pt x="114" y="0"/>
                  <a:pt x="100" y="14"/>
                  <a:pt x="100" y="31"/>
                </a:cubicBezTo>
                <a:lnTo>
                  <a:pt x="100" y="55"/>
                </a:lnTo>
                <a:lnTo>
                  <a:pt x="65" y="55"/>
                </a:lnTo>
                <a:cubicBezTo>
                  <a:pt x="29" y="55"/>
                  <a:pt x="0" y="84"/>
                  <a:pt x="0" y="120"/>
                </a:cubicBezTo>
                <a:lnTo>
                  <a:pt x="0" y="745"/>
                </a:lnTo>
                <a:cubicBezTo>
                  <a:pt x="0" y="781"/>
                  <a:pt x="29" y="810"/>
                  <a:pt x="65" y="810"/>
                </a:cubicBezTo>
                <a:lnTo>
                  <a:pt x="534" y="810"/>
                </a:lnTo>
                <a:cubicBezTo>
                  <a:pt x="570" y="810"/>
                  <a:pt x="599" y="781"/>
                  <a:pt x="599" y="745"/>
                </a:cubicBezTo>
                <a:lnTo>
                  <a:pt x="599" y="120"/>
                </a:lnTo>
                <a:cubicBezTo>
                  <a:pt x="599" y="84"/>
                  <a:pt x="570" y="55"/>
                  <a:pt x="534" y="55"/>
                </a:cubicBezTo>
                <a:close/>
                <a:moveTo>
                  <a:pt x="131" y="511"/>
                </a:moveTo>
                <a:lnTo>
                  <a:pt x="467" y="511"/>
                </a:lnTo>
                <a:lnTo>
                  <a:pt x="467" y="467"/>
                </a:lnTo>
                <a:lnTo>
                  <a:pt x="131" y="467"/>
                </a:lnTo>
                <a:lnTo>
                  <a:pt x="131" y="511"/>
                </a:lnTo>
                <a:close/>
                <a:moveTo>
                  <a:pt x="131" y="595"/>
                </a:moveTo>
                <a:lnTo>
                  <a:pt x="467" y="595"/>
                </a:lnTo>
                <a:lnTo>
                  <a:pt x="467" y="551"/>
                </a:lnTo>
                <a:lnTo>
                  <a:pt x="131" y="551"/>
                </a:lnTo>
                <a:lnTo>
                  <a:pt x="131" y="595"/>
                </a:lnTo>
                <a:close/>
                <a:moveTo>
                  <a:pt x="131" y="683"/>
                </a:moveTo>
                <a:lnTo>
                  <a:pt x="467" y="683"/>
                </a:lnTo>
                <a:lnTo>
                  <a:pt x="467" y="639"/>
                </a:lnTo>
                <a:lnTo>
                  <a:pt x="131" y="639"/>
                </a:lnTo>
                <a:lnTo>
                  <a:pt x="131" y="683"/>
                </a:lnTo>
                <a:close/>
              </a:path>
            </a:pathLst>
          </a:custGeom>
          <a:solidFill>
            <a:srgbClr val="DA0000"/>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DA0000"/>
              </a:solidFill>
              <a:effectLst/>
              <a:uLnTx/>
              <a:uFillTx/>
              <a:latin typeface="Calibri" panose="020F0502020204030204"/>
              <a:ea typeface="微软雅黑" panose="020B0503020204020204" pitchFamily="34" charset="-122"/>
              <a:cs typeface="+mn-ea"/>
              <a:sym typeface="+mn-lt"/>
            </a:endParaRPr>
          </a:p>
        </p:txBody>
      </p:sp>
      <p:sp>
        <p:nvSpPr>
          <p:cNvPr id="20" name="矩形 19">
            <a:extLst>
              <a:ext uri="{FF2B5EF4-FFF2-40B4-BE49-F238E27FC236}">
                <a16:creationId xmlns="" xmlns:a16="http://schemas.microsoft.com/office/drawing/2014/main" id="{A5184132-87C7-4392-8004-9DAC8BB12DC0}"/>
              </a:ext>
            </a:extLst>
          </p:cNvPr>
          <p:cNvSpPr/>
          <p:nvPr/>
        </p:nvSpPr>
        <p:spPr>
          <a:xfrm>
            <a:off x="850605" y="3859396"/>
            <a:ext cx="1967023" cy="707886"/>
          </a:xfrm>
          <a:prstGeom prst="rect">
            <a:avLst/>
          </a:prstGeom>
        </p:spPr>
        <p:txBody>
          <a:bodyPr wrap="square">
            <a:spAutoFit/>
          </a:bodyPr>
          <a:lstStyle/>
          <a:p>
            <a:pPr algn="ctr">
              <a:defRPr/>
            </a:pPr>
            <a:r>
              <a:rPr lang="zh-CN" altLang="en-US" sz="4000" b="1" dirty="0">
                <a:solidFill>
                  <a:srgbClr val="DA0000"/>
                </a:solidFill>
                <a:latin typeface="微软雅黑" panose="020B0503020204020204" pitchFamily="34" charset="-122"/>
                <a:ea typeface="微软雅黑" panose="020B0503020204020204" pitchFamily="34" charset="-122"/>
              </a:rPr>
              <a:t>八 大</a:t>
            </a:r>
          </a:p>
        </p:txBody>
      </p:sp>
      <p:sp>
        <p:nvSpPr>
          <p:cNvPr id="21" name="文本框 20">
            <a:extLst>
              <a:ext uri="{FF2B5EF4-FFF2-40B4-BE49-F238E27FC236}">
                <a16:creationId xmlns="" xmlns:a16="http://schemas.microsoft.com/office/drawing/2014/main" id="{E2A4973C-86D1-4C91-87A9-38144E08A145}"/>
              </a:ext>
            </a:extLst>
          </p:cNvPr>
          <p:cNvSpPr txBox="1"/>
          <p:nvPr/>
        </p:nvSpPr>
        <p:spPr>
          <a:xfrm>
            <a:off x="570425" y="4651917"/>
            <a:ext cx="2587693" cy="408623"/>
          </a:xfrm>
          <a:prstGeom prst="roundRect">
            <a:avLst/>
          </a:prstGeom>
          <a:solidFill>
            <a:srgbClr val="DA0000"/>
          </a:solidFill>
        </p:spPr>
        <p:txBody>
          <a:bodyPr wrap="square" anchor="ctr">
            <a:noAutofit/>
          </a:bodyPr>
          <a:lstStyle>
            <a:defPPr>
              <a:defRPr lang="zh-CN"/>
            </a:defPPr>
            <a:lvl1pPr algn="just">
              <a:defRPr sz="2000">
                <a:solidFill>
                  <a:srgbClr val="000000"/>
                </a:solidFill>
                <a:latin typeface="+mj-ea"/>
                <a:ea typeface="+mj-ea"/>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rPr>
              <a:t>十项义务</a:t>
            </a:r>
            <a:endParaRPr kumimoji="0" lang="en-US" altLang="zh-CN" sz="2000" b="1" i="0" u="none" strike="noStrike" kern="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endParaRPr>
          </a:p>
        </p:txBody>
      </p:sp>
      <p:grpSp>
        <p:nvGrpSpPr>
          <p:cNvPr id="22" name="组合 21">
            <a:extLst>
              <a:ext uri="{FF2B5EF4-FFF2-40B4-BE49-F238E27FC236}">
                <a16:creationId xmlns="" xmlns:a16="http://schemas.microsoft.com/office/drawing/2014/main" id="{BD738603-6057-40BA-A49B-3D9BADF0C7B2}"/>
              </a:ext>
            </a:extLst>
          </p:cNvPr>
          <p:cNvGrpSpPr/>
          <p:nvPr/>
        </p:nvGrpSpPr>
        <p:grpSpPr>
          <a:xfrm>
            <a:off x="3737442" y="1427663"/>
            <a:ext cx="7536983" cy="1063381"/>
            <a:chOff x="3632199" y="1498599"/>
            <a:chExt cx="7881025" cy="1063381"/>
          </a:xfrm>
        </p:grpSpPr>
        <p:sp>
          <p:nvSpPr>
            <p:cNvPr id="23" name="圆角矩形 22">
              <a:extLst>
                <a:ext uri="{FF2B5EF4-FFF2-40B4-BE49-F238E27FC236}">
                  <a16:creationId xmlns="" xmlns:a16="http://schemas.microsoft.com/office/drawing/2014/main" id="{E02EC856-65D3-4B00-959C-D54C536ABCE9}"/>
                </a:ext>
              </a:extLst>
            </p:cNvPr>
            <p:cNvSpPr/>
            <p:nvPr/>
          </p:nvSpPr>
          <p:spPr>
            <a:xfrm>
              <a:off x="3632199" y="1498599"/>
              <a:ext cx="7881025" cy="1063381"/>
            </a:xfrm>
            <a:prstGeom prst="round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Calibri" panose="020F0502020204030204"/>
                <a:ea typeface="宋体" panose="02010600030101010101" pitchFamily="2" charset="-122"/>
                <a:cs typeface="+mn-cs"/>
              </a:endParaRPr>
            </a:p>
          </p:txBody>
        </p:sp>
        <p:sp>
          <p:nvSpPr>
            <p:cNvPr id="24" name="矩形 23">
              <a:extLst>
                <a:ext uri="{FF2B5EF4-FFF2-40B4-BE49-F238E27FC236}">
                  <a16:creationId xmlns="" xmlns:a16="http://schemas.microsoft.com/office/drawing/2014/main" id="{BC32A8AA-5EA8-49E8-A6C0-4878347FB55B}"/>
                </a:ext>
              </a:extLst>
            </p:cNvPr>
            <p:cNvSpPr/>
            <p:nvPr/>
          </p:nvSpPr>
          <p:spPr>
            <a:xfrm>
              <a:off x="4096993" y="1591218"/>
              <a:ext cx="6891682" cy="830997"/>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24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rPr>
                <a:t>党员必须遵守的十项义务，使党员标准更加科学和完整。</a:t>
              </a:r>
              <a:endParaRPr kumimoji="0" lang="zh-CN" altLang="en-US" sz="2400" b="1" i="0" u="none" strike="noStrike" kern="0" cap="none" spc="0" normalizeH="0" baseline="0" noProof="0" dirty="0" smtClean="0">
                <a:ln>
                  <a:noFill/>
                </a:ln>
                <a:solidFill>
                  <a:srgbClr val="FF0000"/>
                </a:solidFill>
                <a:effectLst/>
                <a:uLnTx/>
                <a:uFillTx/>
                <a:latin typeface="微软雅黑" panose="020B0503020204020204" pitchFamily="34" charset="-122"/>
                <a:ea typeface="微软雅黑" panose="020B0503020204020204" pitchFamily="34" charset="-122"/>
              </a:endParaRPr>
            </a:p>
          </p:txBody>
        </p:sp>
      </p:grpSp>
      <p:pic>
        <p:nvPicPr>
          <p:cNvPr id="25" name="图片 24">
            <a:extLst>
              <a:ext uri="{FF2B5EF4-FFF2-40B4-BE49-F238E27FC236}">
                <a16:creationId xmlns="" xmlns:a16="http://schemas.microsoft.com/office/drawing/2014/main" id="{A3079A7E-93A5-439B-A895-7FD90C7A89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37172" y="2717846"/>
            <a:ext cx="6785504" cy="3541753"/>
          </a:xfrm>
          <a:prstGeom prst="rect">
            <a:avLst/>
          </a:prstGeom>
        </p:spPr>
      </p:pic>
    </p:spTree>
    <p:extLst>
      <p:ext uri="{BB962C8B-B14F-4D97-AF65-F5344CB8AC3E}">
        <p14:creationId xmlns:p14="http://schemas.microsoft.com/office/powerpoint/2010/main" val="1470796700"/>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p:cTn id="21" dur="500" fill="hold"/>
                                        <p:tgtEl>
                                          <p:spTgt spid="20"/>
                                        </p:tgtEl>
                                        <p:attrNameLst>
                                          <p:attrName>ppt_w</p:attrName>
                                        </p:attrNameLst>
                                      </p:cBhvr>
                                      <p:tavLst>
                                        <p:tav tm="0">
                                          <p:val>
                                            <p:fltVal val="0"/>
                                          </p:val>
                                        </p:tav>
                                        <p:tav tm="100000">
                                          <p:val>
                                            <p:strVal val="#ppt_w"/>
                                          </p:val>
                                        </p:tav>
                                      </p:tavLst>
                                    </p:anim>
                                    <p:anim calcmode="lin" valueType="num">
                                      <p:cBhvr>
                                        <p:cTn id="22" dur="500" fill="hold"/>
                                        <p:tgtEl>
                                          <p:spTgt spid="20"/>
                                        </p:tgtEl>
                                        <p:attrNameLst>
                                          <p:attrName>ppt_h</p:attrName>
                                        </p:attrNameLst>
                                      </p:cBhvr>
                                      <p:tavLst>
                                        <p:tav tm="0">
                                          <p:val>
                                            <p:fltVal val="0"/>
                                          </p:val>
                                        </p:tav>
                                        <p:tav tm="100000">
                                          <p:val>
                                            <p:strVal val="#ppt_h"/>
                                          </p:val>
                                        </p:tav>
                                      </p:tavLst>
                                    </p:anim>
                                    <p:animEffect transition="in" filter="fade">
                                      <p:cBhvr>
                                        <p:cTn id="23" dur="500"/>
                                        <p:tgtEl>
                                          <p:spTgt spid="20"/>
                                        </p:tgtEl>
                                      </p:cBhvr>
                                    </p:animEffect>
                                    <p:anim calcmode="lin" valueType="num">
                                      <p:cBhvr>
                                        <p:cTn id="24" dur="500" fill="hold"/>
                                        <p:tgtEl>
                                          <p:spTgt spid="20"/>
                                        </p:tgtEl>
                                        <p:attrNameLst>
                                          <p:attrName>ppt_x</p:attrName>
                                        </p:attrNameLst>
                                      </p:cBhvr>
                                      <p:tavLst>
                                        <p:tav tm="0">
                                          <p:val>
                                            <p:fltVal val="0.5"/>
                                          </p:val>
                                        </p:tav>
                                        <p:tav tm="100000">
                                          <p:val>
                                            <p:strVal val="#ppt_x"/>
                                          </p:val>
                                        </p:tav>
                                      </p:tavLst>
                                    </p:anim>
                                    <p:anim calcmode="lin" valueType="num">
                                      <p:cBhvr>
                                        <p:cTn id="25" dur="500" fill="hold"/>
                                        <p:tgtEl>
                                          <p:spTgt spid="20"/>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p:cTn id="28" dur="500" fill="hold"/>
                                        <p:tgtEl>
                                          <p:spTgt spid="21"/>
                                        </p:tgtEl>
                                        <p:attrNameLst>
                                          <p:attrName>ppt_w</p:attrName>
                                        </p:attrNameLst>
                                      </p:cBhvr>
                                      <p:tavLst>
                                        <p:tav tm="0">
                                          <p:val>
                                            <p:fltVal val="0"/>
                                          </p:val>
                                        </p:tav>
                                        <p:tav tm="100000">
                                          <p:val>
                                            <p:strVal val="#ppt_w"/>
                                          </p:val>
                                        </p:tav>
                                      </p:tavLst>
                                    </p:anim>
                                    <p:anim calcmode="lin" valueType="num">
                                      <p:cBhvr>
                                        <p:cTn id="29" dur="500" fill="hold"/>
                                        <p:tgtEl>
                                          <p:spTgt spid="21"/>
                                        </p:tgtEl>
                                        <p:attrNameLst>
                                          <p:attrName>ppt_h</p:attrName>
                                        </p:attrNameLst>
                                      </p:cBhvr>
                                      <p:tavLst>
                                        <p:tav tm="0">
                                          <p:val>
                                            <p:fltVal val="0"/>
                                          </p:val>
                                        </p:tav>
                                        <p:tav tm="100000">
                                          <p:val>
                                            <p:strVal val="#ppt_h"/>
                                          </p:val>
                                        </p:tav>
                                      </p:tavLst>
                                    </p:anim>
                                    <p:animEffect transition="in" filter="fade">
                                      <p:cBhvr>
                                        <p:cTn id="30" dur="500"/>
                                        <p:tgtEl>
                                          <p:spTgt spid="21"/>
                                        </p:tgtEl>
                                      </p:cBhvr>
                                    </p:animEffect>
                                    <p:anim calcmode="lin" valueType="num">
                                      <p:cBhvr>
                                        <p:cTn id="31" dur="500" fill="hold"/>
                                        <p:tgtEl>
                                          <p:spTgt spid="21"/>
                                        </p:tgtEl>
                                        <p:attrNameLst>
                                          <p:attrName>ppt_x</p:attrName>
                                        </p:attrNameLst>
                                      </p:cBhvr>
                                      <p:tavLst>
                                        <p:tav tm="0">
                                          <p:val>
                                            <p:fltVal val="0.5"/>
                                          </p:val>
                                        </p:tav>
                                        <p:tav tm="100000">
                                          <p:val>
                                            <p:strVal val="#ppt_x"/>
                                          </p:val>
                                        </p:tav>
                                      </p:tavLst>
                                    </p:anim>
                                    <p:anim calcmode="lin" valueType="num">
                                      <p:cBhvr>
                                        <p:cTn id="32" dur="500" fill="hold"/>
                                        <p:tgtEl>
                                          <p:spTgt spid="21"/>
                                        </p:tgtEl>
                                        <p:attrNameLst>
                                          <p:attrName>ppt_y</p:attrName>
                                        </p:attrNameLst>
                                      </p:cBhvr>
                                      <p:tavLst>
                                        <p:tav tm="0">
                                          <p:val>
                                            <p:fltVal val="0.5"/>
                                          </p:val>
                                        </p:tav>
                                        <p:tav tm="100000">
                                          <p:val>
                                            <p:strVal val="#ppt_y"/>
                                          </p:val>
                                        </p:tav>
                                      </p:tavLst>
                                    </p:anim>
                                  </p:childTnLst>
                                </p:cTn>
                              </p:par>
                            </p:childTnLst>
                          </p:cTn>
                        </p:par>
                        <p:par>
                          <p:cTn id="33" fill="hold">
                            <p:stCondLst>
                              <p:cond delay="500"/>
                            </p:stCondLst>
                            <p:childTnLst>
                              <p:par>
                                <p:cTn id="34" presetID="53" presetClass="entr" presetSubtype="16"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p:cTn id="36" dur="500" fill="hold"/>
                                        <p:tgtEl>
                                          <p:spTgt spid="22"/>
                                        </p:tgtEl>
                                        <p:attrNameLst>
                                          <p:attrName>ppt_w</p:attrName>
                                        </p:attrNameLst>
                                      </p:cBhvr>
                                      <p:tavLst>
                                        <p:tav tm="0">
                                          <p:val>
                                            <p:fltVal val="0"/>
                                          </p:val>
                                        </p:tav>
                                        <p:tav tm="100000">
                                          <p:val>
                                            <p:strVal val="#ppt_w"/>
                                          </p:val>
                                        </p:tav>
                                      </p:tavLst>
                                    </p:anim>
                                    <p:anim calcmode="lin" valueType="num">
                                      <p:cBhvr>
                                        <p:cTn id="37" dur="500" fill="hold"/>
                                        <p:tgtEl>
                                          <p:spTgt spid="22"/>
                                        </p:tgtEl>
                                        <p:attrNameLst>
                                          <p:attrName>ppt_h</p:attrName>
                                        </p:attrNameLst>
                                      </p:cBhvr>
                                      <p:tavLst>
                                        <p:tav tm="0">
                                          <p:val>
                                            <p:fltVal val="0"/>
                                          </p:val>
                                        </p:tav>
                                        <p:tav tm="100000">
                                          <p:val>
                                            <p:strVal val="#ppt_h"/>
                                          </p:val>
                                        </p:tav>
                                      </p:tavLst>
                                    </p:anim>
                                    <p:animEffect transition="in" filter="fade">
                                      <p:cBhvr>
                                        <p:cTn id="3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animBg="1"/>
      <p:bldP spid="20" grpId="0"/>
      <p:bldP spid="21"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8255000" y="193883"/>
            <a:ext cx="4176840" cy="1519720"/>
            <a:chOff x="6249139" y="515970"/>
            <a:chExt cx="5628068" cy="2047741"/>
          </a:xfrm>
        </p:grpSpPr>
        <p:pic>
          <p:nvPicPr>
            <p:cNvPr id="3" name="图片 2"/>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flipH="1">
              <a:off x="6249139" y="515970"/>
              <a:ext cx="5628068" cy="2047741"/>
            </a:xfrm>
            <a:prstGeom prst="rect">
              <a:avLst/>
            </a:prstGeom>
          </p:spPr>
        </p:pic>
        <p:pic>
          <p:nvPicPr>
            <p:cNvPr id="4" name="图片 3"/>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flipH="1">
              <a:off x="7053787" y="737055"/>
              <a:ext cx="3357798" cy="1454047"/>
            </a:xfrm>
            <a:prstGeom prst="rect">
              <a:avLst/>
            </a:prstGeom>
          </p:spPr>
        </p:pic>
      </p:grpSp>
      <p:grpSp>
        <p:nvGrpSpPr>
          <p:cNvPr id="5" name="组合 4"/>
          <p:cNvGrpSpPr/>
          <p:nvPr/>
        </p:nvGrpSpPr>
        <p:grpSpPr>
          <a:xfrm>
            <a:off x="-254833" y="193883"/>
            <a:ext cx="4176840" cy="1519720"/>
            <a:chOff x="-314793" y="54247"/>
            <a:chExt cx="5628068" cy="2047741"/>
          </a:xfrm>
        </p:grpSpPr>
        <p:pic>
          <p:nvPicPr>
            <p:cNvPr id="6" name="图片 5"/>
            <p:cNvPicPr>
              <a:picLocks noChangeAspect="1"/>
            </p:cNvPicPr>
            <p:nvPr/>
          </p:nvPicPr>
          <p:blipFill rotWithShape="1">
            <a:blip r:embed="rId2">
              <a:extLst>
                <a:ext uri="{28A0092B-C50C-407E-A947-70E740481C1C}">
                  <a14:useLocalDpi xmlns:a14="http://schemas.microsoft.com/office/drawing/2010/main" val="0"/>
                </a:ext>
              </a:extLst>
            </a:blip>
            <a:srcRect t="63063" r="53838" b="3300"/>
            <a:stretch/>
          </p:blipFill>
          <p:spPr>
            <a:xfrm>
              <a:off x="-314793" y="54247"/>
              <a:ext cx="5628068" cy="2047741"/>
            </a:xfrm>
            <a:prstGeom prst="rect">
              <a:avLst/>
            </a:prstGeom>
          </p:spPr>
        </p:pic>
        <p:pic>
          <p:nvPicPr>
            <p:cNvPr id="7" name="图片 6"/>
            <p:cNvPicPr>
              <a:picLocks noChangeAspect="1"/>
            </p:cNvPicPr>
            <p:nvPr/>
          </p:nvPicPr>
          <p:blipFill rotWithShape="1">
            <a:blip r:embed="rId3">
              <a:extLst>
                <a:ext uri="{28A0092B-C50C-407E-A947-70E740481C1C}">
                  <a14:useLocalDpi xmlns:a14="http://schemas.microsoft.com/office/drawing/2010/main" val="0"/>
                </a:ext>
              </a:extLst>
            </a:blip>
            <a:srcRect l="984" t="70252" r="71475" b="5863"/>
            <a:stretch/>
          </p:blipFill>
          <p:spPr>
            <a:xfrm>
              <a:off x="1041499" y="323191"/>
              <a:ext cx="3357798" cy="1454047"/>
            </a:xfrm>
            <a:prstGeom prst="rect">
              <a:avLst/>
            </a:prstGeom>
          </p:spPr>
        </p:pic>
      </p:grpSp>
      <p:sp>
        <p:nvSpPr>
          <p:cNvPr id="10" name="文本框 9">
            <a:extLst>
              <a:ext uri="{FF2B5EF4-FFF2-40B4-BE49-F238E27FC236}">
                <a16:creationId xmlns="" xmlns:a16="http://schemas.microsoft.com/office/drawing/2014/main" id="{D8D1E9D5-AB02-4A85-8521-DE65B7F511C8}"/>
              </a:ext>
            </a:extLst>
          </p:cNvPr>
          <p:cNvSpPr txBox="1"/>
          <p:nvPr/>
        </p:nvSpPr>
        <p:spPr>
          <a:xfrm>
            <a:off x="3447896" y="456928"/>
            <a:ext cx="5142189" cy="646331"/>
          </a:xfrm>
          <a:prstGeom prst="rect">
            <a:avLst/>
          </a:prstGeom>
          <a:noFill/>
        </p:spPr>
        <p:txBody>
          <a:bodyPr wrap="square" rtlCol="0">
            <a:spAutoFit/>
          </a:bodyPr>
          <a:lstStyle/>
          <a:p>
            <a:pPr lvl="0" algn="dist"/>
            <a:r>
              <a:rPr lang="zh-CN" altLang="en-US" sz="3600" dirty="0">
                <a:solidFill>
                  <a:srgbClr val="CB000D"/>
                </a:solidFill>
                <a:latin typeface="华文行楷" panose="02010800040101010101" pitchFamily="2" charset="-122"/>
                <a:ea typeface="华文行楷" panose="02010800040101010101" pitchFamily="2" charset="-122"/>
              </a:rPr>
              <a:t>从历史角度看对党忠诚</a:t>
            </a:r>
          </a:p>
        </p:txBody>
      </p:sp>
      <p:pic>
        <p:nvPicPr>
          <p:cNvPr id="9" name="图片 8">
            <a:extLst>
              <a:ext uri="{FF2B5EF4-FFF2-40B4-BE49-F238E27FC236}">
                <a16:creationId xmlns="" xmlns:a16="http://schemas.microsoft.com/office/drawing/2014/main" id="{4D1C47A6-827E-4E8F-A8F3-CBC42686AB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90656" y="1942507"/>
            <a:ext cx="2447926" cy="1376958"/>
          </a:xfrm>
          <a:prstGeom prst="rect">
            <a:avLst/>
          </a:prstGeom>
        </p:spPr>
      </p:pic>
      <p:pic>
        <p:nvPicPr>
          <p:cNvPr id="11" name="图片 10">
            <a:extLst>
              <a:ext uri="{FF2B5EF4-FFF2-40B4-BE49-F238E27FC236}">
                <a16:creationId xmlns="" xmlns:a16="http://schemas.microsoft.com/office/drawing/2014/main" id="{AF07EA8A-63E1-4B92-8A6C-0509C3CBFC4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14456" y="4514534"/>
            <a:ext cx="2447926" cy="1376958"/>
          </a:xfrm>
          <a:prstGeom prst="rect">
            <a:avLst/>
          </a:prstGeom>
        </p:spPr>
      </p:pic>
      <p:grpSp>
        <p:nvGrpSpPr>
          <p:cNvPr id="12" name="Group 1">
            <a:extLst>
              <a:ext uri="{FF2B5EF4-FFF2-40B4-BE49-F238E27FC236}">
                <a16:creationId xmlns="" xmlns:a16="http://schemas.microsoft.com/office/drawing/2014/main" id="{F5D0A992-64EA-4D22-A0C5-1EA9EEE026E7}"/>
              </a:ext>
            </a:extLst>
          </p:cNvPr>
          <p:cNvGrpSpPr/>
          <p:nvPr/>
        </p:nvGrpSpPr>
        <p:grpSpPr>
          <a:xfrm>
            <a:off x="3874333" y="1695386"/>
            <a:ext cx="8037779" cy="2459600"/>
            <a:chOff x="623888" y="1690580"/>
            <a:chExt cx="5261535" cy="4181225"/>
          </a:xfrm>
        </p:grpSpPr>
        <p:sp>
          <p:nvSpPr>
            <p:cNvPr id="13" name="Rectangle: Rounded Corners 2">
              <a:extLst>
                <a:ext uri="{FF2B5EF4-FFF2-40B4-BE49-F238E27FC236}">
                  <a16:creationId xmlns="" xmlns:a16="http://schemas.microsoft.com/office/drawing/2014/main" id="{5308B072-DCCC-468B-9A3A-14E33185E04D}"/>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sp>
          <p:nvSpPr>
            <p:cNvPr id="14" name="Rectangle: Rounded Corners 3">
              <a:extLst>
                <a:ext uri="{FF2B5EF4-FFF2-40B4-BE49-F238E27FC236}">
                  <a16:creationId xmlns="" xmlns:a16="http://schemas.microsoft.com/office/drawing/2014/main" id="{36DAFAC5-D827-4CA9-BA5B-22944461EDD9}"/>
                </a:ext>
              </a:extLst>
            </p:cNvPr>
            <p:cNvSpPr/>
            <p:nvPr/>
          </p:nvSpPr>
          <p:spPr>
            <a:xfrm>
              <a:off x="623888" y="1690580"/>
              <a:ext cx="5202754" cy="4009287"/>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grpSp>
      <p:sp>
        <p:nvSpPr>
          <p:cNvPr id="15" name="文本框 14">
            <a:extLst>
              <a:ext uri="{FF2B5EF4-FFF2-40B4-BE49-F238E27FC236}">
                <a16:creationId xmlns="" xmlns:a16="http://schemas.microsoft.com/office/drawing/2014/main" id="{01B4C46D-9CE7-4AAE-89B5-A9EDFBC735D3}"/>
              </a:ext>
            </a:extLst>
          </p:cNvPr>
          <p:cNvSpPr txBox="1"/>
          <p:nvPr/>
        </p:nvSpPr>
        <p:spPr>
          <a:xfrm>
            <a:off x="4099395" y="1788932"/>
            <a:ext cx="7722920" cy="2585323"/>
          </a:xfrm>
          <a:prstGeom prst="rect">
            <a:avLst/>
          </a:prstGeom>
          <a:noFill/>
          <a:ln>
            <a:noFill/>
          </a:ln>
        </p:spPr>
        <p:txBody>
          <a:bodyPr wrap="square" rtlCol="0">
            <a:spAutoFit/>
          </a:bodyPr>
          <a:lstStyle/>
          <a:p>
            <a:pPr>
              <a:lnSpc>
                <a:spcPct val="120000"/>
              </a:lnSpc>
            </a:pPr>
            <a:r>
              <a:rPr lang="zh-CN" altLang="en-US" b="1" dirty="0">
                <a:solidFill>
                  <a:srgbClr val="C60000"/>
                </a:solidFill>
                <a:latin typeface="微软雅黑" panose="020B0503020204020204" pitchFamily="34" charset="-122"/>
                <a:ea typeface="微软雅黑" panose="020B0503020204020204" pitchFamily="34" charset="-122"/>
              </a:rPr>
              <a:t>毛泽东同志早在</a:t>
            </a:r>
            <a:r>
              <a:rPr lang="en-US" altLang="zh-CN" b="1" dirty="0">
                <a:solidFill>
                  <a:srgbClr val="C60000"/>
                </a:solidFill>
                <a:latin typeface="微软雅黑" panose="020B0503020204020204" pitchFamily="34" charset="-122"/>
                <a:ea typeface="微软雅黑" panose="020B0503020204020204" pitchFamily="34" charset="-122"/>
              </a:rPr>
              <a:t>《</a:t>
            </a:r>
            <a:r>
              <a:rPr lang="zh-CN" altLang="en-US" b="1" dirty="0">
                <a:solidFill>
                  <a:srgbClr val="C60000"/>
                </a:solidFill>
                <a:latin typeface="微软雅黑" panose="020B0503020204020204" pitchFamily="34" charset="-122"/>
                <a:ea typeface="微软雅黑" panose="020B0503020204020204" pitchFamily="34" charset="-122"/>
              </a:rPr>
              <a:t>反对自由主义</a:t>
            </a:r>
            <a:r>
              <a:rPr lang="en-US" altLang="zh-CN" b="1" dirty="0">
                <a:solidFill>
                  <a:srgbClr val="C60000"/>
                </a:solidFill>
                <a:latin typeface="微软雅黑" panose="020B0503020204020204" pitchFamily="34" charset="-122"/>
                <a:ea typeface="微软雅黑" panose="020B0503020204020204" pitchFamily="34" charset="-122"/>
              </a:rPr>
              <a:t>》</a:t>
            </a:r>
            <a:r>
              <a:rPr lang="zh-CN" altLang="en-US" b="1" dirty="0">
                <a:solidFill>
                  <a:srgbClr val="C60000"/>
                </a:solidFill>
                <a:latin typeface="微软雅黑" panose="020B0503020204020204" pitchFamily="34" charset="-122"/>
                <a:ea typeface="微软雅黑" panose="020B0503020204020204" pitchFamily="34" charset="-122"/>
              </a:rPr>
              <a:t>一文中指出：</a:t>
            </a:r>
            <a:endParaRPr lang="en-US" altLang="zh-CN" b="1" dirty="0">
              <a:solidFill>
                <a:srgbClr val="C60000"/>
              </a:solidFill>
              <a:latin typeface="微软雅黑" panose="020B0503020204020204" pitchFamily="34" charset="-122"/>
              <a:ea typeface="微软雅黑" panose="020B0503020204020204" pitchFamily="34" charset="-122"/>
            </a:endParaRPr>
          </a:p>
          <a:p>
            <a:pPr>
              <a:lnSpc>
                <a:spcPct val="120000"/>
              </a:lnSpc>
            </a:pPr>
            <a:endParaRPr lang="en-US" altLang="zh-CN" sz="1100" dirty="0">
              <a:solidFill>
                <a:prstClr val="black"/>
              </a:solidFill>
              <a:latin typeface="微软雅黑" panose="020B0503020204020204" pitchFamily="34" charset="-122"/>
              <a:ea typeface="微软雅黑" panose="020B0503020204020204" pitchFamily="34" charset="-122"/>
            </a:endParaRPr>
          </a:p>
          <a:p>
            <a:pPr>
              <a:lnSpc>
                <a:spcPct val="120000"/>
              </a:lnSpc>
            </a:pPr>
            <a:r>
              <a:rPr lang="zh-CN" altLang="en-US" dirty="0">
                <a:solidFill>
                  <a:prstClr val="black"/>
                </a:solidFill>
                <a:latin typeface="微软雅黑" panose="020B0503020204020204" pitchFamily="34" charset="-122"/>
                <a:ea typeface="微软雅黑" panose="020B0503020204020204" pitchFamily="34" charset="-122"/>
              </a:rPr>
              <a:t>“</a:t>
            </a:r>
            <a:r>
              <a:rPr lang="zh-CN" altLang="zh-CN" dirty="0">
                <a:solidFill>
                  <a:prstClr val="black"/>
                </a:solidFill>
                <a:latin typeface="微软雅黑" panose="020B0503020204020204" pitchFamily="34" charset="-122"/>
                <a:ea typeface="微软雅黑" panose="020B0503020204020204" pitchFamily="34" charset="-122"/>
              </a:rPr>
              <a:t>一个共产党员，应该是襟怀坦白，忠实，积极，以革命利益为第一生命，以个人利益服从革命利益；无论何时何地，坚持正确的原则，同一切不正确的思想和行为作不疲倦的斗争，用以巩固党的集体生活，巩固党和群众的联系；关心党和群众比关心个人为重，关心他人比关心自己为重。这样才算得一个共产党员。</a:t>
            </a:r>
            <a:r>
              <a:rPr lang="en-US" altLang="zh-CN" dirty="0">
                <a:solidFill>
                  <a:prstClr val="black"/>
                </a:solidFill>
                <a:latin typeface="微软雅黑" panose="020B0503020204020204" pitchFamily="34" charset="-122"/>
                <a:ea typeface="微软雅黑" panose="020B0503020204020204" pitchFamily="34" charset="-122"/>
              </a:rPr>
              <a:t>”</a:t>
            </a:r>
          </a:p>
          <a:p>
            <a:endParaRPr lang="zh-CN" altLang="en-US" dirty="0">
              <a:solidFill>
                <a:prstClr val="black"/>
              </a:solidFill>
              <a:latin typeface="Calibri" panose="020F0502020204030204"/>
              <a:ea typeface="宋体" panose="02010600030101010101" pitchFamily="2" charset="-122"/>
            </a:endParaRPr>
          </a:p>
        </p:txBody>
      </p:sp>
      <p:grpSp>
        <p:nvGrpSpPr>
          <p:cNvPr id="16" name="Group 1">
            <a:extLst>
              <a:ext uri="{FF2B5EF4-FFF2-40B4-BE49-F238E27FC236}">
                <a16:creationId xmlns="" xmlns:a16="http://schemas.microsoft.com/office/drawing/2014/main" id="{9E762852-AC1D-4D76-8020-4210A52E110E}"/>
              </a:ext>
            </a:extLst>
          </p:cNvPr>
          <p:cNvGrpSpPr/>
          <p:nvPr/>
        </p:nvGrpSpPr>
        <p:grpSpPr>
          <a:xfrm>
            <a:off x="3874333" y="4266497"/>
            <a:ext cx="8037779" cy="1953740"/>
            <a:chOff x="623888" y="1690580"/>
            <a:chExt cx="5261535" cy="4181225"/>
          </a:xfrm>
        </p:grpSpPr>
        <p:sp>
          <p:nvSpPr>
            <p:cNvPr id="17" name="Rectangle: Rounded Corners 2">
              <a:extLst>
                <a:ext uri="{FF2B5EF4-FFF2-40B4-BE49-F238E27FC236}">
                  <a16:creationId xmlns="" xmlns:a16="http://schemas.microsoft.com/office/drawing/2014/main" id="{66296B1C-2E7E-41C0-9076-8666885B0FEF}"/>
                </a:ext>
              </a:extLst>
            </p:cNvPr>
            <p:cNvSpPr/>
            <p:nvPr/>
          </p:nvSpPr>
          <p:spPr>
            <a:xfrm>
              <a:off x="682670" y="1763714"/>
              <a:ext cx="5202753" cy="4108091"/>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sp>
          <p:nvSpPr>
            <p:cNvPr id="18" name="Rectangle: Rounded Corners 3">
              <a:extLst>
                <a:ext uri="{FF2B5EF4-FFF2-40B4-BE49-F238E27FC236}">
                  <a16:creationId xmlns="" xmlns:a16="http://schemas.microsoft.com/office/drawing/2014/main" id="{298062B8-3979-45FF-AFF6-317C0DA542D2}"/>
                </a:ext>
              </a:extLst>
            </p:cNvPr>
            <p:cNvSpPr/>
            <p:nvPr/>
          </p:nvSpPr>
          <p:spPr>
            <a:xfrm>
              <a:off x="623888" y="1690580"/>
              <a:ext cx="5202754" cy="4009287"/>
            </a:xfrm>
            <a:prstGeom prst="roundRect">
              <a:avLst/>
            </a:prstGeom>
            <a:noFill/>
            <a:ln w="3175" cap="flat" cmpd="sng" algn="ctr">
              <a:noFill/>
              <a:prstDash val="solid"/>
              <a:miter lim="800000"/>
            </a:ln>
            <a:effectLst/>
          </p:spPr>
          <p:txBody>
            <a:bodyPr anchor="ctr"/>
            <a:lstStyle/>
            <a:p>
              <a:pPr algn="ctr" defTabSz="1219170">
                <a:defRPr/>
              </a:pPr>
              <a:endParaRPr sz="1351" kern="0">
                <a:solidFill>
                  <a:srgbClr val="FFFFFF"/>
                </a:solidFill>
                <a:latin typeface="微软雅黑" panose="020B0503020204020204" pitchFamily="34" charset="-122"/>
                <a:ea typeface="微软雅黑" panose="020B0503020204020204" pitchFamily="34" charset="-122"/>
              </a:endParaRPr>
            </a:p>
          </p:txBody>
        </p:sp>
      </p:grpSp>
      <p:sp>
        <p:nvSpPr>
          <p:cNvPr id="19" name="文本框 18">
            <a:extLst>
              <a:ext uri="{FF2B5EF4-FFF2-40B4-BE49-F238E27FC236}">
                <a16:creationId xmlns="" xmlns:a16="http://schemas.microsoft.com/office/drawing/2014/main" id="{12622F54-0E26-4E9E-87EE-7366961F5C8A}"/>
              </a:ext>
            </a:extLst>
          </p:cNvPr>
          <p:cNvSpPr txBox="1"/>
          <p:nvPr/>
        </p:nvSpPr>
        <p:spPr>
          <a:xfrm>
            <a:off x="4099395" y="4540937"/>
            <a:ext cx="6917143" cy="1953740"/>
          </a:xfrm>
          <a:prstGeom prst="rect">
            <a:avLst/>
          </a:prstGeom>
          <a:noFill/>
        </p:spPr>
        <p:txBody>
          <a:bodyPr wrap="square" rtlCol="0">
            <a:spAutoFit/>
          </a:bodyPr>
          <a:lstStyle/>
          <a:p>
            <a:pPr>
              <a:lnSpc>
                <a:spcPct val="150000"/>
              </a:lnSpc>
            </a:pPr>
            <a:r>
              <a:rPr lang="zh-CN" altLang="en-US" b="1" dirty="0">
                <a:solidFill>
                  <a:srgbClr val="C60000"/>
                </a:solidFill>
                <a:latin typeface="微软雅黑" panose="020B0503020204020204" pitchFamily="34" charset="-122"/>
                <a:ea typeface="微软雅黑" panose="020B0503020204020204" pitchFamily="34" charset="-122"/>
              </a:rPr>
              <a:t>邓小平同志在</a:t>
            </a:r>
            <a:r>
              <a:rPr lang="en-US" altLang="zh-CN" b="1" dirty="0">
                <a:solidFill>
                  <a:srgbClr val="C60000"/>
                </a:solidFill>
                <a:latin typeface="微软雅黑" panose="020B0503020204020204" pitchFamily="34" charset="-122"/>
                <a:ea typeface="微软雅黑" panose="020B0503020204020204" pitchFamily="34" charset="-122"/>
              </a:rPr>
              <a:t>《</a:t>
            </a:r>
            <a:r>
              <a:rPr lang="zh-CN" altLang="en-US" b="1" dirty="0">
                <a:solidFill>
                  <a:srgbClr val="C60000"/>
                </a:solidFill>
                <a:latin typeface="微软雅黑" panose="020B0503020204020204" pitchFamily="34" charset="-122"/>
                <a:ea typeface="微软雅黑" panose="020B0503020204020204" pitchFamily="34" charset="-122"/>
              </a:rPr>
              <a:t>论忠诚与老实</a:t>
            </a:r>
            <a:r>
              <a:rPr lang="en-US" altLang="zh-CN" b="1" dirty="0">
                <a:solidFill>
                  <a:srgbClr val="C60000"/>
                </a:solidFill>
                <a:latin typeface="微软雅黑" panose="020B0503020204020204" pitchFamily="34" charset="-122"/>
                <a:ea typeface="微软雅黑" panose="020B0503020204020204" pitchFamily="34" charset="-122"/>
              </a:rPr>
              <a:t>》</a:t>
            </a:r>
            <a:r>
              <a:rPr lang="zh-CN" altLang="en-US" b="1" dirty="0">
                <a:solidFill>
                  <a:srgbClr val="C60000"/>
                </a:solidFill>
                <a:latin typeface="微软雅黑" panose="020B0503020204020204" pitchFamily="34" charset="-122"/>
                <a:ea typeface="微软雅黑" panose="020B0503020204020204" pitchFamily="34" charset="-122"/>
              </a:rPr>
              <a:t>一文中提出：</a:t>
            </a:r>
            <a:endParaRPr lang="en-US" altLang="zh-CN" b="1" dirty="0">
              <a:solidFill>
                <a:srgbClr val="C60000"/>
              </a:solidFill>
              <a:latin typeface="微软雅黑" panose="020B0503020204020204" pitchFamily="34" charset="-122"/>
              <a:ea typeface="微软雅黑" panose="020B0503020204020204" pitchFamily="34" charset="-122"/>
            </a:endParaRPr>
          </a:p>
          <a:p>
            <a:pPr>
              <a:lnSpc>
                <a:spcPct val="150000"/>
              </a:lnSpc>
            </a:pPr>
            <a:endParaRPr lang="en-US" altLang="zh-CN" sz="1000" dirty="0">
              <a:solidFill>
                <a:prstClr val="black"/>
              </a:solidFill>
              <a:latin typeface="微软雅黑" panose="020B0503020204020204" pitchFamily="34" charset="-122"/>
              <a:ea typeface="微软雅黑" panose="020B0503020204020204" pitchFamily="34" charset="-122"/>
            </a:endParaRPr>
          </a:p>
          <a:p>
            <a:pPr>
              <a:lnSpc>
                <a:spcPct val="150000"/>
              </a:lnSpc>
            </a:pPr>
            <a:r>
              <a:rPr lang="zh-CN" altLang="en-US" dirty="0">
                <a:solidFill>
                  <a:prstClr val="black"/>
                </a:solidFill>
                <a:latin typeface="微软雅黑" panose="020B0503020204020204" pitchFamily="34" charset="-122"/>
                <a:ea typeface="微软雅黑" panose="020B0503020204020204" pitchFamily="34" charset="-122"/>
              </a:rPr>
              <a:t>“忠诚就是要忠实于党的事业，忠实于人民的事业。”</a:t>
            </a:r>
          </a:p>
          <a:p>
            <a:pPr>
              <a:lnSpc>
                <a:spcPct val="150000"/>
              </a:lnSpc>
            </a:pPr>
            <a:endParaRPr lang="en-US" altLang="zh-CN" dirty="0">
              <a:solidFill>
                <a:prstClr val="black"/>
              </a:solidFill>
              <a:latin typeface="微软雅黑" panose="020B0503020204020204" pitchFamily="34" charset="-122"/>
              <a:ea typeface="微软雅黑" panose="020B0503020204020204" pitchFamily="34" charset="-122"/>
            </a:endParaRPr>
          </a:p>
          <a:p>
            <a:pPr>
              <a:lnSpc>
                <a:spcPct val="150000"/>
              </a:lnSpc>
            </a:pPr>
            <a:endParaRPr lang="zh-CN" altLang="en-US" dirty="0">
              <a:solidFill>
                <a:prstClr val="black"/>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488685766"/>
      </p:ext>
    </p:extLst>
  </p:cSld>
  <p:clrMapOvr>
    <a:masterClrMapping/>
  </p:clrMapOvr>
  <p:transition spd="slow" advTm="300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childTnLst>
                                </p:cTn>
                              </p:par>
                            </p:childTnLst>
                          </p:cTn>
                        </p:par>
                        <p:par>
                          <p:cTn id="8" fill="hold">
                            <p:stCondLst>
                              <p:cond delay="1000"/>
                            </p:stCondLst>
                            <p:childTnLst>
                              <p:par>
                                <p:cTn id="9" presetID="23" presetClass="entr" presetSubtype="16"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fltVal val="0"/>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fade">
                                      <p:cBhvr>
                                        <p:cTn id="17" dur="1000"/>
                                        <p:tgtEl>
                                          <p:spTgt spid="16"/>
                                        </p:tgtEl>
                                      </p:cBhvr>
                                    </p:animEffect>
                                  </p:childTnLst>
                                </p:cTn>
                              </p:par>
                            </p:childTnLst>
                          </p:cTn>
                        </p:par>
                        <p:par>
                          <p:cTn id="18" fill="hold">
                            <p:stCondLst>
                              <p:cond delay="1000"/>
                            </p:stCondLst>
                            <p:childTnLst>
                              <p:par>
                                <p:cTn id="19" presetID="23" presetClass="entr" presetSubtype="16"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ppt_w</p:attrName>
                                        </p:attrNameLst>
                                      </p:cBhvr>
                                      <p:tavLst>
                                        <p:tav tm="0">
                                          <p:val>
                                            <p:fltVal val="0"/>
                                          </p:val>
                                        </p:tav>
                                        <p:tav tm="100000">
                                          <p:val>
                                            <p:strVal val="#ppt_w"/>
                                          </p:val>
                                        </p:tav>
                                      </p:tavLst>
                                    </p:anim>
                                    <p:anim calcmode="lin" valueType="num">
                                      <p:cBhvr>
                                        <p:cTn id="22" dur="5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1349</TotalTime>
  <Words>2710</Words>
  <Application>Microsoft Office PowerPoint</Application>
  <PresentationFormat>宽屏</PresentationFormat>
  <Paragraphs>244</Paragraphs>
  <Slides>32</Slides>
  <Notes>5</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32</vt:i4>
      </vt:variant>
    </vt:vector>
  </HeadingPairs>
  <TitlesOfParts>
    <vt:vector size="45" baseType="lpstr">
      <vt:lpstr>Avenir Medium</vt:lpstr>
      <vt:lpstr>等线</vt:lpstr>
      <vt:lpstr>等线 Light</vt:lpstr>
      <vt:lpstr>华文行楷</vt:lpstr>
      <vt:lpstr>华文新魏</vt:lpstr>
      <vt:lpstr>宋体</vt:lpstr>
      <vt:lpstr>微软雅黑</vt:lpstr>
      <vt:lpstr>Arial</vt:lpstr>
      <vt:lpstr>Calibri</vt:lpstr>
      <vt:lpstr>Impact</vt:lpstr>
      <vt:lpstr>Wingdings</vt:lpstr>
      <vt:lpstr>Office 主题​​</vt:lpstr>
      <vt:lpstr>3_Office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Guy;496010959@qq.com</dc:creator>
  <cp:lastModifiedBy>Administrator</cp:lastModifiedBy>
  <cp:revision>83</cp:revision>
  <dcterms:created xsi:type="dcterms:W3CDTF">2018-07-14T07:54:01Z</dcterms:created>
  <dcterms:modified xsi:type="dcterms:W3CDTF">2019-06-11T13:41:17Z</dcterms:modified>
</cp:coreProperties>
</file>